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theme/theme5.xml" ContentType="application/vnd.openxmlformats-officedocument.theme+xml"/>
  <Override PartName="/ppt/slideLayouts/slideLayout29.xml" ContentType="application/vnd.openxmlformats-officedocument.presentationml.slideLayout+xml"/>
  <Override PartName="/ppt/theme/theme6.xml" ContentType="application/vnd.openxmlformats-officedocument.theme+xml"/>
  <Override PartName="/ppt/slideLayouts/slideLayout30.xml" ContentType="application/vnd.openxmlformats-officedocument.presentationml.slideLayout+xml"/>
  <Override PartName="/ppt/theme/theme7.xml" ContentType="application/vnd.openxmlformats-officedocument.theme+xml"/>
  <Override PartName="/ppt/slideLayouts/slideLayout31.xml" ContentType="application/vnd.openxmlformats-officedocument.presentationml.slideLayout+xml"/>
  <Override PartName="/ppt/theme/theme8.xml" ContentType="application/vnd.openxmlformats-officedocument.theme+xml"/>
  <Override PartName="/ppt/slideLayouts/slideLayout32.xml" ContentType="application/vnd.openxmlformats-officedocument.presentationml.slideLayout+xml"/>
  <Override PartName="/ppt/theme/theme9.xml" ContentType="application/vnd.openxmlformats-officedocument.theme+xml"/>
  <Override PartName="/ppt/slideLayouts/slideLayout33.xml" ContentType="application/vnd.openxmlformats-officedocument.presentationml.slideLayout+xml"/>
  <Override PartName="/ppt/theme/theme10.xml" ContentType="application/vnd.openxmlformats-officedocument.theme+xml"/>
  <Override PartName="/ppt/slideLayouts/slideLayout34.xml" ContentType="application/vnd.openxmlformats-officedocument.presentationml.slideLayout+xml"/>
  <Override PartName="/ppt/theme/theme11.xml" ContentType="application/vnd.openxmlformats-officedocument.theme+xml"/>
  <Override PartName="/ppt/slideLayouts/slideLayout35.xml" ContentType="application/vnd.openxmlformats-officedocument.presentationml.slideLayout+xml"/>
  <Override PartName="/ppt/theme/theme12.xml" ContentType="application/vnd.openxmlformats-officedocument.theme+xml"/>
  <Override PartName="/ppt/slideLayouts/slideLayout36.xml" ContentType="application/vnd.openxmlformats-officedocument.presentationml.slideLayout+xml"/>
  <Override PartName="/ppt/theme/theme1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14.xml" ContentType="application/vnd.openxmlformats-officedocument.theme+xml"/>
  <Override PartName="/ppt/slideLayouts/slideLayout39.xml" ContentType="application/vnd.openxmlformats-officedocument.presentationml.slideLayout+xml"/>
  <Override PartName="/ppt/theme/theme15.xml" ContentType="application/vnd.openxmlformats-officedocument.theme+xml"/>
  <Override PartName="/ppt/slideLayouts/slideLayout40.xml" ContentType="application/vnd.openxmlformats-officedocument.presentationml.slideLayout+xml"/>
  <Override PartName="/ppt/theme/theme16.xml" ContentType="application/vnd.openxmlformats-officedocument.theme+xml"/>
  <Override PartName="/ppt/slideLayouts/slideLayout41.xml" ContentType="application/vnd.openxmlformats-officedocument.presentationml.slideLayout+xml"/>
  <Override PartName="/ppt/theme/theme17.xml" ContentType="application/vnd.openxmlformats-officedocument.theme+xml"/>
  <Override PartName="/ppt/slideLayouts/slideLayout42.xml" ContentType="application/vnd.openxmlformats-officedocument.presentationml.slideLayout+xml"/>
  <Override PartName="/ppt/theme/theme18.xml" ContentType="application/vnd.openxmlformats-officedocument.theme+xml"/>
  <Override PartName="/ppt/slideLayouts/slideLayout43.xml" ContentType="application/vnd.openxmlformats-officedocument.presentationml.slideLayout+xml"/>
  <Override PartName="/ppt/theme/theme19.xml" ContentType="application/vnd.openxmlformats-officedocument.theme+xml"/>
  <Override PartName="/ppt/slideLayouts/slideLayout44.xml" ContentType="application/vnd.openxmlformats-officedocument.presentationml.slideLayout+xml"/>
  <Override PartName="/ppt/theme/theme20.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1.xml" ContentType="application/vnd.openxmlformats-officedocument.theme+xml"/>
  <Override PartName="/ppt/slideLayouts/slideLayout48.xml" ContentType="application/vnd.openxmlformats-officedocument.presentationml.slideLayout+xml"/>
  <Override PartName="/ppt/theme/theme2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3.xml" ContentType="application/vnd.openxmlformats-officedocument.theme+xml"/>
  <Override PartName="/ppt/slideLayouts/slideLayout55.xml" ContentType="application/vnd.openxmlformats-officedocument.presentationml.slideLayout+xml"/>
  <Override PartName="/ppt/theme/theme24.xml" ContentType="application/vnd.openxmlformats-officedocument.theme+xml"/>
  <Override PartName="/ppt/slideLayouts/slideLayout56.xml" ContentType="application/vnd.openxmlformats-officedocument.presentationml.slideLayout+xml"/>
  <Override PartName="/ppt/theme/theme25.xml" ContentType="application/vnd.openxmlformats-officedocument.theme+xml"/>
  <Override PartName="/ppt/slideLayouts/slideLayout57.xml" ContentType="application/vnd.openxmlformats-officedocument.presentationml.slideLayout+xml"/>
  <Override PartName="/ppt/theme/theme26.xml" ContentType="application/vnd.openxmlformats-officedocument.theme+xml"/>
  <Override PartName="/ppt/slideLayouts/slideLayout58.xml" ContentType="application/vnd.openxmlformats-officedocument.presentationml.slideLayout+xml"/>
  <Override PartName="/ppt/theme/theme27.xml" ContentType="application/vnd.openxmlformats-officedocument.theme+xml"/>
  <Override PartName="/ppt/slideLayouts/slideLayout59.xml" ContentType="application/vnd.openxmlformats-officedocument.presentationml.slideLayout+xml"/>
  <Override PartName="/ppt/theme/theme28.xml" ContentType="application/vnd.openxmlformats-officedocument.theme+xml"/>
  <Override PartName="/ppt/slideLayouts/slideLayout60.xml" ContentType="application/vnd.openxmlformats-officedocument.presentationml.slideLayout+xml"/>
  <Override PartName="/ppt/theme/theme29.xml" ContentType="application/vnd.openxmlformats-officedocument.theme+xml"/>
  <Override PartName="/ppt/slideLayouts/slideLayout61.xml" ContentType="application/vnd.openxmlformats-officedocument.presentationml.slideLayout+xml"/>
  <Override PartName="/ppt/theme/theme30.xml" ContentType="application/vnd.openxmlformats-officedocument.theme+xml"/>
  <Override PartName="/ppt/slideLayouts/slideLayout62.xml" ContentType="application/vnd.openxmlformats-officedocument.presentationml.slideLayout+xml"/>
  <Override PartName="/ppt/theme/theme31.xml" ContentType="application/vnd.openxmlformats-officedocument.theme+xml"/>
  <Override PartName="/ppt/slideLayouts/slideLayout63.xml" ContentType="application/vnd.openxmlformats-officedocument.presentationml.slideLayout+xml"/>
  <Override PartName="/ppt/theme/theme32.xml" ContentType="application/vnd.openxmlformats-officedocument.theme+xml"/>
  <Override PartName="/ppt/slideLayouts/slideLayout64.xml" ContentType="application/vnd.openxmlformats-officedocument.presentationml.slideLayout+xml"/>
  <Override PartName="/ppt/theme/theme33.xml" ContentType="application/vnd.openxmlformats-officedocument.theme+xml"/>
  <Override PartName="/ppt/slideLayouts/slideLayout65.xml" ContentType="application/vnd.openxmlformats-officedocument.presentationml.slideLayout+xml"/>
  <Override PartName="/ppt/theme/theme34.xml" ContentType="application/vnd.openxmlformats-officedocument.theme+xml"/>
  <Override PartName="/ppt/slideLayouts/slideLayout66.xml" ContentType="application/vnd.openxmlformats-officedocument.presentationml.slideLayout+xml"/>
  <Override PartName="/ppt/theme/theme35.xml" ContentType="application/vnd.openxmlformats-officedocument.theme+xml"/>
  <Override PartName="/ppt/slideLayouts/slideLayout67.xml" ContentType="application/vnd.openxmlformats-officedocument.presentationml.slideLayout+xml"/>
  <Override PartName="/ppt/theme/theme36.xml" ContentType="application/vnd.openxmlformats-officedocument.theme+xml"/>
  <Override PartName="/ppt/slideLayouts/slideLayout68.xml" ContentType="application/vnd.openxmlformats-officedocument.presentationml.slideLayout+xml"/>
  <Override PartName="/ppt/theme/theme3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38.xml" ContentType="application/vnd.openxmlformats-officedocument.theme+xml"/>
  <Override PartName="/ppt/theme/theme3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theme/themeOverride5.xml" ContentType="application/vnd.openxmlformats-officedocument.themeOverride+xml"/>
  <Override PartName="/ppt/drawings/drawing2.xml" ContentType="application/vnd.openxmlformats-officedocument.drawingml.chartshapes+xml"/>
  <Override PartName="/ppt/charts/chart6.xml" ContentType="application/vnd.openxmlformats-officedocument.drawingml.chart+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5"/>
    <p:sldMasterId id="2147483650" r:id="rId6"/>
    <p:sldMasterId id="2147483672" r:id="rId7"/>
    <p:sldMasterId id="2147483704" r:id="rId8"/>
    <p:sldMasterId id="2147483709" r:id="rId9"/>
    <p:sldMasterId id="2147483711" r:id="rId10"/>
    <p:sldMasterId id="2147483713" r:id="rId11"/>
    <p:sldMasterId id="2147483715" r:id="rId12"/>
    <p:sldMasterId id="2147483717" r:id="rId13"/>
    <p:sldMasterId id="2147483719" r:id="rId14"/>
    <p:sldMasterId id="2147483721" r:id="rId15"/>
    <p:sldMasterId id="2147483723" r:id="rId16"/>
    <p:sldMasterId id="2147483725" r:id="rId17"/>
    <p:sldMasterId id="2147483727" r:id="rId18"/>
    <p:sldMasterId id="2147483730" r:id="rId19"/>
    <p:sldMasterId id="2147483732" r:id="rId20"/>
    <p:sldMasterId id="2147483734" r:id="rId21"/>
    <p:sldMasterId id="2147483751" r:id="rId22"/>
    <p:sldMasterId id="2147483753" r:id="rId23"/>
    <p:sldMasterId id="2147483755" r:id="rId24"/>
    <p:sldMasterId id="2147483757" r:id="rId25"/>
    <p:sldMasterId id="2147483759" r:id="rId26"/>
    <p:sldMasterId id="2147483761" r:id="rId27"/>
    <p:sldMasterId id="2147483873" r:id="rId28"/>
    <p:sldMasterId id="2147483875" r:id="rId29"/>
    <p:sldMasterId id="2147483877" r:id="rId30"/>
    <p:sldMasterId id="2147483879" r:id="rId31"/>
    <p:sldMasterId id="2147483881" r:id="rId32"/>
    <p:sldMasterId id="2147483883" r:id="rId33"/>
    <p:sldMasterId id="2147483885" r:id="rId34"/>
    <p:sldMasterId id="2147483887" r:id="rId35"/>
    <p:sldMasterId id="2147483889" r:id="rId36"/>
    <p:sldMasterId id="2147483891" r:id="rId37"/>
    <p:sldMasterId id="2147483893" r:id="rId38"/>
    <p:sldMasterId id="2147483895" r:id="rId39"/>
    <p:sldMasterId id="2147483897" r:id="rId40"/>
    <p:sldMasterId id="2147483899" r:id="rId41"/>
    <p:sldMasterId id="2147483913" r:id="rId42"/>
  </p:sldMasterIdLst>
  <p:notesMasterIdLst>
    <p:notesMasterId r:id="rId241"/>
  </p:notesMasterIdLst>
  <p:sldIdLst>
    <p:sldId id="523" r:id="rId43"/>
    <p:sldId id="256" r:id="rId44"/>
    <p:sldId id="257" r:id="rId45"/>
    <p:sldId id="259" r:id="rId46"/>
    <p:sldId id="258" r:id="rId47"/>
    <p:sldId id="260" r:id="rId48"/>
    <p:sldId id="261" r:id="rId49"/>
    <p:sldId id="263" r:id="rId50"/>
    <p:sldId id="264" r:id="rId51"/>
    <p:sldId id="265" r:id="rId52"/>
    <p:sldId id="268" r:id="rId53"/>
    <p:sldId id="270" r:id="rId54"/>
    <p:sldId id="266" r:id="rId55"/>
    <p:sldId id="267" r:id="rId56"/>
    <p:sldId id="269" r:id="rId57"/>
    <p:sldId id="272" r:id="rId58"/>
    <p:sldId id="275" r:id="rId59"/>
    <p:sldId id="277" r:id="rId60"/>
    <p:sldId id="276" r:id="rId61"/>
    <p:sldId id="273" r:id="rId62"/>
    <p:sldId id="300" r:id="rId63"/>
    <p:sldId id="281" r:id="rId64"/>
    <p:sldId id="282" r:id="rId65"/>
    <p:sldId id="283" r:id="rId66"/>
    <p:sldId id="284" r:id="rId67"/>
    <p:sldId id="285" r:id="rId68"/>
    <p:sldId id="286" r:id="rId69"/>
    <p:sldId id="287" r:id="rId70"/>
    <p:sldId id="288" r:id="rId71"/>
    <p:sldId id="289" r:id="rId72"/>
    <p:sldId id="290" r:id="rId73"/>
    <p:sldId id="291" r:id="rId74"/>
    <p:sldId id="292" r:id="rId75"/>
    <p:sldId id="293" r:id="rId76"/>
    <p:sldId id="294" r:id="rId77"/>
    <p:sldId id="295" r:id="rId78"/>
    <p:sldId id="296" r:id="rId79"/>
    <p:sldId id="297" r:id="rId80"/>
    <p:sldId id="298" r:id="rId81"/>
    <p:sldId id="299" r:id="rId82"/>
    <p:sldId id="274" r:id="rId83"/>
    <p:sldId id="496" r:id="rId84"/>
    <p:sldId id="524" r:id="rId85"/>
    <p:sldId id="525" r:id="rId86"/>
    <p:sldId id="526" r:id="rId87"/>
    <p:sldId id="527" r:id="rId88"/>
    <p:sldId id="528" r:id="rId89"/>
    <p:sldId id="529" r:id="rId90"/>
    <p:sldId id="530" r:id="rId91"/>
    <p:sldId id="531" r:id="rId92"/>
    <p:sldId id="532" r:id="rId93"/>
    <p:sldId id="533" r:id="rId94"/>
    <p:sldId id="534" r:id="rId95"/>
    <p:sldId id="535" r:id="rId96"/>
    <p:sldId id="536" r:id="rId97"/>
    <p:sldId id="537" r:id="rId98"/>
    <p:sldId id="538" r:id="rId99"/>
    <p:sldId id="539" r:id="rId100"/>
    <p:sldId id="540" r:id="rId101"/>
    <p:sldId id="541" r:id="rId102"/>
    <p:sldId id="542" r:id="rId103"/>
    <p:sldId id="543" r:id="rId104"/>
    <p:sldId id="544" r:id="rId105"/>
    <p:sldId id="545" r:id="rId106"/>
    <p:sldId id="546" r:id="rId107"/>
    <p:sldId id="547" r:id="rId108"/>
    <p:sldId id="495" r:id="rId109"/>
    <p:sldId id="328" r:id="rId110"/>
    <p:sldId id="329" r:id="rId111"/>
    <p:sldId id="330" r:id="rId112"/>
    <p:sldId id="331" r:id="rId113"/>
    <p:sldId id="332" r:id="rId114"/>
    <p:sldId id="333" r:id="rId115"/>
    <p:sldId id="334" r:id="rId116"/>
    <p:sldId id="335" r:id="rId117"/>
    <p:sldId id="336" r:id="rId118"/>
    <p:sldId id="337" r:id="rId119"/>
    <p:sldId id="338" r:id="rId120"/>
    <p:sldId id="339" r:id="rId121"/>
    <p:sldId id="340" r:id="rId122"/>
    <p:sldId id="341" r:id="rId123"/>
    <p:sldId id="342" r:id="rId124"/>
    <p:sldId id="343" r:id="rId125"/>
    <p:sldId id="344" r:id="rId126"/>
    <p:sldId id="345" r:id="rId127"/>
    <p:sldId id="346" r:id="rId128"/>
    <p:sldId id="347" r:id="rId129"/>
    <p:sldId id="494" r:id="rId130"/>
    <p:sldId id="418" r:id="rId131"/>
    <p:sldId id="419" r:id="rId132"/>
    <p:sldId id="549" r:id="rId133"/>
    <p:sldId id="550" r:id="rId134"/>
    <p:sldId id="551" r:id="rId135"/>
    <p:sldId id="552" r:id="rId136"/>
    <p:sldId id="553" r:id="rId137"/>
    <p:sldId id="554" r:id="rId138"/>
    <p:sldId id="555" r:id="rId139"/>
    <p:sldId id="556" r:id="rId140"/>
    <p:sldId id="557" r:id="rId141"/>
    <p:sldId id="558" r:id="rId142"/>
    <p:sldId id="559" r:id="rId143"/>
    <p:sldId id="560" r:id="rId144"/>
    <p:sldId id="561" r:id="rId145"/>
    <p:sldId id="562" r:id="rId146"/>
    <p:sldId id="563" r:id="rId147"/>
    <p:sldId id="564" r:id="rId148"/>
    <p:sldId id="565" r:id="rId149"/>
    <p:sldId id="566" r:id="rId150"/>
    <p:sldId id="567" r:id="rId151"/>
    <p:sldId id="568" r:id="rId152"/>
    <p:sldId id="569" r:id="rId153"/>
    <p:sldId id="570" r:id="rId154"/>
    <p:sldId id="571" r:id="rId155"/>
    <p:sldId id="572" r:id="rId156"/>
    <p:sldId id="573" r:id="rId157"/>
    <p:sldId id="574" r:id="rId158"/>
    <p:sldId id="575" r:id="rId159"/>
    <p:sldId id="576" r:id="rId160"/>
    <p:sldId id="577" r:id="rId161"/>
    <p:sldId id="578" r:id="rId162"/>
    <p:sldId id="579" r:id="rId163"/>
    <p:sldId id="580" r:id="rId164"/>
    <p:sldId id="581" r:id="rId165"/>
    <p:sldId id="582" r:id="rId166"/>
    <p:sldId id="583" r:id="rId167"/>
    <p:sldId id="584" r:id="rId168"/>
    <p:sldId id="585" r:id="rId169"/>
    <p:sldId id="586" r:id="rId170"/>
    <p:sldId id="587" r:id="rId171"/>
    <p:sldId id="588" r:id="rId172"/>
    <p:sldId id="589" r:id="rId173"/>
    <p:sldId id="590" r:id="rId174"/>
    <p:sldId id="591" r:id="rId175"/>
    <p:sldId id="592" r:id="rId176"/>
    <p:sldId id="593" r:id="rId177"/>
    <p:sldId id="492" r:id="rId178"/>
    <p:sldId id="364" r:id="rId179"/>
    <p:sldId id="365" r:id="rId180"/>
    <p:sldId id="366" r:id="rId181"/>
    <p:sldId id="367" r:id="rId182"/>
    <p:sldId id="368" r:id="rId183"/>
    <p:sldId id="369" r:id="rId184"/>
    <p:sldId id="370" r:id="rId185"/>
    <p:sldId id="371" r:id="rId186"/>
    <p:sldId id="372" r:id="rId187"/>
    <p:sldId id="373" r:id="rId188"/>
    <p:sldId id="374" r:id="rId189"/>
    <p:sldId id="375" r:id="rId190"/>
    <p:sldId id="376" r:id="rId191"/>
    <p:sldId id="377" r:id="rId192"/>
    <p:sldId id="378" r:id="rId193"/>
    <p:sldId id="379" r:id="rId194"/>
    <p:sldId id="380" r:id="rId195"/>
    <p:sldId id="381" r:id="rId196"/>
    <p:sldId id="382" r:id="rId197"/>
    <p:sldId id="383" r:id="rId198"/>
    <p:sldId id="384" r:id="rId199"/>
    <p:sldId id="385" r:id="rId200"/>
    <p:sldId id="386" r:id="rId201"/>
    <p:sldId id="387" r:id="rId202"/>
    <p:sldId id="388" r:id="rId203"/>
    <p:sldId id="389" r:id="rId204"/>
    <p:sldId id="390" r:id="rId205"/>
    <p:sldId id="391" r:id="rId206"/>
    <p:sldId id="392" r:id="rId207"/>
    <p:sldId id="393" r:id="rId208"/>
    <p:sldId id="394" r:id="rId209"/>
    <p:sldId id="395" r:id="rId210"/>
    <p:sldId id="396" r:id="rId211"/>
    <p:sldId id="548" r:id="rId212"/>
    <p:sldId id="397" r:id="rId213"/>
    <p:sldId id="398" r:id="rId214"/>
    <p:sldId id="399" r:id="rId215"/>
    <p:sldId id="400" r:id="rId216"/>
    <p:sldId id="401" r:id="rId217"/>
    <p:sldId id="402" r:id="rId218"/>
    <p:sldId id="414" r:id="rId219"/>
    <p:sldId id="415" r:id="rId220"/>
    <p:sldId id="416" r:id="rId221"/>
    <p:sldId id="417" r:id="rId222"/>
    <p:sldId id="491" r:id="rId223"/>
    <p:sldId id="474" r:id="rId224"/>
    <p:sldId id="475" r:id="rId225"/>
    <p:sldId id="476" r:id="rId226"/>
    <p:sldId id="477" r:id="rId227"/>
    <p:sldId id="478" r:id="rId228"/>
    <p:sldId id="479" r:id="rId229"/>
    <p:sldId id="480" r:id="rId230"/>
    <p:sldId id="481" r:id="rId231"/>
    <p:sldId id="482" r:id="rId232"/>
    <p:sldId id="483" r:id="rId233"/>
    <p:sldId id="484" r:id="rId234"/>
    <p:sldId id="485" r:id="rId235"/>
    <p:sldId id="486" r:id="rId236"/>
    <p:sldId id="487" r:id="rId237"/>
    <p:sldId id="488" r:id="rId238"/>
    <p:sldId id="489" r:id="rId239"/>
    <p:sldId id="490" r:id="rId240"/>
  </p:sldIdLst>
  <p:sldSz cx="9144000" cy="6858000" type="screen4x3"/>
  <p:notesSz cx="6858000" cy="9926638"/>
  <p:defaultTextStyle>
    <a:defPPr>
      <a:defRPr lang="en-GB"/>
    </a:defPPr>
    <a:lvl1pPr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5pPr>
    <a:lvl6pPr marL="2286000" algn="l" defTabSz="914400" rtl="0" eaLnBrk="1" latinLnBrk="0" hangingPunct="1">
      <a:defRPr sz="2400" kern="1200">
        <a:solidFill>
          <a:schemeClr val="tx1"/>
        </a:solidFill>
        <a:latin typeface="Arial" charset="0"/>
        <a:ea typeface="ＭＳ Ｐゴシック" pitchFamily="1" charset="-128"/>
        <a:cs typeface="+mn-cs"/>
      </a:defRPr>
    </a:lvl6pPr>
    <a:lvl7pPr marL="2743200" algn="l" defTabSz="914400" rtl="0" eaLnBrk="1" latinLnBrk="0" hangingPunct="1">
      <a:defRPr sz="2400" kern="1200">
        <a:solidFill>
          <a:schemeClr val="tx1"/>
        </a:solidFill>
        <a:latin typeface="Arial" charset="0"/>
        <a:ea typeface="ＭＳ Ｐゴシック" pitchFamily="1" charset="-128"/>
        <a:cs typeface="+mn-cs"/>
      </a:defRPr>
    </a:lvl7pPr>
    <a:lvl8pPr marL="3200400" algn="l" defTabSz="914400" rtl="0" eaLnBrk="1" latinLnBrk="0" hangingPunct="1">
      <a:defRPr sz="2400" kern="1200">
        <a:solidFill>
          <a:schemeClr val="tx1"/>
        </a:solidFill>
        <a:latin typeface="Arial" charset="0"/>
        <a:ea typeface="ＭＳ Ｐゴシック" pitchFamily="1" charset="-128"/>
        <a:cs typeface="+mn-cs"/>
      </a:defRPr>
    </a:lvl8pPr>
    <a:lvl9pPr marL="3657600" algn="l" defTabSz="914400" rtl="0" eaLnBrk="1" latinLnBrk="0" hangingPunct="1">
      <a:defRPr sz="2400" kern="1200">
        <a:solidFill>
          <a:schemeClr val="tx1"/>
        </a:solidFill>
        <a:latin typeface="Arial" charset="0"/>
        <a:ea typeface="ＭＳ Ｐゴシック" pitchFamily="1" charset="-128"/>
        <a:cs typeface="+mn-cs"/>
      </a:defRPr>
    </a:lvl9pPr>
  </p:defaultTextStyle>
  <p:extLst>
    <p:ext uri="{521415D9-36F7-43E2-AB2F-B90AF26B5E84}">
      <p14:sectionLst xmlns:p14="http://schemas.microsoft.com/office/powerpoint/2010/main">
        <p14:section name="Untitled Section" id="{D3AEE2CE-17ED-4EF9-B490-93B980A59B1E}">
          <p14:sldIdLst>
            <p14:sldId id="523"/>
            <p14:sldId id="256"/>
            <p14:sldId id="257"/>
            <p14:sldId id="259"/>
            <p14:sldId id="258"/>
            <p14:sldId id="260"/>
            <p14:sldId id="261"/>
            <p14:sldId id="263"/>
            <p14:sldId id="264"/>
            <p14:sldId id="265"/>
            <p14:sldId id="268"/>
            <p14:sldId id="270"/>
            <p14:sldId id="266"/>
            <p14:sldId id="267"/>
            <p14:sldId id="269"/>
            <p14:sldId id="272"/>
            <p14:sldId id="275"/>
            <p14:sldId id="277"/>
            <p14:sldId id="276"/>
            <p14:sldId id="273"/>
            <p14:sldId id="300"/>
            <p14:sldId id="281"/>
            <p14:sldId id="282"/>
            <p14:sldId id="283"/>
            <p14:sldId id="284"/>
            <p14:sldId id="285"/>
            <p14:sldId id="286"/>
            <p14:sldId id="287"/>
            <p14:sldId id="288"/>
            <p14:sldId id="289"/>
            <p14:sldId id="290"/>
            <p14:sldId id="291"/>
            <p14:sldId id="292"/>
            <p14:sldId id="293"/>
            <p14:sldId id="294"/>
            <p14:sldId id="295"/>
            <p14:sldId id="296"/>
            <p14:sldId id="297"/>
            <p14:sldId id="298"/>
            <p14:sldId id="299"/>
            <p14:sldId id="274"/>
            <p14:sldId id="496"/>
            <p14:sldId id="524"/>
            <p14:sldId id="525"/>
            <p14:sldId id="526"/>
            <p14:sldId id="527"/>
            <p14:sldId id="528"/>
            <p14:sldId id="529"/>
            <p14:sldId id="530"/>
            <p14:sldId id="531"/>
            <p14:sldId id="532"/>
            <p14:sldId id="533"/>
            <p14:sldId id="534"/>
            <p14:sldId id="535"/>
            <p14:sldId id="536"/>
            <p14:sldId id="537"/>
            <p14:sldId id="538"/>
            <p14:sldId id="539"/>
            <p14:sldId id="540"/>
            <p14:sldId id="541"/>
            <p14:sldId id="542"/>
            <p14:sldId id="543"/>
            <p14:sldId id="544"/>
            <p14:sldId id="545"/>
            <p14:sldId id="546"/>
            <p14:sldId id="547"/>
            <p14:sldId id="495"/>
            <p14:sldId id="328"/>
            <p14:sldId id="329"/>
            <p14:sldId id="330"/>
            <p14:sldId id="331"/>
            <p14:sldId id="332"/>
            <p14:sldId id="333"/>
            <p14:sldId id="334"/>
            <p14:sldId id="335"/>
            <p14:sldId id="336"/>
            <p14:sldId id="337"/>
            <p14:sldId id="338"/>
            <p14:sldId id="339"/>
            <p14:sldId id="340"/>
            <p14:sldId id="341"/>
            <p14:sldId id="342"/>
            <p14:sldId id="343"/>
            <p14:sldId id="344"/>
            <p14:sldId id="345"/>
            <p14:sldId id="346"/>
            <p14:sldId id="347"/>
            <p14:sldId id="494"/>
            <p14:sldId id="418"/>
            <p14:sldId id="419"/>
            <p14:sldId id="549"/>
            <p14:sldId id="550"/>
            <p14:sldId id="551"/>
            <p14:sldId id="552"/>
            <p14:sldId id="553"/>
            <p14:sldId id="554"/>
            <p14:sldId id="555"/>
            <p14:sldId id="556"/>
            <p14:sldId id="557"/>
            <p14:sldId id="558"/>
            <p14:sldId id="559"/>
            <p14:sldId id="560"/>
            <p14:sldId id="561"/>
            <p14:sldId id="562"/>
            <p14:sldId id="563"/>
            <p14:sldId id="564"/>
            <p14:sldId id="565"/>
            <p14:sldId id="566"/>
            <p14:sldId id="567"/>
            <p14:sldId id="568"/>
            <p14:sldId id="569"/>
            <p14:sldId id="570"/>
            <p14:sldId id="571"/>
            <p14:sldId id="572"/>
            <p14:sldId id="573"/>
            <p14:sldId id="574"/>
            <p14:sldId id="575"/>
            <p14:sldId id="576"/>
            <p14:sldId id="577"/>
            <p14:sldId id="578"/>
            <p14:sldId id="579"/>
            <p14:sldId id="580"/>
            <p14:sldId id="581"/>
            <p14:sldId id="582"/>
            <p14:sldId id="583"/>
            <p14:sldId id="584"/>
            <p14:sldId id="585"/>
            <p14:sldId id="586"/>
            <p14:sldId id="587"/>
            <p14:sldId id="588"/>
            <p14:sldId id="589"/>
            <p14:sldId id="590"/>
            <p14:sldId id="591"/>
            <p14:sldId id="592"/>
            <p14:sldId id="593"/>
            <p14:sldId id="492"/>
            <p14:sldId id="364"/>
            <p14:sldId id="365"/>
            <p14:sldId id="366"/>
            <p14:sldId id="367"/>
            <p14:sldId id="368"/>
            <p14:sldId id="369"/>
            <p14:sldId id="370"/>
            <p14:sldId id="371"/>
            <p14:sldId id="372"/>
            <p14:sldId id="373"/>
            <p14:sldId id="374"/>
            <p14:sldId id="375"/>
            <p14:sldId id="376"/>
            <p14:sldId id="377"/>
            <p14:sldId id="378"/>
            <p14:sldId id="379"/>
            <p14:sldId id="380"/>
            <p14:sldId id="381"/>
            <p14:sldId id="382"/>
            <p14:sldId id="383"/>
            <p14:sldId id="384"/>
            <p14:sldId id="385"/>
            <p14:sldId id="386"/>
            <p14:sldId id="387"/>
            <p14:sldId id="388"/>
            <p14:sldId id="389"/>
            <p14:sldId id="390"/>
            <p14:sldId id="391"/>
            <p14:sldId id="392"/>
            <p14:sldId id="393"/>
            <p14:sldId id="394"/>
            <p14:sldId id="395"/>
            <p14:sldId id="396"/>
            <p14:sldId id="548"/>
            <p14:sldId id="397"/>
            <p14:sldId id="398"/>
            <p14:sldId id="399"/>
            <p14:sldId id="400"/>
            <p14:sldId id="401"/>
            <p14:sldId id="402"/>
            <p14:sldId id="414"/>
            <p14:sldId id="415"/>
            <p14:sldId id="416"/>
            <p14:sldId id="417"/>
            <p14:sldId id="491"/>
            <p14:sldId id="474"/>
            <p14:sldId id="475"/>
            <p14:sldId id="476"/>
            <p14:sldId id="477"/>
            <p14:sldId id="478"/>
            <p14:sldId id="479"/>
            <p14:sldId id="480"/>
            <p14:sldId id="481"/>
            <p14:sldId id="482"/>
            <p14:sldId id="483"/>
            <p14:sldId id="484"/>
            <p14:sldId id="485"/>
            <p14:sldId id="486"/>
            <p14:sldId id="487"/>
            <p14:sldId id="488"/>
            <p14:sldId id="489"/>
            <p14:sldId id="49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et, Matthew" initials="PM" lastIdx="1" clrIdx="0">
    <p:extLst>
      <p:ext uri="{19B8F6BF-5375-455C-9EA6-DF929625EA0E}">
        <p15:presenceInfo xmlns:p15="http://schemas.microsoft.com/office/powerpoint/2012/main" userId="S-1-5-21-3663986909-365719355-459389888-5471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CC00"/>
    <a:srgbClr val="0054D0"/>
    <a:srgbClr val="3399FF"/>
    <a:srgbClr val="D9E8FF"/>
    <a:srgbClr val="D7EEFF"/>
    <a:srgbClr val="DFEFF1"/>
    <a:srgbClr val="D9EDEF"/>
    <a:srgbClr val="002D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1" autoAdjust="0"/>
    <p:restoredTop sz="78704" autoAdjust="0"/>
  </p:normalViewPr>
  <p:slideViewPr>
    <p:cSldViewPr>
      <p:cViewPr varScale="1">
        <p:scale>
          <a:sx n="55" d="100"/>
          <a:sy n="55" d="100"/>
        </p:scale>
        <p:origin x="1752"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1128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5.xml"/><Relationship Id="rId21" Type="http://schemas.openxmlformats.org/officeDocument/2006/relationships/slideMaster" Target="slideMasters/slideMaster17.xml"/><Relationship Id="rId42" Type="http://schemas.openxmlformats.org/officeDocument/2006/relationships/slideMaster" Target="slideMasters/slideMaster38.xml"/><Relationship Id="rId63" Type="http://schemas.openxmlformats.org/officeDocument/2006/relationships/slide" Target="slides/slide21.xml"/><Relationship Id="rId84" Type="http://schemas.openxmlformats.org/officeDocument/2006/relationships/slide" Target="slides/slide42.xml"/><Relationship Id="rId138" Type="http://schemas.openxmlformats.org/officeDocument/2006/relationships/slide" Target="slides/slide96.xml"/><Relationship Id="rId159" Type="http://schemas.openxmlformats.org/officeDocument/2006/relationships/slide" Target="slides/slide117.xml"/><Relationship Id="rId170" Type="http://schemas.openxmlformats.org/officeDocument/2006/relationships/slide" Target="slides/slide128.xml"/><Relationship Id="rId191" Type="http://schemas.openxmlformats.org/officeDocument/2006/relationships/slide" Target="slides/slide149.xml"/><Relationship Id="rId205" Type="http://schemas.openxmlformats.org/officeDocument/2006/relationships/slide" Target="slides/slide163.xml"/><Relationship Id="rId226" Type="http://schemas.openxmlformats.org/officeDocument/2006/relationships/slide" Target="slides/slide184.xml"/><Relationship Id="rId107" Type="http://schemas.openxmlformats.org/officeDocument/2006/relationships/slide" Target="slides/slide65.xml"/><Relationship Id="rId11" Type="http://schemas.openxmlformats.org/officeDocument/2006/relationships/slideMaster" Target="slideMasters/slideMaster7.xml"/><Relationship Id="rId32" Type="http://schemas.openxmlformats.org/officeDocument/2006/relationships/slideMaster" Target="slideMasters/slideMaster28.xml"/><Relationship Id="rId53" Type="http://schemas.openxmlformats.org/officeDocument/2006/relationships/slide" Target="slides/slide11.xml"/><Relationship Id="rId74" Type="http://schemas.openxmlformats.org/officeDocument/2006/relationships/slide" Target="slides/slide32.xml"/><Relationship Id="rId128" Type="http://schemas.openxmlformats.org/officeDocument/2006/relationships/slide" Target="slides/slide86.xml"/><Relationship Id="rId149" Type="http://schemas.openxmlformats.org/officeDocument/2006/relationships/slide" Target="slides/slide107.xml"/><Relationship Id="rId5" Type="http://schemas.openxmlformats.org/officeDocument/2006/relationships/slideMaster" Target="slideMasters/slideMaster1.xml"/><Relationship Id="rId95" Type="http://schemas.openxmlformats.org/officeDocument/2006/relationships/slide" Target="slides/slide53.xml"/><Relationship Id="rId160" Type="http://schemas.openxmlformats.org/officeDocument/2006/relationships/slide" Target="slides/slide118.xml"/><Relationship Id="rId181" Type="http://schemas.openxmlformats.org/officeDocument/2006/relationships/slide" Target="slides/slide139.xml"/><Relationship Id="rId216" Type="http://schemas.openxmlformats.org/officeDocument/2006/relationships/slide" Target="slides/slide174.xml"/><Relationship Id="rId237" Type="http://schemas.openxmlformats.org/officeDocument/2006/relationships/slide" Target="slides/slide195.xml"/><Relationship Id="rId22" Type="http://schemas.openxmlformats.org/officeDocument/2006/relationships/slideMaster" Target="slideMasters/slideMaster18.xml"/><Relationship Id="rId43" Type="http://schemas.openxmlformats.org/officeDocument/2006/relationships/slide" Target="slides/slide1.xml"/><Relationship Id="rId64" Type="http://schemas.openxmlformats.org/officeDocument/2006/relationships/slide" Target="slides/slide22.xml"/><Relationship Id="rId118" Type="http://schemas.openxmlformats.org/officeDocument/2006/relationships/slide" Target="slides/slide76.xml"/><Relationship Id="rId139" Type="http://schemas.openxmlformats.org/officeDocument/2006/relationships/slide" Target="slides/slide97.xml"/><Relationship Id="rId85" Type="http://schemas.openxmlformats.org/officeDocument/2006/relationships/slide" Target="slides/slide43.xml"/><Relationship Id="rId150" Type="http://schemas.openxmlformats.org/officeDocument/2006/relationships/slide" Target="slides/slide108.xml"/><Relationship Id="rId171" Type="http://schemas.openxmlformats.org/officeDocument/2006/relationships/slide" Target="slides/slide129.xml"/><Relationship Id="rId192" Type="http://schemas.openxmlformats.org/officeDocument/2006/relationships/slide" Target="slides/slide150.xml"/><Relationship Id="rId206" Type="http://schemas.openxmlformats.org/officeDocument/2006/relationships/slide" Target="slides/slide164.xml"/><Relationship Id="rId227" Type="http://schemas.openxmlformats.org/officeDocument/2006/relationships/slide" Target="slides/slide185.xml"/><Relationship Id="rId12" Type="http://schemas.openxmlformats.org/officeDocument/2006/relationships/slideMaster" Target="slideMasters/slideMaster8.xml"/><Relationship Id="rId33" Type="http://schemas.openxmlformats.org/officeDocument/2006/relationships/slideMaster" Target="slideMasters/slideMaster29.xml"/><Relationship Id="rId108" Type="http://schemas.openxmlformats.org/officeDocument/2006/relationships/slide" Target="slides/slide66.xml"/><Relationship Id="rId129" Type="http://schemas.openxmlformats.org/officeDocument/2006/relationships/slide" Target="slides/slide87.xml"/><Relationship Id="rId54" Type="http://schemas.openxmlformats.org/officeDocument/2006/relationships/slide" Target="slides/slide12.xml"/><Relationship Id="rId75" Type="http://schemas.openxmlformats.org/officeDocument/2006/relationships/slide" Target="slides/slide33.xml"/><Relationship Id="rId96" Type="http://schemas.openxmlformats.org/officeDocument/2006/relationships/slide" Target="slides/slide54.xml"/><Relationship Id="rId140" Type="http://schemas.openxmlformats.org/officeDocument/2006/relationships/slide" Target="slides/slide98.xml"/><Relationship Id="rId161" Type="http://schemas.openxmlformats.org/officeDocument/2006/relationships/slide" Target="slides/slide119.xml"/><Relationship Id="rId182" Type="http://schemas.openxmlformats.org/officeDocument/2006/relationships/slide" Target="slides/slide140.xml"/><Relationship Id="rId217" Type="http://schemas.openxmlformats.org/officeDocument/2006/relationships/slide" Target="slides/slide175.xml"/><Relationship Id="rId6" Type="http://schemas.openxmlformats.org/officeDocument/2006/relationships/slideMaster" Target="slideMasters/slideMaster2.xml"/><Relationship Id="rId238" Type="http://schemas.openxmlformats.org/officeDocument/2006/relationships/slide" Target="slides/slide196.xml"/><Relationship Id="rId23" Type="http://schemas.openxmlformats.org/officeDocument/2006/relationships/slideMaster" Target="slideMasters/slideMaster19.xml"/><Relationship Id="rId119" Type="http://schemas.openxmlformats.org/officeDocument/2006/relationships/slide" Target="slides/slide77.xml"/><Relationship Id="rId44" Type="http://schemas.openxmlformats.org/officeDocument/2006/relationships/slide" Target="slides/slide2.xml"/><Relationship Id="rId65" Type="http://schemas.openxmlformats.org/officeDocument/2006/relationships/slide" Target="slides/slide23.xml"/><Relationship Id="rId86" Type="http://schemas.openxmlformats.org/officeDocument/2006/relationships/slide" Target="slides/slide44.xml"/><Relationship Id="rId130" Type="http://schemas.openxmlformats.org/officeDocument/2006/relationships/slide" Target="slides/slide88.xml"/><Relationship Id="rId151" Type="http://schemas.openxmlformats.org/officeDocument/2006/relationships/slide" Target="slides/slide109.xml"/><Relationship Id="rId172" Type="http://schemas.openxmlformats.org/officeDocument/2006/relationships/slide" Target="slides/slide130.xml"/><Relationship Id="rId193" Type="http://schemas.openxmlformats.org/officeDocument/2006/relationships/slide" Target="slides/slide151.xml"/><Relationship Id="rId207" Type="http://schemas.openxmlformats.org/officeDocument/2006/relationships/slide" Target="slides/slide165.xml"/><Relationship Id="rId228" Type="http://schemas.openxmlformats.org/officeDocument/2006/relationships/slide" Target="slides/slide186.xml"/><Relationship Id="rId13" Type="http://schemas.openxmlformats.org/officeDocument/2006/relationships/slideMaster" Target="slideMasters/slideMaster9.xml"/><Relationship Id="rId109" Type="http://schemas.openxmlformats.org/officeDocument/2006/relationships/slide" Target="slides/slide67.xml"/><Relationship Id="rId34" Type="http://schemas.openxmlformats.org/officeDocument/2006/relationships/slideMaster" Target="slideMasters/slideMaster30.xml"/><Relationship Id="rId55" Type="http://schemas.openxmlformats.org/officeDocument/2006/relationships/slide" Target="slides/slide13.xml"/><Relationship Id="rId76" Type="http://schemas.openxmlformats.org/officeDocument/2006/relationships/slide" Target="slides/slide34.xml"/><Relationship Id="rId97" Type="http://schemas.openxmlformats.org/officeDocument/2006/relationships/slide" Target="slides/slide55.xml"/><Relationship Id="rId120" Type="http://schemas.openxmlformats.org/officeDocument/2006/relationships/slide" Target="slides/slide78.xml"/><Relationship Id="rId141" Type="http://schemas.openxmlformats.org/officeDocument/2006/relationships/slide" Target="slides/slide99.xml"/><Relationship Id="rId7" Type="http://schemas.openxmlformats.org/officeDocument/2006/relationships/slideMaster" Target="slideMasters/slideMaster3.xml"/><Relationship Id="rId162" Type="http://schemas.openxmlformats.org/officeDocument/2006/relationships/slide" Target="slides/slide120.xml"/><Relationship Id="rId183" Type="http://schemas.openxmlformats.org/officeDocument/2006/relationships/slide" Target="slides/slide141.xml"/><Relationship Id="rId218" Type="http://schemas.openxmlformats.org/officeDocument/2006/relationships/slide" Target="slides/slide176.xml"/><Relationship Id="rId239" Type="http://schemas.openxmlformats.org/officeDocument/2006/relationships/slide" Target="slides/slide197.xml"/><Relationship Id="rId24" Type="http://schemas.openxmlformats.org/officeDocument/2006/relationships/slideMaster" Target="slideMasters/slideMaster20.xml"/><Relationship Id="rId45" Type="http://schemas.openxmlformats.org/officeDocument/2006/relationships/slide" Target="slides/slide3.xml"/><Relationship Id="rId66" Type="http://schemas.openxmlformats.org/officeDocument/2006/relationships/slide" Target="slides/slide24.xml"/><Relationship Id="rId87" Type="http://schemas.openxmlformats.org/officeDocument/2006/relationships/slide" Target="slides/slide45.xml"/><Relationship Id="rId110" Type="http://schemas.openxmlformats.org/officeDocument/2006/relationships/slide" Target="slides/slide68.xml"/><Relationship Id="rId131" Type="http://schemas.openxmlformats.org/officeDocument/2006/relationships/slide" Target="slides/slide89.xml"/><Relationship Id="rId152" Type="http://schemas.openxmlformats.org/officeDocument/2006/relationships/slide" Target="slides/slide110.xml"/><Relationship Id="rId173" Type="http://schemas.openxmlformats.org/officeDocument/2006/relationships/slide" Target="slides/slide131.xml"/><Relationship Id="rId194" Type="http://schemas.openxmlformats.org/officeDocument/2006/relationships/slide" Target="slides/slide152.xml"/><Relationship Id="rId208" Type="http://schemas.openxmlformats.org/officeDocument/2006/relationships/slide" Target="slides/slide166.xml"/><Relationship Id="rId229" Type="http://schemas.openxmlformats.org/officeDocument/2006/relationships/slide" Target="slides/slide187.xml"/><Relationship Id="rId240" Type="http://schemas.openxmlformats.org/officeDocument/2006/relationships/slide" Target="slides/slide198.xml"/><Relationship Id="rId14" Type="http://schemas.openxmlformats.org/officeDocument/2006/relationships/slideMaster" Target="slideMasters/slideMaster10.xml"/><Relationship Id="rId35" Type="http://schemas.openxmlformats.org/officeDocument/2006/relationships/slideMaster" Target="slideMasters/slideMaster31.xml"/><Relationship Id="rId56" Type="http://schemas.openxmlformats.org/officeDocument/2006/relationships/slide" Target="slides/slide14.xml"/><Relationship Id="rId77" Type="http://schemas.openxmlformats.org/officeDocument/2006/relationships/slide" Target="slides/slide35.xml"/><Relationship Id="rId100" Type="http://schemas.openxmlformats.org/officeDocument/2006/relationships/slide" Target="slides/slide58.xml"/><Relationship Id="rId8" Type="http://schemas.openxmlformats.org/officeDocument/2006/relationships/slideMaster" Target="slideMasters/slideMaster4.xml"/><Relationship Id="rId98" Type="http://schemas.openxmlformats.org/officeDocument/2006/relationships/slide" Target="slides/slide56.xml"/><Relationship Id="rId121" Type="http://schemas.openxmlformats.org/officeDocument/2006/relationships/slide" Target="slides/slide79.xml"/><Relationship Id="rId142" Type="http://schemas.openxmlformats.org/officeDocument/2006/relationships/slide" Target="slides/slide100.xml"/><Relationship Id="rId163" Type="http://schemas.openxmlformats.org/officeDocument/2006/relationships/slide" Target="slides/slide121.xml"/><Relationship Id="rId184" Type="http://schemas.openxmlformats.org/officeDocument/2006/relationships/slide" Target="slides/slide142.xml"/><Relationship Id="rId219" Type="http://schemas.openxmlformats.org/officeDocument/2006/relationships/slide" Target="slides/slide177.xml"/><Relationship Id="rId230" Type="http://schemas.openxmlformats.org/officeDocument/2006/relationships/slide" Target="slides/slide188.xml"/><Relationship Id="rId25" Type="http://schemas.openxmlformats.org/officeDocument/2006/relationships/slideMaster" Target="slideMasters/slideMaster21.xml"/><Relationship Id="rId46" Type="http://schemas.openxmlformats.org/officeDocument/2006/relationships/slide" Target="slides/slide4.xml"/><Relationship Id="rId67" Type="http://schemas.openxmlformats.org/officeDocument/2006/relationships/slide" Target="slides/slide25.xml"/><Relationship Id="rId88" Type="http://schemas.openxmlformats.org/officeDocument/2006/relationships/slide" Target="slides/slide46.xml"/><Relationship Id="rId111" Type="http://schemas.openxmlformats.org/officeDocument/2006/relationships/slide" Target="slides/slide69.xml"/><Relationship Id="rId132" Type="http://schemas.openxmlformats.org/officeDocument/2006/relationships/slide" Target="slides/slide90.xml"/><Relationship Id="rId153" Type="http://schemas.openxmlformats.org/officeDocument/2006/relationships/slide" Target="slides/slide111.xml"/><Relationship Id="rId174" Type="http://schemas.openxmlformats.org/officeDocument/2006/relationships/slide" Target="slides/slide132.xml"/><Relationship Id="rId195" Type="http://schemas.openxmlformats.org/officeDocument/2006/relationships/slide" Target="slides/slide153.xml"/><Relationship Id="rId209" Type="http://schemas.openxmlformats.org/officeDocument/2006/relationships/slide" Target="slides/slide167.xml"/><Relationship Id="rId220" Type="http://schemas.openxmlformats.org/officeDocument/2006/relationships/slide" Target="slides/slide178.xml"/><Relationship Id="rId241" Type="http://schemas.openxmlformats.org/officeDocument/2006/relationships/notesMaster" Target="notesMasters/notesMaster1.xml"/><Relationship Id="rId15" Type="http://schemas.openxmlformats.org/officeDocument/2006/relationships/slideMaster" Target="slideMasters/slideMaster11.xml"/><Relationship Id="rId36" Type="http://schemas.openxmlformats.org/officeDocument/2006/relationships/slideMaster" Target="slideMasters/slideMaster32.xml"/><Relationship Id="rId57" Type="http://schemas.openxmlformats.org/officeDocument/2006/relationships/slide" Target="slides/slide15.xml"/><Relationship Id="rId10" Type="http://schemas.openxmlformats.org/officeDocument/2006/relationships/slideMaster" Target="slideMasters/slideMaster6.xml"/><Relationship Id="rId31" Type="http://schemas.openxmlformats.org/officeDocument/2006/relationships/slideMaster" Target="slideMasters/slideMaster27.xml"/><Relationship Id="rId52" Type="http://schemas.openxmlformats.org/officeDocument/2006/relationships/slide" Target="slides/slide10.xml"/><Relationship Id="rId73" Type="http://schemas.openxmlformats.org/officeDocument/2006/relationships/slide" Target="slides/slide31.xml"/><Relationship Id="rId78" Type="http://schemas.openxmlformats.org/officeDocument/2006/relationships/slide" Target="slides/slide36.xml"/><Relationship Id="rId94" Type="http://schemas.openxmlformats.org/officeDocument/2006/relationships/slide" Target="slides/slide52.xml"/><Relationship Id="rId99" Type="http://schemas.openxmlformats.org/officeDocument/2006/relationships/slide" Target="slides/slide57.xml"/><Relationship Id="rId101" Type="http://schemas.openxmlformats.org/officeDocument/2006/relationships/slide" Target="slides/slide59.xml"/><Relationship Id="rId122" Type="http://schemas.openxmlformats.org/officeDocument/2006/relationships/slide" Target="slides/slide80.xml"/><Relationship Id="rId143" Type="http://schemas.openxmlformats.org/officeDocument/2006/relationships/slide" Target="slides/slide101.xml"/><Relationship Id="rId148" Type="http://schemas.openxmlformats.org/officeDocument/2006/relationships/slide" Target="slides/slide106.xml"/><Relationship Id="rId164" Type="http://schemas.openxmlformats.org/officeDocument/2006/relationships/slide" Target="slides/slide122.xml"/><Relationship Id="rId169" Type="http://schemas.openxmlformats.org/officeDocument/2006/relationships/slide" Target="slides/slide127.xml"/><Relationship Id="rId185" Type="http://schemas.openxmlformats.org/officeDocument/2006/relationships/slide" Target="slides/slide143.xml"/><Relationship Id="rId4" Type="http://schemas.openxmlformats.org/officeDocument/2006/relationships/customXml" Target="../customXml/item4.xml"/><Relationship Id="rId9" Type="http://schemas.openxmlformats.org/officeDocument/2006/relationships/slideMaster" Target="slideMasters/slideMaster5.xml"/><Relationship Id="rId180" Type="http://schemas.openxmlformats.org/officeDocument/2006/relationships/slide" Target="slides/slide138.xml"/><Relationship Id="rId210" Type="http://schemas.openxmlformats.org/officeDocument/2006/relationships/slide" Target="slides/slide168.xml"/><Relationship Id="rId215" Type="http://schemas.openxmlformats.org/officeDocument/2006/relationships/slide" Target="slides/slide173.xml"/><Relationship Id="rId236" Type="http://schemas.openxmlformats.org/officeDocument/2006/relationships/slide" Target="slides/slide194.xml"/><Relationship Id="rId26" Type="http://schemas.openxmlformats.org/officeDocument/2006/relationships/slideMaster" Target="slideMasters/slideMaster22.xml"/><Relationship Id="rId231" Type="http://schemas.openxmlformats.org/officeDocument/2006/relationships/slide" Target="slides/slide189.xml"/><Relationship Id="rId47" Type="http://schemas.openxmlformats.org/officeDocument/2006/relationships/slide" Target="slides/slide5.xml"/><Relationship Id="rId68" Type="http://schemas.openxmlformats.org/officeDocument/2006/relationships/slide" Target="slides/slide26.xml"/><Relationship Id="rId89" Type="http://schemas.openxmlformats.org/officeDocument/2006/relationships/slide" Target="slides/slide47.xml"/><Relationship Id="rId112" Type="http://schemas.openxmlformats.org/officeDocument/2006/relationships/slide" Target="slides/slide70.xml"/><Relationship Id="rId133" Type="http://schemas.openxmlformats.org/officeDocument/2006/relationships/slide" Target="slides/slide91.xml"/><Relationship Id="rId154" Type="http://schemas.openxmlformats.org/officeDocument/2006/relationships/slide" Target="slides/slide112.xml"/><Relationship Id="rId175" Type="http://schemas.openxmlformats.org/officeDocument/2006/relationships/slide" Target="slides/slide133.xml"/><Relationship Id="rId196" Type="http://schemas.openxmlformats.org/officeDocument/2006/relationships/slide" Target="slides/slide154.xml"/><Relationship Id="rId200" Type="http://schemas.openxmlformats.org/officeDocument/2006/relationships/slide" Target="slides/slide158.xml"/><Relationship Id="rId16" Type="http://schemas.openxmlformats.org/officeDocument/2006/relationships/slideMaster" Target="slideMasters/slideMaster12.xml"/><Relationship Id="rId221" Type="http://schemas.openxmlformats.org/officeDocument/2006/relationships/slide" Target="slides/slide179.xml"/><Relationship Id="rId242" Type="http://schemas.openxmlformats.org/officeDocument/2006/relationships/commentAuthors" Target="commentAuthors.xml"/><Relationship Id="rId37" Type="http://schemas.openxmlformats.org/officeDocument/2006/relationships/slideMaster" Target="slideMasters/slideMaster33.xml"/><Relationship Id="rId58" Type="http://schemas.openxmlformats.org/officeDocument/2006/relationships/slide" Target="slides/slide16.xml"/><Relationship Id="rId79" Type="http://schemas.openxmlformats.org/officeDocument/2006/relationships/slide" Target="slides/slide37.xml"/><Relationship Id="rId102" Type="http://schemas.openxmlformats.org/officeDocument/2006/relationships/slide" Target="slides/slide60.xml"/><Relationship Id="rId123" Type="http://schemas.openxmlformats.org/officeDocument/2006/relationships/slide" Target="slides/slide81.xml"/><Relationship Id="rId144" Type="http://schemas.openxmlformats.org/officeDocument/2006/relationships/slide" Target="slides/slide102.xml"/><Relationship Id="rId90" Type="http://schemas.openxmlformats.org/officeDocument/2006/relationships/slide" Target="slides/slide48.xml"/><Relationship Id="rId165" Type="http://schemas.openxmlformats.org/officeDocument/2006/relationships/slide" Target="slides/slide123.xml"/><Relationship Id="rId186" Type="http://schemas.openxmlformats.org/officeDocument/2006/relationships/slide" Target="slides/slide144.xml"/><Relationship Id="rId211" Type="http://schemas.openxmlformats.org/officeDocument/2006/relationships/slide" Target="slides/slide169.xml"/><Relationship Id="rId232" Type="http://schemas.openxmlformats.org/officeDocument/2006/relationships/slide" Target="slides/slide190.xml"/><Relationship Id="rId27" Type="http://schemas.openxmlformats.org/officeDocument/2006/relationships/slideMaster" Target="slideMasters/slideMaster23.xml"/><Relationship Id="rId48" Type="http://schemas.openxmlformats.org/officeDocument/2006/relationships/slide" Target="slides/slide6.xml"/><Relationship Id="rId69" Type="http://schemas.openxmlformats.org/officeDocument/2006/relationships/slide" Target="slides/slide27.xml"/><Relationship Id="rId113" Type="http://schemas.openxmlformats.org/officeDocument/2006/relationships/slide" Target="slides/slide71.xml"/><Relationship Id="rId134" Type="http://schemas.openxmlformats.org/officeDocument/2006/relationships/slide" Target="slides/slide92.xml"/><Relationship Id="rId80" Type="http://schemas.openxmlformats.org/officeDocument/2006/relationships/slide" Target="slides/slide38.xml"/><Relationship Id="rId155" Type="http://schemas.openxmlformats.org/officeDocument/2006/relationships/slide" Target="slides/slide113.xml"/><Relationship Id="rId176" Type="http://schemas.openxmlformats.org/officeDocument/2006/relationships/slide" Target="slides/slide134.xml"/><Relationship Id="rId197" Type="http://schemas.openxmlformats.org/officeDocument/2006/relationships/slide" Target="slides/slide155.xml"/><Relationship Id="rId201" Type="http://schemas.openxmlformats.org/officeDocument/2006/relationships/slide" Target="slides/slide159.xml"/><Relationship Id="rId222" Type="http://schemas.openxmlformats.org/officeDocument/2006/relationships/slide" Target="slides/slide180.xml"/><Relationship Id="rId243" Type="http://schemas.openxmlformats.org/officeDocument/2006/relationships/presProps" Target="presProps.xml"/><Relationship Id="rId17" Type="http://schemas.openxmlformats.org/officeDocument/2006/relationships/slideMaster" Target="slideMasters/slideMaster13.xml"/><Relationship Id="rId38" Type="http://schemas.openxmlformats.org/officeDocument/2006/relationships/slideMaster" Target="slideMasters/slideMaster34.xml"/><Relationship Id="rId59" Type="http://schemas.openxmlformats.org/officeDocument/2006/relationships/slide" Target="slides/slide17.xml"/><Relationship Id="rId103" Type="http://schemas.openxmlformats.org/officeDocument/2006/relationships/slide" Target="slides/slide61.xml"/><Relationship Id="rId124" Type="http://schemas.openxmlformats.org/officeDocument/2006/relationships/slide" Target="slides/slide82.xml"/><Relationship Id="rId70" Type="http://schemas.openxmlformats.org/officeDocument/2006/relationships/slide" Target="slides/slide28.xml"/><Relationship Id="rId91" Type="http://schemas.openxmlformats.org/officeDocument/2006/relationships/slide" Target="slides/slide49.xml"/><Relationship Id="rId145" Type="http://schemas.openxmlformats.org/officeDocument/2006/relationships/slide" Target="slides/slide103.xml"/><Relationship Id="rId166" Type="http://schemas.openxmlformats.org/officeDocument/2006/relationships/slide" Target="slides/slide124.xml"/><Relationship Id="rId187" Type="http://schemas.openxmlformats.org/officeDocument/2006/relationships/slide" Target="slides/slide145.xml"/><Relationship Id="rId331" Type="http://schemas.microsoft.com/office/2015/10/relationships/revisionInfo" Target="revisionInfo.xml"/><Relationship Id="rId1" Type="http://schemas.openxmlformats.org/officeDocument/2006/relationships/customXml" Target="../customXml/item1.xml"/><Relationship Id="rId212" Type="http://schemas.openxmlformats.org/officeDocument/2006/relationships/slide" Target="slides/slide170.xml"/><Relationship Id="rId233" Type="http://schemas.openxmlformats.org/officeDocument/2006/relationships/slide" Target="slides/slide191.xml"/><Relationship Id="rId28" Type="http://schemas.openxmlformats.org/officeDocument/2006/relationships/slideMaster" Target="slideMasters/slideMaster24.xml"/><Relationship Id="rId49" Type="http://schemas.openxmlformats.org/officeDocument/2006/relationships/slide" Target="slides/slide7.xml"/><Relationship Id="rId114" Type="http://schemas.openxmlformats.org/officeDocument/2006/relationships/slide" Target="slides/slide72.xml"/><Relationship Id="rId60" Type="http://schemas.openxmlformats.org/officeDocument/2006/relationships/slide" Target="slides/slide18.xml"/><Relationship Id="rId81" Type="http://schemas.openxmlformats.org/officeDocument/2006/relationships/slide" Target="slides/slide39.xml"/><Relationship Id="rId135" Type="http://schemas.openxmlformats.org/officeDocument/2006/relationships/slide" Target="slides/slide93.xml"/><Relationship Id="rId156" Type="http://schemas.openxmlformats.org/officeDocument/2006/relationships/slide" Target="slides/slide114.xml"/><Relationship Id="rId177" Type="http://schemas.openxmlformats.org/officeDocument/2006/relationships/slide" Target="slides/slide135.xml"/><Relationship Id="rId198" Type="http://schemas.openxmlformats.org/officeDocument/2006/relationships/slide" Target="slides/slide156.xml"/><Relationship Id="rId202" Type="http://schemas.openxmlformats.org/officeDocument/2006/relationships/slide" Target="slides/slide160.xml"/><Relationship Id="rId223" Type="http://schemas.openxmlformats.org/officeDocument/2006/relationships/slide" Target="slides/slide181.xml"/><Relationship Id="rId244" Type="http://schemas.openxmlformats.org/officeDocument/2006/relationships/viewProps" Target="viewProps.xml"/><Relationship Id="rId18" Type="http://schemas.openxmlformats.org/officeDocument/2006/relationships/slideMaster" Target="slideMasters/slideMaster14.xml"/><Relationship Id="rId39" Type="http://schemas.openxmlformats.org/officeDocument/2006/relationships/slideMaster" Target="slideMasters/slideMaster35.xml"/><Relationship Id="rId50" Type="http://schemas.openxmlformats.org/officeDocument/2006/relationships/slide" Target="slides/slide8.xml"/><Relationship Id="rId104" Type="http://schemas.openxmlformats.org/officeDocument/2006/relationships/slide" Target="slides/slide62.xml"/><Relationship Id="rId125" Type="http://schemas.openxmlformats.org/officeDocument/2006/relationships/slide" Target="slides/slide83.xml"/><Relationship Id="rId146" Type="http://schemas.openxmlformats.org/officeDocument/2006/relationships/slide" Target="slides/slide104.xml"/><Relationship Id="rId167" Type="http://schemas.openxmlformats.org/officeDocument/2006/relationships/slide" Target="slides/slide125.xml"/><Relationship Id="rId188" Type="http://schemas.openxmlformats.org/officeDocument/2006/relationships/slide" Target="slides/slide146.xml"/><Relationship Id="rId71" Type="http://schemas.openxmlformats.org/officeDocument/2006/relationships/slide" Target="slides/slide29.xml"/><Relationship Id="rId92" Type="http://schemas.openxmlformats.org/officeDocument/2006/relationships/slide" Target="slides/slide50.xml"/><Relationship Id="rId213" Type="http://schemas.openxmlformats.org/officeDocument/2006/relationships/slide" Target="slides/slide171.xml"/><Relationship Id="rId234" Type="http://schemas.openxmlformats.org/officeDocument/2006/relationships/slide" Target="slides/slide192.xml"/><Relationship Id="rId2" Type="http://schemas.openxmlformats.org/officeDocument/2006/relationships/customXml" Target="../customXml/item2.xml"/><Relationship Id="rId29" Type="http://schemas.openxmlformats.org/officeDocument/2006/relationships/slideMaster" Target="slideMasters/slideMaster25.xml"/><Relationship Id="rId40" Type="http://schemas.openxmlformats.org/officeDocument/2006/relationships/slideMaster" Target="slideMasters/slideMaster36.xml"/><Relationship Id="rId115" Type="http://schemas.openxmlformats.org/officeDocument/2006/relationships/slide" Target="slides/slide73.xml"/><Relationship Id="rId136" Type="http://schemas.openxmlformats.org/officeDocument/2006/relationships/slide" Target="slides/slide94.xml"/><Relationship Id="rId157" Type="http://schemas.openxmlformats.org/officeDocument/2006/relationships/slide" Target="slides/slide115.xml"/><Relationship Id="rId178" Type="http://schemas.openxmlformats.org/officeDocument/2006/relationships/slide" Target="slides/slide136.xml"/><Relationship Id="rId61" Type="http://schemas.openxmlformats.org/officeDocument/2006/relationships/slide" Target="slides/slide19.xml"/><Relationship Id="rId82" Type="http://schemas.openxmlformats.org/officeDocument/2006/relationships/slide" Target="slides/slide40.xml"/><Relationship Id="rId199" Type="http://schemas.openxmlformats.org/officeDocument/2006/relationships/slide" Target="slides/slide157.xml"/><Relationship Id="rId203" Type="http://schemas.openxmlformats.org/officeDocument/2006/relationships/slide" Target="slides/slide161.xml"/><Relationship Id="rId19" Type="http://schemas.openxmlformats.org/officeDocument/2006/relationships/slideMaster" Target="slideMasters/slideMaster15.xml"/><Relationship Id="rId224" Type="http://schemas.openxmlformats.org/officeDocument/2006/relationships/slide" Target="slides/slide182.xml"/><Relationship Id="rId245" Type="http://schemas.openxmlformats.org/officeDocument/2006/relationships/theme" Target="theme/theme1.xml"/><Relationship Id="rId30" Type="http://schemas.openxmlformats.org/officeDocument/2006/relationships/slideMaster" Target="slideMasters/slideMaster26.xml"/><Relationship Id="rId105" Type="http://schemas.openxmlformats.org/officeDocument/2006/relationships/slide" Target="slides/slide63.xml"/><Relationship Id="rId126" Type="http://schemas.openxmlformats.org/officeDocument/2006/relationships/slide" Target="slides/slide84.xml"/><Relationship Id="rId147" Type="http://schemas.openxmlformats.org/officeDocument/2006/relationships/slide" Target="slides/slide105.xml"/><Relationship Id="rId168" Type="http://schemas.openxmlformats.org/officeDocument/2006/relationships/slide" Target="slides/slide126.xml"/><Relationship Id="rId51" Type="http://schemas.openxmlformats.org/officeDocument/2006/relationships/slide" Target="slides/slide9.xml"/><Relationship Id="rId72" Type="http://schemas.openxmlformats.org/officeDocument/2006/relationships/slide" Target="slides/slide30.xml"/><Relationship Id="rId93" Type="http://schemas.openxmlformats.org/officeDocument/2006/relationships/slide" Target="slides/slide51.xml"/><Relationship Id="rId189" Type="http://schemas.openxmlformats.org/officeDocument/2006/relationships/slide" Target="slides/slide147.xml"/><Relationship Id="rId3" Type="http://schemas.openxmlformats.org/officeDocument/2006/relationships/customXml" Target="../customXml/item3.xml"/><Relationship Id="rId214" Type="http://schemas.openxmlformats.org/officeDocument/2006/relationships/slide" Target="slides/slide172.xml"/><Relationship Id="rId235" Type="http://schemas.openxmlformats.org/officeDocument/2006/relationships/slide" Target="slides/slide193.xml"/><Relationship Id="rId116" Type="http://schemas.openxmlformats.org/officeDocument/2006/relationships/slide" Target="slides/slide74.xml"/><Relationship Id="rId137" Type="http://schemas.openxmlformats.org/officeDocument/2006/relationships/slide" Target="slides/slide95.xml"/><Relationship Id="rId158" Type="http://schemas.openxmlformats.org/officeDocument/2006/relationships/slide" Target="slides/slide116.xml"/><Relationship Id="rId20" Type="http://schemas.openxmlformats.org/officeDocument/2006/relationships/slideMaster" Target="slideMasters/slideMaster16.xml"/><Relationship Id="rId41" Type="http://schemas.openxmlformats.org/officeDocument/2006/relationships/slideMaster" Target="slideMasters/slideMaster37.xml"/><Relationship Id="rId62" Type="http://schemas.openxmlformats.org/officeDocument/2006/relationships/slide" Target="slides/slide20.xml"/><Relationship Id="rId83" Type="http://schemas.openxmlformats.org/officeDocument/2006/relationships/slide" Target="slides/slide41.xml"/><Relationship Id="rId179" Type="http://schemas.openxmlformats.org/officeDocument/2006/relationships/slide" Target="slides/slide137.xml"/><Relationship Id="rId190" Type="http://schemas.openxmlformats.org/officeDocument/2006/relationships/slide" Target="slides/slide148.xml"/><Relationship Id="rId204" Type="http://schemas.openxmlformats.org/officeDocument/2006/relationships/slide" Target="slides/slide162.xml"/><Relationship Id="rId225" Type="http://schemas.openxmlformats.org/officeDocument/2006/relationships/slide" Target="slides/slide183.xml"/><Relationship Id="rId246" Type="http://schemas.openxmlformats.org/officeDocument/2006/relationships/tableStyles" Target="tableStyles.xml"/><Relationship Id="rId106" Type="http://schemas.openxmlformats.org/officeDocument/2006/relationships/slide" Target="slides/slide64.xml"/><Relationship Id="rId127" Type="http://schemas.openxmlformats.org/officeDocument/2006/relationships/slide" Target="slides/slide85.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5.xlsx"/><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1" Type="http://schemas.openxmlformats.org/officeDocument/2006/relationships/oleObject" Target="file:///\\westdata01\Dept\HPS\private\Immunisation%20&amp;%20Respiratory\Jim%20McMenamin\flu\2018\Crude_30_day_mortality_JMcM.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'Cumulative outbreaks'!$I$2</c:f>
              <c:strCache>
                <c:ptCount val="1"/>
                <c:pt idx="0">
                  <c:v>2014/15</c:v>
                </c:pt>
              </c:strCache>
            </c:strRef>
          </c:tx>
          <c:spPr>
            <a:ln w="19050"/>
          </c:spPr>
          <c:marker>
            <c:symbol val="none"/>
          </c:marker>
          <c:cat>
            <c:numRef>
              <c:f>'Cumulative outbreaks'!$H$3:$H$35</c:f>
              <c:numCache>
                <c:formatCode>General</c:formatCode>
                <c:ptCount val="33"/>
                <c:pt idx="0">
                  <c:v>40</c:v>
                </c:pt>
                <c:pt idx="1">
                  <c:v>41</c:v>
                </c:pt>
                <c:pt idx="2">
                  <c:v>42</c:v>
                </c:pt>
                <c:pt idx="3">
                  <c:v>43</c:v>
                </c:pt>
                <c:pt idx="4">
                  <c:v>44</c:v>
                </c:pt>
                <c:pt idx="5">
                  <c:v>45</c:v>
                </c:pt>
                <c:pt idx="6">
                  <c:v>46</c:v>
                </c:pt>
                <c:pt idx="7">
                  <c:v>47</c:v>
                </c:pt>
                <c:pt idx="8">
                  <c:v>48</c:v>
                </c:pt>
                <c:pt idx="9">
                  <c:v>49</c:v>
                </c:pt>
                <c:pt idx="10">
                  <c:v>50</c:v>
                </c:pt>
                <c:pt idx="11">
                  <c:v>51</c:v>
                </c:pt>
                <c:pt idx="12">
                  <c:v>52</c:v>
                </c:pt>
                <c:pt idx="13">
                  <c:v>1</c:v>
                </c:pt>
                <c:pt idx="14">
                  <c:v>2</c:v>
                </c:pt>
                <c:pt idx="15">
                  <c:v>3</c:v>
                </c:pt>
                <c:pt idx="16">
                  <c:v>4</c:v>
                </c:pt>
                <c:pt idx="17">
                  <c:v>5</c:v>
                </c:pt>
                <c:pt idx="18">
                  <c:v>6</c:v>
                </c:pt>
                <c:pt idx="19">
                  <c:v>7</c:v>
                </c:pt>
                <c:pt idx="20">
                  <c:v>8</c:v>
                </c:pt>
                <c:pt idx="21">
                  <c:v>9</c:v>
                </c:pt>
                <c:pt idx="22">
                  <c:v>10</c:v>
                </c:pt>
                <c:pt idx="23">
                  <c:v>11</c:v>
                </c:pt>
                <c:pt idx="24">
                  <c:v>12</c:v>
                </c:pt>
                <c:pt idx="25">
                  <c:v>13</c:v>
                </c:pt>
                <c:pt idx="26">
                  <c:v>14</c:v>
                </c:pt>
                <c:pt idx="27">
                  <c:v>15</c:v>
                </c:pt>
                <c:pt idx="28">
                  <c:v>16</c:v>
                </c:pt>
                <c:pt idx="29">
                  <c:v>17</c:v>
                </c:pt>
                <c:pt idx="30">
                  <c:v>18</c:v>
                </c:pt>
                <c:pt idx="31">
                  <c:v>19</c:v>
                </c:pt>
                <c:pt idx="32">
                  <c:v>20</c:v>
                </c:pt>
              </c:numCache>
            </c:numRef>
          </c:cat>
          <c:val>
            <c:numRef>
              <c:f>'Cumulative outbreaks'!$I$3:$I$35</c:f>
              <c:numCache>
                <c:formatCode>General</c:formatCode>
                <c:ptCount val="33"/>
                <c:pt idx="0">
                  <c:v>0</c:v>
                </c:pt>
                <c:pt idx="1">
                  <c:v>0</c:v>
                </c:pt>
                <c:pt idx="2">
                  <c:v>0</c:v>
                </c:pt>
                <c:pt idx="3">
                  <c:v>0</c:v>
                </c:pt>
                <c:pt idx="4">
                  <c:v>0</c:v>
                </c:pt>
                <c:pt idx="5">
                  <c:v>0</c:v>
                </c:pt>
                <c:pt idx="6">
                  <c:v>0</c:v>
                </c:pt>
                <c:pt idx="7">
                  <c:v>1</c:v>
                </c:pt>
                <c:pt idx="8">
                  <c:v>1</c:v>
                </c:pt>
                <c:pt idx="9">
                  <c:v>1</c:v>
                </c:pt>
                <c:pt idx="10">
                  <c:v>3</c:v>
                </c:pt>
                <c:pt idx="11">
                  <c:v>3</c:v>
                </c:pt>
                <c:pt idx="12">
                  <c:v>6</c:v>
                </c:pt>
                <c:pt idx="13">
                  <c:v>9</c:v>
                </c:pt>
                <c:pt idx="14">
                  <c:v>14</c:v>
                </c:pt>
                <c:pt idx="15">
                  <c:v>17</c:v>
                </c:pt>
                <c:pt idx="16">
                  <c:v>21</c:v>
                </c:pt>
                <c:pt idx="17">
                  <c:v>28</c:v>
                </c:pt>
                <c:pt idx="18">
                  <c:v>35</c:v>
                </c:pt>
                <c:pt idx="19">
                  <c:v>42</c:v>
                </c:pt>
                <c:pt idx="20">
                  <c:v>45</c:v>
                </c:pt>
                <c:pt idx="21">
                  <c:v>48</c:v>
                </c:pt>
                <c:pt idx="22">
                  <c:v>50</c:v>
                </c:pt>
                <c:pt idx="23">
                  <c:v>51</c:v>
                </c:pt>
                <c:pt idx="24">
                  <c:v>53</c:v>
                </c:pt>
                <c:pt idx="25">
                  <c:v>53</c:v>
                </c:pt>
                <c:pt idx="26">
                  <c:v>55</c:v>
                </c:pt>
                <c:pt idx="27">
                  <c:v>55</c:v>
                </c:pt>
                <c:pt idx="28">
                  <c:v>56</c:v>
                </c:pt>
                <c:pt idx="29">
                  <c:v>57</c:v>
                </c:pt>
                <c:pt idx="30">
                  <c:v>57</c:v>
                </c:pt>
                <c:pt idx="31">
                  <c:v>59</c:v>
                </c:pt>
                <c:pt idx="32">
                  <c:v>61</c:v>
                </c:pt>
              </c:numCache>
            </c:numRef>
          </c:val>
          <c:smooth val="0"/>
          <c:extLst xmlns:c16r2="http://schemas.microsoft.com/office/drawing/2015/06/chart">
            <c:ext xmlns:c16="http://schemas.microsoft.com/office/drawing/2014/chart" uri="{C3380CC4-5D6E-409C-BE32-E72D297353CC}">
              <c16:uniqueId val="{00000000-C00A-414D-BBFC-06D4D1F0F307}"/>
            </c:ext>
          </c:extLst>
        </c:ser>
        <c:ser>
          <c:idx val="1"/>
          <c:order val="1"/>
          <c:tx>
            <c:strRef>
              <c:f>'Cumulative outbreaks'!$J$2</c:f>
              <c:strCache>
                <c:ptCount val="1"/>
                <c:pt idx="0">
                  <c:v>2015/16</c:v>
                </c:pt>
              </c:strCache>
            </c:strRef>
          </c:tx>
          <c:spPr>
            <a:ln w="19050"/>
          </c:spPr>
          <c:marker>
            <c:symbol val="none"/>
          </c:marker>
          <c:cat>
            <c:numRef>
              <c:f>'Cumulative outbreaks'!$H$3:$H$35</c:f>
              <c:numCache>
                <c:formatCode>General</c:formatCode>
                <c:ptCount val="33"/>
                <c:pt idx="0">
                  <c:v>40</c:v>
                </c:pt>
                <c:pt idx="1">
                  <c:v>41</c:v>
                </c:pt>
                <c:pt idx="2">
                  <c:v>42</c:v>
                </c:pt>
                <c:pt idx="3">
                  <c:v>43</c:v>
                </c:pt>
                <c:pt idx="4">
                  <c:v>44</c:v>
                </c:pt>
                <c:pt idx="5">
                  <c:v>45</c:v>
                </c:pt>
                <c:pt idx="6">
                  <c:v>46</c:v>
                </c:pt>
                <c:pt idx="7">
                  <c:v>47</c:v>
                </c:pt>
                <c:pt idx="8">
                  <c:v>48</c:v>
                </c:pt>
                <c:pt idx="9">
                  <c:v>49</c:v>
                </c:pt>
                <c:pt idx="10">
                  <c:v>50</c:v>
                </c:pt>
                <c:pt idx="11">
                  <c:v>51</c:v>
                </c:pt>
                <c:pt idx="12">
                  <c:v>52</c:v>
                </c:pt>
                <c:pt idx="13">
                  <c:v>1</c:v>
                </c:pt>
                <c:pt idx="14">
                  <c:v>2</c:v>
                </c:pt>
                <c:pt idx="15">
                  <c:v>3</c:v>
                </c:pt>
                <c:pt idx="16">
                  <c:v>4</c:v>
                </c:pt>
                <c:pt idx="17">
                  <c:v>5</c:v>
                </c:pt>
                <c:pt idx="18">
                  <c:v>6</c:v>
                </c:pt>
                <c:pt idx="19">
                  <c:v>7</c:v>
                </c:pt>
                <c:pt idx="20">
                  <c:v>8</c:v>
                </c:pt>
                <c:pt idx="21">
                  <c:v>9</c:v>
                </c:pt>
                <c:pt idx="22">
                  <c:v>10</c:v>
                </c:pt>
                <c:pt idx="23">
                  <c:v>11</c:v>
                </c:pt>
                <c:pt idx="24">
                  <c:v>12</c:v>
                </c:pt>
                <c:pt idx="25">
                  <c:v>13</c:v>
                </c:pt>
                <c:pt idx="26">
                  <c:v>14</c:v>
                </c:pt>
                <c:pt idx="27">
                  <c:v>15</c:v>
                </c:pt>
                <c:pt idx="28">
                  <c:v>16</c:v>
                </c:pt>
                <c:pt idx="29">
                  <c:v>17</c:v>
                </c:pt>
                <c:pt idx="30">
                  <c:v>18</c:v>
                </c:pt>
                <c:pt idx="31">
                  <c:v>19</c:v>
                </c:pt>
                <c:pt idx="32">
                  <c:v>20</c:v>
                </c:pt>
              </c:numCache>
            </c:numRef>
          </c:cat>
          <c:val>
            <c:numRef>
              <c:f>'Cumulative outbreaks'!$J$3:$J$35</c:f>
              <c:numCache>
                <c:formatCode>General</c:formatCode>
                <c:ptCount val="33"/>
                <c:pt idx="0">
                  <c:v>0</c:v>
                </c:pt>
                <c:pt idx="1">
                  <c:v>0</c:v>
                </c:pt>
                <c:pt idx="2">
                  <c:v>0</c:v>
                </c:pt>
                <c:pt idx="3">
                  <c:v>0</c:v>
                </c:pt>
                <c:pt idx="4">
                  <c:v>1</c:v>
                </c:pt>
                <c:pt idx="5">
                  <c:v>1</c:v>
                </c:pt>
                <c:pt idx="6">
                  <c:v>2</c:v>
                </c:pt>
                <c:pt idx="7">
                  <c:v>2</c:v>
                </c:pt>
                <c:pt idx="8">
                  <c:v>3</c:v>
                </c:pt>
                <c:pt idx="9">
                  <c:v>4</c:v>
                </c:pt>
                <c:pt idx="10">
                  <c:v>5</c:v>
                </c:pt>
                <c:pt idx="11">
                  <c:v>5</c:v>
                </c:pt>
                <c:pt idx="12">
                  <c:v>6</c:v>
                </c:pt>
                <c:pt idx="13">
                  <c:v>6</c:v>
                </c:pt>
                <c:pt idx="14">
                  <c:v>6</c:v>
                </c:pt>
                <c:pt idx="15">
                  <c:v>7</c:v>
                </c:pt>
                <c:pt idx="16">
                  <c:v>7</c:v>
                </c:pt>
                <c:pt idx="17">
                  <c:v>11</c:v>
                </c:pt>
                <c:pt idx="18">
                  <c:v>11</c:v>
                </c:pt>
                <c:pt idx="19">
                  <c:v>11</c:v>
                </c:pt>
                <c:pt idx="20">
                  <c:v>15</c:v>
                </c:pt>
                <c:pt idx="21">
                  <c:v>16</c:v>
                </c:pt>
                <c:pt idx="22">
                  <c:v>17</c:v>
                </c:pt>
                <c:pt idx="23">
                  <c:v>17</c:v>
                </c:pt>
                <c:pt idx="24">
                  <c:v>18</c:v>
                </c:pt>
                <c:pt idx="25">
                  <c:v>18</c:v>
                </c:pt>
                <c:pt idx="26">
                  <c:v>18</c:v>
                </c:pt>
                <c:pt idx="27">
                  <c:v>18</c:v>
                </c:pt>
                <c:pt idx="28">
                  <c:v>18</c:v>
                </c:pt>
                <c:pt idx="29">
                  <c:v>18</c:v>
                </c:pt>
                <c:pt idx="30">
                  <c:v>18</c:v>
                </c:pt>
                <c:pt idx="31">
                  <c:v>18</c:v>
                </c:pt>
                <c:pt idx="32">
                  <c:v>19</c:v>
                </c:pt>
              </c:numCache>
            </c:numRef>
          </c:val>
          <c:smooth val="0"/>
          <c:extLst xmlns:c16r2="http://schemas.microsoft.com/office/drawing/2015/06/chart">
            <c:ext xmlns:c16="http://schemas.microsoft.com/office/drawing/2014/chart" uri="{C3380CC4-5D6E-409C-BE32-E72D297353CC}">
              <c16:uniqueId val="{00000001-C00A-414D-BBFC-06D4D1F0F307}"/>
            </c:ext>
          </c:extLst>
        </c:ser>
        <c:ser>
          <c:idx val="2"/>
          <c:order val="2"/>
          <c:tx>
            <c:strRef>
              <c:f>'Cumulative outbreaks'!$K$2</c:f>
              <c:strCache>
                <c:ptCount val="1"/>
                <c:pt idx="0">
                  <c:v>2016/17</c:v>
                </c:pt>
              </c:strCache>
            </c:strRef>
          </c:tx>
          <c:spPr>
            <a:ln w="19050"/>
          </c:spPr>
          <c:marker>
            <c:symbol val="none"/>
          </c:marker>
          <c:cat>
            <c:numRef>
              <c:f>'Cumulative outbreaks'!$H$3:$H$35</c:f>
              <c:numCache>
                <c:formatCode>General</c:formatCode>
                <c:ptCount val="33"/>
                <c:pt idx="0">
                  <c:v>40</c:v>
                </c:pt>
                <c:pt idx="1">
                  <c:v>41</c:v>
                </c:pt>
                <c:pt idx="2">
                  <c:v>42</c:v>
                </c:pt>
                <c:pt idx="3">
                  <c:v>43</c:v>
                </c:pt>
                <c:pt idx="4">
                  <c:v>44</c:v>
                </c:pt>
                <c:pt idx="5">
                  <c:v>45</c:v>
                </c:pt>
                <c:pt idx="6">
                  <c:v>46</c:v>
                </c:pt>
                <c:pt idx="7">
                  <c:v>47</c:v>
                </c:pt>
                <c:pt idx="8">
                  <c:v>48</c:v>
                </c:pt>
                <c:pt idx="9">
                  <c:v>49</c:v>
                </c:pt>
                <c:pt idx="10">
                  <c:v>50</c:v>
                </c:pt>
                <c:pt idx="11">
                  <c:v>51</c:v>
                </c:pt>
                <c:pt idx="12">
                  <c:v>52</c:v>
                </c:pt>
                <c:pt idx="13">
                  <c:v>1</c:v>
                </c:pt>
                <c:pt idx="14">
                  <c:v>2</c:v>
                </c:pt>
                <c:pt idx="15">
                  <c:v>3</c:v>
                </c:pt>
                <c:pt idx="16">
                  <c:v>4</c:v>
                </c:pt>
                <c:pt idx="17">
                  <c:v>5</c:v>
                </c:pt>
                <c:pt idx="18">
                  <c:v>6</c:v>
                </c:pt>
                <c:pt idx="19">
                  <c:v>7</c:v>
                </c:pt>
                <c:pt idx="20">
                  <c:v>8</c:v>
                </c:pt>
                <c:pt idx="21">
                  <c:v>9</c:v>
                </c:pt>
                <c:pt idx="22">
                  <c:v>10</c:v>
                </c:pt>
                <c:pt idx="23">
                  <c:v>11</c:v>
                </c:pt>
                <c:pt idx="24">
                  <c:v>12</c:v>
                </c:pt>
                <c:pt idx="25">
                  <c:v>13</c:v>
                </c:pt>
                <c:pt idx="26">
                  <c:v>14</c:v>
                </c:pt>
                <c:pt idx="27">
                  <c:v>15</c:v>
                </c:pt>
                <c:pt idx="28">
                  <c:v>16</c:v>
                </c:pt>
                <c:pt idx="29">
                  <c:v>17</c:v>
                </c:pt>
                <c:pt idx="30">
                  <c:v>18</c:v>
                </c:pt>
                <c:pt idx="31">
                  <c:v>19</c:v>
                </c:pt>
                <c:pt idx="32">
                  <c:v>20</c:v>
                </c:pt>
              </c:numCache>
            </c:numRef>
          </c:cat>
          <c:val>
            <c:numRef>
              <c:f>'Cumulative outbreaks'!$K$3:$K$35</c:f>
              <c:numCache>
                <c:formatCode>General</c:formatCode>
                <c:ptCount val="33"/>
                <c:pt idx="0">
                  <c:v>1</c:v>
                </c:pt>
                <c:pt idx="1">
                  <c:v>1</c:v>
                </c:pt>
                <c:pt idx="2">
                  <c:v>1</c:v>
                </c:pt>
                <c:pt idx="3">
                  <c:v>1</c:v>
                </c:pt>
                <c:pt idx="4">
                  <c:v>1</c:v>
                </c:pt>
                <c:pt idx="5">
                  <c:v>1</c:v>
                </c:pt>
                <c:pt idx="6">
                  <c:v>1</c:v>
                </c:pt>
                <c:pt idx="7">
                  <c:v>3</c:v>
                </c:pt>
                <c:pt idx="8">
                  <c:v>3</c:v>
                </c:pt>
                <c:pt idx="9">
                  <c:v>6</c:v>
                </c:pt>
                <c:pt idx="10">
                  <c:v>13</c:v>
                </c:pt>
                <c:pt idx="11">
                  <c:v>16</c:v>
                </c:pt>
                <c:pt idx="12">
                  <c:v>25</c:v>
                </c:pt>
                <c:pt idx="13">
                  <c:v>34</c:v>
                </c:pt>
                <c:pt idx="14">
                  <c:v>47</c:v>
                </c:pt>
                <c:pt idx="15">
                  <c:v>54</c:v>
                </c:pt>
                <c:pt idx="16">
                  <c:v>56</c:v>
                </c:pt>
                <c:pt idx="17">
                  <c:v>60</c:v>
                </c:pt>
                <c:pt idx="18">
                  <c:v>63</c:v>
                </c:pt>
                <c:pt idx="19">
                  <c:v>66</c:v>
                </c:pt>
                <c:pt idx="20">
                  <c:v>69</c:v>
                </c:pt>
                <c:pt idx="21">
                  <c:v>71</c:v>
                </c:pt>
                <c:pt idx="22">
                  <c:v>76</c:v>
                </c:pt>
                <c:pt idx="23">
                  <c:v>77</c:v>
                </c:pt>
                <c:pt idx="24">
                  <c:v>77</c:v>
                </c:pt>
                <c:pt idx="25">
                  <c:v>77</c:v>
                </c:pt>
                <c:pt idx="26">
                  <c:v>77</c:v>
                </c:pt>
                <c:pt idx="27">
                  <c:v>77</c:v>
                </c:pt>
                <c:pt idx="28">
                  <c:v>78</c:v>
                </c:pt>
                <c:pt idx="29">
                  <c:v>80</c:v>
                </c:pt>
                <c:pt idx="30">
                  <c:v>80</c:v>
                </c:pt>
                <c:pt idx="31">
                  <c:v>80</c:v>
                </c:pt>
                <c:pt idx="32">
                  <c:v>81</c:v>
                </c:pt>
              </c:numCache>
            </c:numRef>
          </c:val>
          <c:smooth val="0"/>
          <c:extLst xmlns:c16r2="http://schemas.microsoft.com/office/drawing/2015/06/chart">
            <c:ext xmlns:c16="http://schemas.microsoft.com/office/drawing/2014/chart" uri="{C3380CC4-5D6E-409C-BE32-E72D297353CC}">
              <c16:uniqueId val="{00000002-C00A-414D-BBFC-06D4D1F0F307}"/>
            </c:ext>
          </c:extLst>
        </c:ser>
        <c:ser>
          <c:idx val="3"/>
          <c:order val="3"/>
          <c:tx>
            <c:strRef>
              <c:f>'Cumulative outbreaks'!$L$2</c:f>
              <c:strCache>
                <c:ptCount val="1"/>
                <c:pt idx="0">
                  <c:v>2017/18</c:v>
                </c:pt>
              </c:strCache>
            </c:strRef>
          </c:tx>
          <c:spPr>
            <a:ln w="19050">
              <a:solidFill>
                <a:srgbClr val="FF0000"/>
              </a:solidFill>
            </a:ln>
          </c:spPr>
          <c:marker>
            <c:symbol val="diamond"/>
            <c:size val="5"/>
            <c:spPr>
              <a:solidFill>
                <a:schemeClr val="tx1"/>
              </a:solidFill>
              <a:ln>
                <a:solidFill>
                  <a:schemeClr val="tx1"/>
                </a:solidFill>
              </a:ln>
            </c:spPr>
          </c:marker>
          <c:cat>
            <c:numRef>
              <c:f>'Cumulative outbreaks'!$H$3:$H$35</c:f>
              <c:numCache>
                <c:formatCode>General</c:formatCode>
                <c:ptCount val="33"/>
                <c:pt idx="0">
                  <c:v>40</c:v>
                </c:pt>
                <c:pt idx="1">
                  <c:v>41</c:v>
                </c:pt>
                <c:pt idx="2">
                  <c:v>42</c:v>
                </c:pt>
                <c:pt idx="3">
                  <c:v>43</c:v>
                </c:pt>
                <c:pt idx="4">
                  <c:v>44</c:v>
                </c:pt>
                <c:pt idx="5">
                  <c:v>45</c:v>
                </c:pt>
                <c:pt idx="6">
                  <c:v>46</c:v>
                </c:pt>
                <c:pt idx="7">
                  <c:v>47</c:v>
                </c:pt>
                <c:pt idx="8">
                  <c:v>48</c:v>
                </c:pt>
                <c:pt idx="9">
                  <c:v>49</c:v>
                </c:pt>
                <c:pt idx="10">
                  <c:v>50</c:v>
                </c:pt>
                <c:pt idx="11">
                  <c:v>51</c:v>
                </c:pt>
                <c:pt idx="12">
                  <c:v>52</c:v>
                </c:pt>
                <c:pt idx="13">
                  <c:v>1</c:v>
                </c:pt>
                <c:pt idx="14">
                  <c:v>2</c:v>
                </c:pt>
                <c:pt idx="15">
                  <c:v>3</c:v>
                </c:pt>
                <c:pt idx="16">
                  <c:v>4</c:v>
                </c:pt>
                <c:pt idx="17">
                  <c:v>5</c:v>
                </c:pt>
                <c:pt idx="18">
                  <c:v>6</c:v>
                </c:pt>
                <c:pt idx="19">
                  <c:v>7</c:v>
                </c:pt>
                <c:pt idx="20">
                  <c:v>8</c:v>
                </c:pt>
                <c:pt idx="21">
                  <c:v>9</c:v>
                </c:pt>
                <c:pt idx="22">
                  <c:v>10</c:v>
                </c:pt>
                <c:pt idx="23">
                  <c:v>11</c:v>
                </c:pt>
                <c:pt idx="24">
                  <c:v>12</c:v>
                </c:pt>
                <c:pt idx="25">
                  <c:v>13</c:v>
                </c:pt>
                <c:pt idx="26">
                  <c:v>14</c:v>
                </c:pt>
                <c:pt idx="27">
                  <c:v>15</c:v>
                </c:pt>
                <c:pt idx="28">
                  <c:v>16</c:v>
                </c:pt>
                <c:pt idx="29">
                  <c:v>17</c:v>
                </c:pt>
                <c:pt idx="30">
                  <c:v>18</c:v>
                </c:pt>
                <c:pt idx="31">
                  <c:v>19</c:v>
                </c:pt>
                <c:pt idx="32">
                  <c:v>20</c:v>
                </c:pt>
              </c:numCache>
            </c:numRef>
          </c:cat>
          <c:val>
            <c:numRef>
              <c:f>'Cumulative outbreaks'!$L$3:$L$35</c:f>
              <c:numCache>
                <c:formatCode>General</c:formatCode>
                <c:ptCount val="33"/>
                <c:pt idx="0">
                  <c:v>1</c:v>
                </c:pt>
                <c:pt idx="1">
                  <c:v>2</c:v>
                </c:pt>
                <c:pt idx="2">
                  <c:v>2</c:v>
                </c:pt>
                <c:pt idx="3">
                  <c:v>3</c:v>
                </c:pt>
                <c:pt idx="4">
                  <c:v>3</c:v>
                </c:pt>
                <c:pt idx="5">
                  <c:v>5</c:v>
                </c:pt>
                <c:pt idx="6">
                  <c:v>8</c:v>
                </c:pt>
                <c:pt idx="7">
                  <c:v>14</c:v>
                </c:pt>
                <c:pt idx="8">
                  <c:v>21</c:v>
                </c:pt>
                <c:pt idx="9">
                  <c:v>24</c:v>
                </c:pt>
                <c:pt idx="10">
                  <c:v>34</c:v>
                </c:pt>
                <c:pt idx="11">
                  <c:v>48</c:v>
                </c:pt>
                <c:pt idx="12">
                  <c:v>67</c:v>
                </c:pt>
                <c:pt idx="13">
                  <c:v>81</c:v>
                </c:pt>
                <c:pt idx="14">
                  <c:v>96</c:v>
                </c:pt>
                <c:pt idx="15">
                  <c:v>104</c:v>
                </c:pt>
                <c:pt idx="16">
                  <c:v>111</c:v>
                </c:pt>
                <c:pt idx="17">
                  <c:v>114</c:v>
                </c:pt>
                <c:pt idx="18">
                  <c:v>117</c:v>
                </c:pt>
                <c:pt idx="19">
                  <c:v>119</c:v>
                </c:pt>
                <c:pt idx="20">
                  <c:v>120</c:v>
                </c:pt>
                <c:pt idx="21">
                  <c:v>121</c:v>
                </c:pt>
                <c:pt idx="22">
                  <c:v>121</c:v>
                </c:pt>
              </c:numCache>
            </c:numRef>
          </c:val>
          <c:smooth val="0"/>
          <c:extLst xmlns:c16r2="http://schemas.microsoft.com/office/drawing/2015/06/chart">
            <c:ext xmlns:c16="http://schemas.microsoft.com/office/drawing/2014/chart" uri="{C3380CC4-5D6E-409C-BE32-E72D297353CC}">
              <c16:uniqueId val="{00000003-C00A-414D-BBFC-06D4D1F0F307}"/>
            </c:ext>
          </c:extLst>
        </c:ser>
        <c:dLbls>
          <c:showLegendKey val="0"/>
          <c:showVal val="0"/>
          <c:showCatName val="0"/>
          <c:showSerName val="0"/>
          <c:showPercent val="0"/>
          <c:showBubbleSize val="0"/>
        </c:dLbls>
        <c:smooth val="0"/>
        <c:axId val="501278688"/>
        <c:axId val="501279248"/>
      </c:lineChart>
      <c:catAx>
        <c:axId val="501278688"/>
        <c:scaling>
          <c:orientation val="minMax"/>
        </c:scaling>
        <c:delete val="0"/>
        <c:axPos val="b"/>
        <c:title>
          <c:tx>
            <c:rich>
              <a:bodyPr/>
              <a:lstStyle/>
              <a:p>
                <a:pPr>
                  <a:defRPr/>
                </a:pPr>
                <a:r>
                  <a:rPr lang="en-US"/>
                  <a:t>Week of onset</a:t>
                </a:r>
              </a:p>
            </c:rich>
          </c:tx>
          <c:overlay val="0"/>
        </c:title>
        <c:numFmt formatCode="General" sourceLinked="1"/>
        <c:majorTickMark val="out"/>
        <c:minorTickMark val="none"/>
        <c:tickLblPos val="nextTo"/>
        <c:crossAx val="501279248"/>
        <c:crosses val="autoZero"/>
        <c:auto val="1"/>
        <c:lblAlgn val="ctr"/>
        <c:lblOffset val="100"/>
        <c:noMultiLvlLbl val="0"/>
      </c:catAx>
      <c:valAx>
        <c:axId val="501279248"/>
        <c:scaling>
          <c:orientation val="minMax"/>
        </c:scaling>
        <c:delete val="0"/>
        <c:axPos val="l"/>
        <c:majorGridlines/>
        <c:title>
          <c:tx>
            <c:rich>
              <a:bodyPr rot="-5400000" vert="horz"/>
              <a:lstStyle/>
              <a:p>
                <a:pPr>
                  <a:defRPr b="1"/>
                </a:pPr>
                <a:r>
                  <a:rPr lang="en-US" b="1"/>
                  <a:t>Number of outbreaks</a:t>
                </a:r>
              </a:p>
            </c:rich>
          </c:tx>
          <c:overlay val="0"/>
        </c:title>
        <c:numFmt formatCode="General" sourceLinked="1"/>
        <c:majorTickMark val="out"/>
        <c:minorTickMark val="none"/>
        <c:tickLblPos val="nextTo"/>
        <c:crossAx val="501278688"/>
        <c:crosses val="autoZero"/>
        <c:crossBetween val="between"/>
      </c:valAx>
    </c:plotArea>
    <c:legend>
      <c:legendPos val="b"/>
      <c:overlay val="0"/>
    </c:legend>
    <c:plotVisOnly val="1"/>
    <c:dispBlanksAs val="gap"/>
    <c:showDLblsOverMax val="0"/>
  </c:chart>
  <c:spPr>
    <a:ln>
      <a:noFill/>
    </a:ln>
  </c:sp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300249082492361E-2"/>
          <c:y val="2.5912483791232125E-2"/>
          <c:w val="0.87916491184879564"/>
          <c:h val="0.88756528696320258"/>
        </c:manualLayout>
      </c:layout>
      <c:barChart>
        <c:barDir val="col"/>
        <c:grouping val="stacked"/>
        <c:varyColors val="0"/>
        <c:ser>
          <c:idx val="1"/>
          <c:order val="0"/>
          <c:tx>
            <c:strRef>
              <c:f>'ECOSS Flu'!$C$2</c:f>
              <c:strCache>
                <c:ptCount val="1"/>
                <c:pt idx="0">
                  <c:v>A(H1N1)</c:v>
                </c:pt>
              </c:strCache>
            </c:strRef>
          </c:tx>
          <c:spPr>
            <a:solidFill>
              <a:srgbClr val="99CCFF"/>
            </a:solidFill>
            <a:ln w="12700">
              <a:solidFill>
                <a:srgbClr val="000000"/>
              </a:solidFill>
              <a:prstDash val="solid"/>
            </a:ln>
          </c:spPr>
          <c:invertIfNegative val="0"/>
          <c:cat>
            <c:numRef>
              <c:f>'ECOSS Flu'!$B$3:$B$35</c:f>
              <c:numCache>
                <c:formatCode>General</c:formatCode>
                <c:ptCount val="33"/>
                <c:pt idx="0">
                  <c:v>40</c:v>
                </c:pt>
                <c:pt idx="1">
                  <c:v>41</c:v>
                </c:pt>
                <c:pt idx="2">
                  <c:v>42</c:v>
                </c:pt>
                <c:pt idx="3">
                  <c:v>43</c:v>
                </c:pt>
                <c:pt idx="4">
                  <c:v>44</c:v>
                </c:pt>
                <c:pt idx="5">
                  <c:v>45</c:v>
                </c:pt>
                <c:pt idx="6">
                  <c:v>46</c:v>
                </c:pt>
                <c:pt idx="7">
                  <c:v>47</c:v>
                </c:pt>
                <c:pt idx="8">
                  <c:v>48</c:v>
                </c:pt>
                <c:pt idx="9">
                  <c:v>49</c:v>
                </c:pt>
                <c:pt idx="10">
                  <c:v>50</c:v>
                </c:pt>
                <c:pt idx="11">
                  <c:v>51</c:v>
                </c:pt>
                <c:pt idx="12">
                  <c:v>52</c:v>
                </c:pt>
                <c:pt idx="13">
                  <c:v>1</c:v>
                </c:pt>
                <c:pt idx="14">
                  <c:v>2</c:v>
                </c:pt>
                <c:pt idx="15">
                  <c:v>3</c:v>
                </c:pt>
                <c:pt idx="16">
                  <c:v>4</c:v>
                </c:pt>
                <c:pt idx="17">
                  <c:v>5</c:v>
                </c:pt>
                <c:pt idx="18">
                  <c:v>6</c:v>
                </c:pt>
                <c:pt idx="19">
                  <c:v>7</c:v>
                </c:pt>
                <c:pt idx="20">
                  <c:v>8</c:v>
                </c:pt>
                <c:pt idx="21">
                  <c:v>9</c:v>
                </c:pt>
                <c:pt idx="22">
                  <c:v>10</c:v>
                </c:pt>
                <c:pt idx="23">
                  <c:v>11</c:v>
                </c:pt>
                <c:pt idx="24">
                  <c:v>12</c:v>
                </c:pt>
                <c:pt idx="25">
                  <c:v>13</c:v>
                </c:pt>
                <c:pt idx="26">
                  <c:v>14</c:v>
                </c:pt>
                <c:pt idx="27">
                  <c:v>15</c:v>
                </c:pt>
                <c:pt idx="28">
                  <c:v>16</c:v>
                </c:pt>
                <c:pt idx="29">
                  <c:v>17</c:v>
                </c:pt>
                <c:pt idx="30">
                  <c:v>18</c:v>
                </c:pt>
                <c:pt idx="31">
                  <c:v>19</c:v>
                </c:pt>
                <c:pt idx="32">
                  <c:v>20</c:v>
                </c:pt>
              </c:numCache>
            </c:numRef>
          </c:cat>
          <c:val>
            <c:numRef>
              <c:f>'ECOSS Flu'!$C$3:$C$35</c:f>
              <c:numCache>
                <c:formatCode>0</c:formatCode>
                <c:ptCount val="33"/>
                <c:pt idx="0">
                  <c:v>3</c:v>
                </c:pt>
                <c:pt idx="1">
                  <c:v>1</c:v>
                </c:pt>
                <c:pt idx="2">
                  <c:v>0</c:v>
                </c:pt>
                <c:pt idx="3">
                  <c:v>0</c:v>
                </c:pt>
                <c:pt idx="4">
                  <c:v>1</c:v>
                </c:pt>
                <c:pt idx="5">
                  <c:v>0</c:v>
                </c:pt>
                <c:pt idx="6">
                  <c:v>0</c:v>
                </c:pt>
                <c:pt idx="7">
                  <c:v>2</c:v>
                </c:pt>
                <c:pt idx="8">
                  <c:v>2</c:v>
                </c:pt>
                <c:pt idx="9">
                  <c:v>7</c:v>
                </c:pt>
                <c:pt idx="10">
                  <c:v>2</c:v>
                </c:pt>
                <c:pt idx="11">
                  <c:v>5</c:v>
                </c:pt>
                <c:pt idx="12">
                  <c:v>10</c:v>
                </c:pt>
                <c:pt idx="13">
                  <c:v>14</c:v>
                </c:pt>
                <c:pt idx="14">
                  <c:v>17</c:v>
                </c:pt>
                <c:pt idx="15">
                  <c:v>22</c:v>
                </c:pt>
                <c:pt idx="16">
                  <c:v>15</c:v>
                </c:pt>
                <c:pt idx="17">
                  <c:v>11</c:v>
                </c:pt>
                <c:pt idx="18">
                  <c:v>9</c:v>
                </c:pt>
                <c:pt idx="19">
                  <c:v>10</c:v>
                </c:pt>
                <c:pt idx="20">
                  <c:v>2</c:v>
                </c:pt>
                <c:pt idx="21">
                  <c:v>10</c:v>
                </c:pt>
                <c:pt idx="22">
                  <c:v>2</c:v>
                </c:pt>
              </c:numCache>
            </c:numRef>
          </c:val>
          <c:extLst xmlns:c16r2="http://schemas.microsoft.com/office/drawing/2015/06/chart">
            <c:ext xmlns:c16="http://schemas.microsoft.com/office/drawing/2014/chart" uri="{C3380CC4-5D6E-409C-BE32-E72D297353CC}">
              <c16:uniqueId val="{00000000-DEB6-49F1-BBF9-CB7DA9917FAF}"/>
            </c:ext>
          </c:extLst>
        </c:ser>
        <c:ser>
          <c:idx val="0"/>
          <c:order val="1"/>
          <c:tx>
            <c:strRef>
              <c:f>'ECOSS Flu'!$D$2</c:f>
              <c:strCache>
                <c:ptCount val="1"/>
                <c:pt idx="0">
                  <c:v>A(H3N2)</c:v>
                </c:pt>
              </c:strCache>
            </c:strRef>
          </c:tx>
          <c:spPr>
            <a:solidFill>
              <a:srgbClr val="FFCC99"/>
            </a:solidFill>
            <a:ln w="12700">
              <a:solidFill>
                <a:srgbClr val="000000"/>
              </a:solidFill>
              <a:prstDash val="solid"/>
            </a:ln>
          </c:spPr>
          <c:invertIfNegative val="0"/>
          <c:cat>
            <c:numRef>
              <c:f>'ECOSS Flu'!$B$3:$B$35</c:f>
              <c:numCache>
                <c:formatCode>General</c:formatCode>
                <c:ptCount val="33"/>
                <c:pt idx="0">
                  <c:v>40</c:v>
                </c:pt>
                <c:pt idx="1">
                  <c:v>41</c:v>
                </c:pt>
                <c:pt idx="2">
                  <c:v>42</c:v>
                </c:pt>
                <c:pt idx="3">
                  <c:v>43</c:v>
                </c:pt>
                <c:pt idx="4">
                  <c:v>44</c:v>
                </c:pt>
                <c:pt idx="5">
                  <c:v>45</c:v>
                </c:pt>
                <c:pt idx="6">
                  <c:v>46</c:v>
                </c:pt>
                <c:pt idx="7">
                  <c:v>47</c:v>
                </c:pt>
                <c:pt idx="8">
                  <c:v>48</c:v>
                </c:pt>
                <c:pt idx="9">
                  <c:v>49</c:v>
                </c:pt>
                <c:pt idx="10">
                  <c:v>50</c:v>
                </c:pt>
                <c:pt idx="11">
                  <c:v>51</c:v>
                </c:pt>
                <c:pt idx="12">
                  <c:v>52</c:v>
                </c:pt>
                <c:pt idx="13">
                  <c:v>1</c:v>
                </c:pt>
                <c:pt idx="14">
                  <c:v>2</c:v>
                </c:pt>
                <c:pt idx="15">
                  <c:v>3</c:v>
                </c:pt>
                <c:pt idx="16">
                  <c:v>4</c:v>
                </c:pt>
                <c:pt idx="17">
                  <c:v>5</c:v>
                </c:pt>
                <c:pt idx="18">
                  <c:v>6</c:v>
                </c:pt>
                <c:pt idx="19">
                  <c:v>7</c:v>
                </c:pt>
                <c:pt idx="20">
                  <c:v>8</c:v>
                </c:pt>
                <c:pt idx="21">
                  <c:v>9</c:v>
                </c:pt>
                <c:pt idx="22">
                  <c:v>10</c:v>
                </c:pt>
                <c:pt idx="23">
                  <c:v>11</c:v>
                </c:pt>
                <c:pt idx="24">
                  <c:v>12</c:v>
                </c:pt>
                <c:pt idx="25">
                  <c:v>13</c:v>
                </c:pt>
                <c:pt idx="26">
                  <c:v>14</c:v>
                </c:pt>
                <c:pt idx="27">
                  <c:v>15</c:v>
                </c:pt>
                <c:pt idx="28">
                  <c:v>16</c:v>
                </c:pt>
                <c:pt idx="29">
                  <c:v>17</c:v>
                </c:pt>
                <c:pt idx="30">
                  <c:v>18</c:v>
                </c:pt>
                <c:pt idx="31">
                  <c:v>19</c:v>
                </c:pt>
                <c:pt idx="32">
                  <c:v>20</c:v>
                </c:pt>
              </c:numCache>
            </c:numRef>
          </c:cat>
          <c:val>
            <c:numRef>
              <c:f>'ECOSS Flu'!$D$3:$D$35</c:f>
              <c:numCache>
                <c:formatCode>0</c:formatCode>
                <c:ptCount val="33"/>
                <c:pt idx="0">
                  <c:v>10</c:v>
                </c:pt>
                <c:pt idx="1">
                  <c:v>9</c:v>
                </c:pt>
                <c:pt idx="2">
                  <c:v>10</c:v>
                </c:pt>
                <c:pt idx="3">
                  <c:v>5</c:v>
                </c:pt>
                <c:pt idx="4">
                  <c:v>4</c:v>
                </c:pt>
                <c:pt idx="5">
                  <c:v>8</c:v>
                </c:pt>
                <c:pt idx="6">
                  <c:v>29</c:v>
                </c:pt>
                <c:pt idx="7">
                  <c:v>70</c:v>
                </c:pt>
                <c:pt idx="8">
                  <c:v>91</c:v>
                </c:pt>
                <c:pt idx="9">
                  <c:v>188</c:v>
                </c:pt>
                <c:pt idx="10">
                  <c:v>362</c:v>
                </c:pt>
                <c:pt idx="11">
                  <c:v>705</c:v>
                </c:pt>
                <c:pt idx="12">
                  <c:v>692</c:v>
                </c:pt>
                <c:pt idx="13">
                  <c:v>528</c:v>
                </c:pt>
                <c:pt idx="14">
                  <c:v>383</c:v>
                </c:pt>
                <c:pt idx="15">
                  <c:v>243</c:v>
                </c:pt>
                <c:pt idx="16">
                  <c:v>149</c:v>
                </c:pt>
                <c:pt idx="17">
                  <c:v>96</c:v>
                </c:pt>
                <c:pt idx="18">
                  <c:v>76</c:v>
                </c:pt>
                <c:pt idx="19">
                  <c:v>81</c:v>
                </c:pt>
                <c:pt idx="20">
                  <c:v>48</c:v>
                </c:pt>
                <c:pt idx="21">
                  <c:v>39</c:v>
                </c:pt>
                <c:pt idx="22">
                  <c:v>16</c:v>
                </c:pt>
              </c:numCache>
            </c:numRef>
          </c:val>
          <c:extLst xmlns:c16r2="http://schemas.microsoft.com/office/drawing/2015/06/chart">
            <c:ext xmlns:c16="http://schemas.microsoft.com/office/drawing/2014/chart" uri="{C3380CC4-5D6E-409C-BE32-E72D297353CC}">
              <c16:uniqueId val="{00000001-DEB6-49F1-BBF9-CB7DA9917FAF}"/>
            </c:ext>
          </c:extLst>
        </c:ser>
        <c:ser>
          <c:idx val="5"/>
          <c:order val="2"/>
          <c:tx>
            <c:strRef>
              <c:f>'ECOSS Flu'!$E$2</c:f>
              <c:strCache>
                <c:ptCount val="1"/>
                <c:pt idx="0">
                  <c:v>A(not subtyped)</c:v>
                </c:pt>
              </c:strCache>
            </c:strRef>
          </c:tx>
          <c:spPr>
            <a:solidFill>
              <a:srgbClr val="CC99FF"/>
            </a:solidFill>
            <a:ln w="12700">
              <a:solidFill>
                <a:srgbClr val="000000"/>
              </a:solidFill>
              <a:prstDash val="solid"/>
            </a:ln>
          </c:spPr>
          <c:invertIfNegative val="0"/>
          <c:cat>
            <c:numRef>
              <c:f>'ECOSS Flu'!$B$3:$B$35</c:f>
              <c:numCache>
                <c:formatCode>General</c:formatCode>
                <c:ptCount val="33"/>
                <c:pt idx="0">
                  <c:v>40</c:v>
                </c:pt>
                <c:pt idx="1">
                  <c:v>41</c:v>
                </c:pt>
                <c:pt idx="2">
                  <c:v>42</c:v>
                </c:pt>
                <c:pt idx="3">
                  <c:v>43</c:v>
                </c:pt>
                <c:pt idx="4">
                  <c:v>44</c:v>
                </c:pt>
                <c:pt idx="5">
                  <c:v>45</c:v>
                </c:pt>
                <c:pt idx="6">
                  <c:v>46</c:v>
                </c:pt>
                <c:pt idx="7">
                  <c:v>47</c:v>
                </c:pt>
                <c:pt idx="8">
                  <c:v>48</c:v>
                </c:pt>
                <c:pt idx="9">
                  <c:v>49</c:v>
                </c:pt>
                <c:pt idx="10">
                  <c:v>50</c:v>
                </c:pt>
                <c:pt idx="11">
                  <c:v>51</c:v>
                </c:pt>
                <c:pt idx="12">
                  <c:v>52</c:v>
                </c:pt>
                <c:pt idx="13">
                  <c:v>1</c:v>
                </c:pt>
                <c:pt idx="14">
                  <c:v>2</c:v>
                </c:pt>
                <c:pt idx="15">
                  <c:v>3</c:v>
                </c:pt>
                <c:pt idx="16">
                  <c:v>4</c:v>
                </c:pt>
                <c:pt idx="17">
                  <c:v>5</c:v>
                </c:pt>
                <c:pt idx="18">
                  <c:v>6</c:v>
                </c:pt>
                <c:pt idx="19">
                  <c:v>7</c:v>
                </c:pt>
                <c:pt idx="20">
                  <c:v>8</c:v>
                </c:pt>
                <c:pt idx="21">
                  <c:v>9</c:v>
                </c:pt>
                <c:pt idx="22">
                  <c:v>10</c:v>
                </c:pt>
                <c:pt idx="23">
                  <c:v>11</c:v>
                </c:pt>
                <c:pt idx="24">
                  <c:v>12</c:v>
                </c:pt>
                <c:pt idx="25">
                  <c:v>13</c:v>
                </c:pt>
                <c:pt idx="26">
                  <c:v>14</c:v>
                </c:pt>
                <c:pt idx="27">
                  <c:v>15</c:v>
                </c:pt>
                <c:pt idx="28">
                  <c:v>16</c:v>
                </c:pt>
                <c:pt idx="29">
                  <c:v>17</c:v>
                </c:pt>
                <c:pt idx="30">
                  <c:v>18</c:v>
                </c:pt>
                <c:pt idx="31">
                  <c:v>19</c:v>
                </c:pt>
                <c:pt idx="32">
                  <c:v>20</c:v>
                </c:pt>
              </c:numCache>
            </c:numRef>
          </c:cat>
          <c:val>
            <c:numRef>
              <c:f>'ECOSS Flu'!$E$3:$E$35</c:f>
              <c:numCache>
                <c:formatCode>0</c:formatCode>
                <c:ptCount val="33"/>
                <c:pt idx="0">
                  <c:v>5</c:v>
                </c:pt>
                <c:pt idx="1">
                  <c:v>2</c:v>
                </c:pt>
                <c:pt idx="2">
                  <c:v>0</c:v>
                </c:pt>
                <c:pt idx="3">
                  <c:v>1</c:v>
                </c:pt>
                <c:pt idx="4">
                  <c:v>6</c:v>
                </c:pt>
                <c:pt idx="5">
                  <c:v>4</c:v>
                </c:pt>
                <c:pt idx="6">
                  <c:v>5</c:v>
                </c:pt>
                <c:pt idx="7">
                  <c:v>10</c:v>
                </c:pt>
                <c:pt idx="8">
                  <c:v>33</c:v>
                </c:pt>
                <c:pt idx="9">
                  <c:v>60</c:v>
                </c:pt>
                <c:pt idx="10">
                  <c:v>107</c:v>
                </c:pt>
                <c:pt idx="11">
                  <c:v>266</c:v>
                </c:pt>
                <c:pt idx="12">
                  <c:v>342</c:v>
                </c:pt>
                <c:pt idx="13">
                  <c:v>289</c:v>
                </c:pt>
                <c:pt idx="14">
                  <c:v>211</c:v>
                </c:pt>
                <c:pt idx="15">
                  <c:v>128</c:v>
                </c:pt>
                <c:pt idx="16">
                  <c:v>50</c:v>
                </c:pt>
                <c:pt idx="17">
                  <c:v>48</c:v>
                </c:pt>
                <c:pt idx="18">
                  <c:v>48</c:v>
                </c:pt>
                <c:pt idx="19">
                  <c:v>25</c:v>
                </c:pt>
                <c:pt idx="20">
                  <c:v>13</c:v>
                </c:pt>
                <c:pt idx="21">
                  <c:v>25</c:v>
                </c:pt>
                <c:pt idx="22">
                  <c:v>25</c:v>
                </c:pt>
              </c:numCache>
            </c:numRef>
          </c:val>
          <c:extLst xmlns:c16r2="http://schemas.microsoft.com/office/drawing/2015/06/chart">
            <c:ext xmlns:c16="http://schemas.microsoft.com/office/drawing/2014/chart" uri="{C3380CC4-5D6E-409C-BE32-E72D297353CC}">
              <c16:uniqueId val="{00000002-DEB6-49F1-BBF9-CB7DA9917FAF}"/>
            </c:ext>
          </c:extLst>
        </c:ser>
        <c:ser>
          <c:idx val="6"/>
          <c:order val="3"/>
          <c:tx>
            <c:strRef>
              <c:f>'ECOSS Flu'!$F$2</c:f>
              <c:strCache>
                <c:ptCount val="1"/>
                <c:pt idx="0">
                  <c:v>Type B</c:v>
                </c:pt>
              </c:strCache>
            </c:strRef>
          </c:tx>
          <c:spPr>
            <a:solidFill>
              <a:srgbClr val="CCFFCC"/>
            </a:solidFill>
            <a:ln w="12700">
              <a:solidFill>
                <a:srgbClr val="000000"/>
              </a:solidFill>
              <a:prstDash val="solid"/>
            </a:ln>
          </c:spPr>
          <c:invertIfNegative val="0"/>
          <c:cat>
            <c:numRef>
              <c:f>'ECOSS Flu'!$B$3:$B$35</c:f>
              <c:numCache>
                <c:formatCode>General</c:formatCode>
                <c:ptCount val="33"/>
                <c:pt idx="0">
                  <c:v>40</c:v>
                </c:pt>
                <c:pt idx="1">
                  <c:v>41</c:v>
                </c:pt>
                <c:pt idx="2">
                  <c:v>42</c:v>
                </c:pt>
                <c:pt idx="3">
                  <c:v>43</c:v>
                </c:pt>
                <c:pt idx="4">
                  <c:v>44</c:v>
                </c:pt>
                <c:pt idx="5">
                  <c:v>45</c:v>
                </c:pt>
                <c:pt idx="6">
                  <c:v>46</c:v>
                </c:pt>
                <c:pt idx="7">
                  <c:v>47</c:v>
                </c:pt>
                <c:pt idx="8">
                  <c:v>48</c:v>
                </c:pt>
                <c:pt idx="9">
                  <c:v>49</c:v>
                </c:pt>
                <c:pt idx="10">
                  <c:v>50</c:v>
                </c:pt>
                <c:pt idx="11">
                  <c:v>51</c:v>
                </c:pt>
                <c:pt idx="12">
                  <c:v>52</c:v>
                </c:pt>
                <c:pt idx="13">
                  <c:v>1</c:v>
                </c:pt>
                <c:pt idx="14">
                  <c:v>2</c:v>
                </c:pt>
                <c:pt idx="15">
                  <c:v>3</c:v>
                </c:pt>
                <c:pt idx="16">
                  <c:v>4</c:v>
                </c:pt>
                <c:pt idx="17">
                  <c:v>5</c:v>
                </c:pt>
                <c:pt idx="18">
                  <c:v>6</c:v>
                </c:pt>
                <c:pt idx="19">
                  <c:v>7</c:v>
                </c:pt>
                <c:pt idx="20">
                  <c:v>8</c:v>
                </c:pt>
                <c:pt idx="21">
                  <c:v>9</c:v>
                </c:pt>
                <c:pt idx="22">
                  <c:v>10</c:v>
                </c:pt>
                <c:pt idx="23">
                  <c:v>11</c:v>
                </c:pt>
                <c:pt idx="24">
                  <c:v>12</c:v>
                </c:pt>
                <c:pt idx="25">
                  <c:v>13</c:v>
                </c:pt>
                <c:pt idx="26">
                  <c:v>14</c:v>
                </c:pt>
                <c:pt idx="27">
                  <c:v>15</c:v>
                </c:pt>
                <c:pt idx="28">
                  <c:v>16</c:v>
                </c:pt>
                <c:pt idx="29">
                  <c:v>17</c:v>
                </c:pt>
                <c:pt idx="30">
                  <c:v>18</c:v>
                </c:pt>
                <c:pt idx="31">
                  <c:v>19</c:v>
                </c:pt>
                <c:pt idx="32">
                  <c:v>20</c:v>
                </c:pt>
              </c:numCache>
            </c:numRef>
          </c:cat>
          <c:val>
            <c:numRef>
              <c:f>'ECOSS Flu'!$F$3:$F$35</c:f>
              <c:numCache>
                <c:formatCode>0</c:formatCode>
                <c:ptCount val="33"/>
                <c:pt idx="0">
                  <c:v>3</c:v>
                </c:pt>
                <c:pt idx="1">
                  <c:v>6</c:v>
                </c:pt>
                <c:pt idx="2">
                  <c:v>9</c:v>
                </c:pt>
                <c:pt idx="3">
                  <c:v>1</c:v>
                </c:pt>
                <c:pt idx="4">
                  <c:v>4</c:v>
                </c:pt>
                <c:pt idx="5">
                  <c:v>5</c:v>
                </c:pt>
                <c:pt idx="6">
                  <c:v>11</c:v>
                </c:pt>
                <c:pt idx="7">
                  <c:v>9</c:v>
                </c:pt>
                <c:pt idx="8">
                  <c:v>10</c:v>
                </c:pt>
                <c:pt idx="9">
                  <c:v>29</c:v>
                </c:pt>
                <c:pt idx="10">
                  <c:v>41</c:v>
                </c:pt>
                <c:pt idx="11">
                  <c:v>90</c:v>
                </c:pt>
                <c:pt idx="12">
                  <c:v>152</c:v>
                </c:pt>
                <c:pt idx="13">
                  <c:v>173</c:v>
                </c:pt>
                <c:pt idx="14">
                  <c:v>196</c:v>
                </c:pt>
                <c:pt idx="15">
                  <c:v>180</c:v>
                </c:pt>
                <c:pt idx="16">
                  <c:v>173</c:v>
                </c:pt>
                <c:pt idx="17">
                  <c:v>169</c:v>
                </c:pt>
                <c:pt idx="18">
                  <c:v>195</c:v>
                </c:pt>
                <c:pt idx="19">
                  <c:v>219</c:v>
                </c:pt>
                <c:pt idx="20">
                  <c:v>218</c:v>
                </c:pt>
                <c:pt idx="21">
                  <c:v>170</c:v>
                </c:pt>
                <c:pt idx="22">
                  <c:v>167</c:v>
                </c:pt>
              </c:numCache>
            </c:numRef>
          </c:val>
          <c:extLst xmlns:c16r2="http://schemas.microsoft.com/office/drawing/2015/06/chart">
            <c:ext xmlns:c16="http://schemas.microsoft.com/office/drawing/2014/chart" uri="{C3380CC4-5D6E-409C-BE32-E72D297353CC}">
              <c16:uniqueId val="{00000003-DEB6-49F1-BBF9-CB7DA9917FAF}"/>
            </c:ext>
          </c:extLst>
        </c:ser>
        <c:dLbls>
          <c:showLegendKey val="0"/>
          <c:showVal val="0"/>
          <c:showCatName val="0"/>
          <c:showSerName val="0"/>
          <c:showPercent val="0"/>
          <c:showBubbleSize val="0"/>
        </c:dLbls>
        <c:gapWidth val="150"/>
        <c:overlap val="100"/>
        <c:axId val="251462688"/>
        <c:axId val="251463248"/>
      </c:barChart>
      <c:lineChart>
        <c:grouping val="standard"/>
        <c:varyColors val="0"/>
        <c:ser>
          <c:idx val="2"/>
          <c:order val="4"/>
          <c:tx>
            <c:strRef>
              <c:f>'ECOSS Flu'!$G$2</c:f>
              <c:strCache>
                <c:ptCount val="1"/>
                <c:pt idx="0">
                  <c:v>A(H1N1) %</c:v>
                </c:pt>
              </c:strCache>
            </c:strRef>
          </c:tx>
          <c:spPr>
            <a:ln w="12700">
              <a:solidFill>
                <a:srgbClr val="3366FF"/>
              </a:solidFill>
              <a:prstDash val="solid"/>
            </a:ln>
          </c:spPr>
          <c:marker>
            <c:symbol val="square"/>
            <c:size val="5"/>
            <c:spPr>
              <a:solidFill>
                <a:srgbClr val="3366FF"/>
              </a:solidFill>
              <a:ln>
                <a:solidFill>
                  <a:srgbClr val="3366FF"/>
                </a:solidFill>
                <a:prstDash val="solid"/>
              </a:ln>
            </c:spPr>
          </c:marker>
          <c:cat>
            <c:numRef>
              <c:f>'ECOSS Flu'!$B$3:$B$35</c:f>
              <c:numCache>
                <c:formatCode>General</c:formatCode>
                <c:ptCount val="33"/>
                <c:pt idx="0">
                  <c:v>40</c:v>
                </c:pt>
                <c:pt idx="1">
                  <c:v>41</c:v>
                </c:pt>
                <c:pt idx="2">
                  <c:v>42</c:v>
                </c:pt>
                <c:pt idx="3">
                  <c:v>43</c:v>
                </c:pt>
                <c:pt idx="4">
                  <c:v>44</c:v>
                </c:pt>
                <c:pt idx="5">
                  <c:v>45</c:v>
                </c:pt>
                <c:pt idx="6">
                  <c:v>46</c:v>
                </c:pt>
                <c:pt idx="7">
                  <c:v>47</c:v>
                </c:pt>
                <c:pt idx="8">
                  <c:v>48</c:v>
                </c:pt>
                <c:pt idx="9">
                  <c:v>49</c:v>
                </c:pt>
                <c:pt idx="10">
                  <c:v>50</c:v>
                </c:pt>
                <c:pt idx="11">
                  <c:v>51</c:v>
                </c:pt>
                <c:pt idx="12">
                  <c:v>52</c:v>
                </c:pt>
                <c:pt idx="13">
                  <c:v>1</c:v>
                </c:pt>
                <c:pt idx="14">
                  <c:v>2</c:v>
                </c:pt>
                <c:pt idx="15">
                  <c:v>3</c:v>
                </c:pt>
                <c:pt idx="16">
                  <c:v>4</c:v>
                </c:pt>
                <c:pt idx="17">
                  <c:v>5</c:v>
                </c:pt>
                <c:pt idx="18">
                  <c:v>6</c:v>
                </c:pt>
                <c:pt idx="19">
                  <c:v>7</c:v>
                </c:pt>
                <c:pt idx="20">
                  <c:v>8</c:v>
                </c:pt>
                <c:pt idx="21">
                  <c:v>9</c:v>
                </c:pt>
                <c:pt idx="22">
                  <c:v>10</c:v>
                </c:pt>
                <c:pt idx="23">
                  <c:v>11</c:v>
                </c:pt>
                <c:pt idx="24">
                  <c:v>12</c:v>
                </c:pt>
                <c:pt idx="25">
                  <c:v>13</c:v>
                </c:pt>
                <c:pt idx="26">
                  <c:v>14</c:v>
                </c:pt>
                <c:pt idx="27">
                  <c:v>15</c:v>
                </c:pt>
                <c:pt idx="28">
                  <c:v>16</c:v>
                </c:pt>
                <c:pt idx="29">
                  <c:v>17</c:v>
                </c:pt>
                <c:pt idx="30">
                  <c:v>18</c:v>
                </c:pt>
                <c:pt idx="31">
                  <c:v>19</c:v>
                </c:pt>
                <c:pt idx="32">
                  <c:v>20</c:v>
                </c:pt>
              </c:numCache>
            </c:numRef>
          </c:cat>
          <c:val>
            <c:numRef>
              <c:f>'ECOSS Flu'!$G$3:$G$35</c:f>
              <c:numCache>
                <c:formatCode>0.00</c:formatCode>
                <c:ptCount val="33"/>
                <c:pt idx="0">
                  <c:v>0.31712473572938754</c:v>
                </c:pt>
                <c:pt idx="1">
                  <c:v>9.9403578528827044E-2</c:v>
                </c:pt>
                <c:pt idx="2">
                  <c:v>0</c:v>
                </c:pt>
                <c:pt idx="3">
                  <c:v>0</c:v>
                </c:pt>
                <c:pt idx="4">
                  <c:v>0.10050251256281409</c:v>
                </c:pt>
                <c:pt idx="5">
                  <c:v>0</c:v>
                </c:pt>
                <c:pt idx="6">
                  <c:v>0</c:v>
                </c:pt>
                <c:pt idx="7">
                  <c:v>0.12682308180088775</c:v>
                </c:pt>
                <c:pt idx="8">
                  <c:v>0.12674271229404308</c:v>
                </c:pt>
                <c:pt idx="9">
                  <c:v>0.3844041735310274</c:v>
                </c:pt>
                <c:pt idx="10">
                  <c:v>9.2764378478664394E-2</c:v>
                </c:pt>
                <c:pt idx="11">
                  <c:v>0.17768301350390903</c:v>
                </c:pt>
                <c:pt idx="12">
                  <c:v>0.33344448149383193</c:v>
                </c:pt>
                <c:pt idx="13">
                  <c:v>0.47765267826680363</c:v>
                </c:pt>
                <c:pt idx="14">
                  <c:v>0.59586400280406548</c:v>
                </c:pt>
                <c:pt idx="15">
                  <c:v>0.9208874005860197</c:v>
                </c:pt>
                <c:pt idx="16">
                  <c:v>0.79239302694136249</c:v>
                </c:pt>
                <c:pt idx="17">
                  <c:v>0.75445816186556858</c:v>
                </c:pt>
                <c:pt idx="18">
                  <c:v>0.67466266866566715</c:v>
                </c:pt>
                <c:pt idx="19">
                  <c:v>0.82169268693508724</c:v>
                </c:pt>
                <c:pt idx="20">
                  <c:v>0.17652250661959387</c:v>
                </c:pt>
                <c:pt idx="21">
                  <c:v>0.99502487562189146</c:v>
                </c:pt>
                <c:pt idx="22">
                  <c:v>0.25094102885821823</c:v>
                </c:pt>
              </c:numCache>
            </c:numRef>
          </c:val>
          <c:smooth val="0"/>
          <c:extLst xmlns:c16r2="http://schemas.microsoft.com/office/drawing/2015/06/chart">
            <c:ext xmlns:c16="http://schemas.microsoft.com/office/drawing/2014/chart" uri="{C3380CC4-5D6E-409C-BE32-E72D297353CC}">
              <c16:uniqueId val="{00000004-DEB6-49F1-BBF9-CB7DA9917FAF}"/>
            </c:ext>
          </c:extLst>
        </c:ser>
        <c:ser>
          <c:idx val="3"/>
          <c:order val="5"/>
          <c:tx>
            <c:strRef>
              <c:f>'ECOSS Flu'!$H$2</c:f>
              <c:strCache>
                <c:ptCount val="1"/>
                <c:pt idx="0">
                  <c:v>A(H3N2) %</c:v>
                </c:pt>
              </c:strCache>
            </c:strRef>
          </c:tx>
          <c:spPr>
            <a:ln w="12700">
              <a:solidFill>
                <a:srgbClr val="FF6600"/>
              </a:solidFill>
              <a:prstDash val="solid"/>
            </a:ln>
          </c:spPr>
          <c:marker>
            <c:symbol val="triangle"/>
            <c:size val="5"/>
            <c:spPr>
              <a:solidFill>
                <a:srgbClr val="FF6600"/>
              </a:solidFill>
              <a:ln>
                <a:solidFill>
                  <a:srgbClr val="FF6600"/>
                </a:solidFill>
                <a:prstDash val="solid"/>
              </a:ln>
            </c:spPr>
          </c:marker>
          <c:cat>
            <c:numRef>
              <c:f>'ECOSS Flu'!$B$3:$B$35</c:f>
              <c:numCache>
                <c:formatCode>General</c:formatCode>
                <c:ptCount val="33"/>
                <c:pt idx="0">
                  <c:v>40</c:v>
                </c:pt>
                <c:pt idx="1">
                  <c:v>41</c:v>
                </c:pt>
                <c:pt idx="2">
                  <c:v>42</c:v>
                </c:pt>
                <c:pt idx="3">
                  <c:v>43</c:v>
                </c:pt>
                <c:pt idx="4">
                  <c:v>44</c:v>
                </c:pt>
                <c:pt idx="5">
                  <c:v>45</c:v>
                </c:pt>
                <c:pt idx="6">
                  <c:v>46</c:v>
                </c:pt>
                <c:pt idx="7">
                  <c:v>47</c:v>
                </c:pt>
                <c:pt idx="8">
                  <c:v>48</c:v>
                </c:pt>
                <c:pt idx="9">
                  <c:v>49</c:v>
                </c:pt>
                <c:pt idx="10">
                  <c:v>50</c:v>
                </c:pt>
                <c:pt idx="11">
                  <c:v>51</c:v>
                </c:pt>
                <c:pt idx="12">
                  <c:v>52</c:v>
                </c:pt>
                <c:pt idx="13">
                  <c:v>1</c:v>
                </c:pt>
                <c:pt idx="14">
                  <c:v>2</c:v>
                </c:pt>
                <c:pt idx="15">
                  <c:v>3</c:v>
                </c:pt>
                <c:pt idx="16">
                  <c:v>4</c:v>
                </c:pt>
                <c:pt idx="17">
                  <c:v>5</c:v>
                </c:pt>
                <c:pt idx="18">
                  <c:v>6</c:v>
                </c:pt>
                <c:pt idx="19">
                  <c:v>7</c:v>
                </c:pt>
                <c:pt idx="20">
                  <c:v>8</c:v>
                </c:pt>
                <c:pt idx="21">
                  <c:v>9</c:v>
                </c:pt>
                <c:pt idx="22">
                  <c:v>10</c:v>
                </c:pt>
                <c:pt idx="23">
                  <c:v>11</c:v>
                </c:pt>
                <c:pt idx="24">
                  <c:v>12</c:v>
                </c:pt>
                <c:pt idx="25">
                  <c:v>13</c:v>
                </c:pt>
                <c:pt idx="26">
                  <c:v>14</c:v>
                </c:pt>
                <c:pt idx="27">
                  <c:v>15</c:v>
                </c:pt>
                <c:pt idx="28">
                  <c:v>16</c:v>
                </c:pt>
                <c:pt idx="29">
                  <c:v>17</c:v>
                </c:pt>
                <c:pt idx="30">
                  <c:v>18</c:v>
                </c:pt>
                <c:pt idx="31">
                  <c:v>19</c:v>
                </c:pt>
                <c:pt idx="32">
                  <c:v>20</c:v>
                </c:pt>
              </c:numCache>
            </c:numRef>
          </c:cat>
          <c:val>
            <c:numRef>
              <c:f>'ECOSS Flu'!$H$3:$H$35</c:f>
              <c:numCache>
                <c:formatCode>0.00</c:formatCode>
                <c:ptCount val="33"/>
                <c:pt idx="0">
                  <c:v>1.0570824524312901</c:v>
                </c:pt>
                <c:pt idx="1">
                  <c:v>0.89463220675944333</c:v>
                </c:pt>
                <c:pt idx="2">
                  <c:v>1.053740779768177</c:v>
                </c:pt>
                <c:pt idx="3">
                  <c:v>0.53022269353128315</c:v>
                </c:pt>
                <c:pt idx="4">
                  <c:v>0.4020100502512563</c:v>
                </c:pt>
                <c:pt idx="5">
                  <c:v>0.71942446043165476</c:v>
                </c:pt>
                <c:pt idx="6">
                  <c:v>2.2070015220700205</c:v>
                </c:pt>
                <c:pt idx="7">
                  <c:v>4.4388078630310721</c:v>
                </c:pt>
                <c:pt idx="8">
                  <c:v>5.766793409378967</c:v>
                </c:pt>
                <c:pt idx="9">
                  <c:v>10.323997803404724</c:v>
                </c:pt>
                <c:pt idx="10">
                  <c:v>16.790352504638197</c:v>
                </c:pt>
                <c:pt idx="11">
                  <c:v>25.053304904051171</c:v>
                </c:pt>
                <c:pt idx="12">
                  <c:v>23.07435811937313</c:v>
                </c:pt>
                <c:pt idx="13">
                  <c:v>18.014329580347972</c:v>
                </c:pt>
                <c:pt idx="14">
                  <c:v>13.42446547493866</c:v>
                </c:pt>
                <c:pt idx="15">
                  <c:v>10.171619924654667</c:v>
                </c:pt>
                <c:pt idx="16">
                  <c:v>7.8711040676175346</c:v>
                </c:pt>
                <c:pt idx="17">
                  <c:v>6.5843621399176984</c:v>
                </c:pt>
                <c:pt idx="18">
                  <c:v>5.6971514242878545</c:v>
                </c:pt>
                <c:pt idx="19">
                  <c:v>6.6557107641741986</c:v>
                </c:pt>
                <c:pt idx="20">
                  <c:v>4.2365401588702563</c:v>
                </c:pt>
                <c:pt idx="21">
                  <c:v>3.8805970149253772</c:v>
                </c:pt>
                <c:pt idx="22">
                  <c:v>2.0075282308657472</c:v>
                </c:pt>
              </c:numCache>
            </c:numRef>
          </c:val>
          <c:smooth val="0"/>
          <c:extLst xmlns:c16r2="http://schemas.microsoft.com/office/drawing/2015/06/chart">
            <c:ext xmlns:c16="http://schemas.microsoft.com/office/drawing/2014/chart" uri="{C3380CC4-5D6E-409C-BE32-E72D297353CC}">
              <c16:uniqueId val="{00000005-DEB6-49F1-BBF9-CB7DA9917FAF}"/>
            </c:ext>
          </c:extLst>
        </c:ser>
        <c:ser>
          <c:idx val="4"/>
          <c:order val="6"/>
          <c:tx>
            <c:strRef>
              <c:f>'ECOSS Flu'!$I$2</c:f>
              <c:strCache>
                <c:ptCount val="1"/>
                <c:pt idx="0">
                  <c:v>Type A %</c:v>
                </c:pt>
              </c:strCache>
            </c:strRef>
          </c:tx>
          <c:spPr>
            <a:ln w="12700">
              <a:pattFill prst="pct75">
                <a:fgClr>
                  <a:srgbClr val="000000"/>
                </a:fgClr>
                <a:bgClr>
                  <a:srgbClr val="FFFFFF"/>
                </a:bgClr>
              </a:pattFill>
              <a:prstDash val="solid"/>
            </a:ln>
          </c:spPr>
          <c:marker>
            <c:symbol val="diamond"/>
            <c:size val="5"/>
            <c:spPr>
              <a:solidFill>
                <a:srgbClr val="000000"/>
              </a:solidFill>
              <a:ln>
                <a:solidFill>
                  <a:srgbClr val="000000"/>
                </a:solidFill>
                <a:prstDash val="solid"/>
              </a:ln>
            </c:spPr>
          </c:marker>
          <c:cat>
            <c:numRef>
              <c:f>'ECOSS Flu'!$B$3:$B$35</c:f>
              <c:numCache>
                <c:formatCode>General</c:formatCode>
                <c:ptCount val="33"/>
                <c:pt idx="0">
                  <c:v>40</c:v>
                </c:pt>
                <c:pt idx="1">
                  <c:v>41</c:v>
                </c:pt>
                <c:pt idx="2">
                  <c:v>42</c:v>
                </c:pt>
                <c:pt idx="3">
                  <c:v>43</c:v>
                </c:pt>
                <c:pt idx="4">
                  <c:v>44</c:v>
                </c:pt>
                <c:pt idx="5">
                  <c:v>45</c:v>
                </c:pt>
                <c:pt idx="6">
                  <c:v>46</c:v>
                </c:pt>
                <c:pt idx="7">
                  <c:v>47</c:v>
                </c:pt>
                <c:pt idx="8">
                  <c:v>48</c:v>
                </c:pt>
                <c:pt idx="9">
                  <c:v>49</c:v>
                </c:pt>
                <c:pt idx="10">
                  <c:v>50</c:v>
                </c:pt>
                <c:pt idx="11">
                  <c:v>51</c:v>
                </c:pt>
                <c:pt idx="12">
                  <c:v>52</c:v>
                </c:pt>
                <c:pt idx="13">
                  <c:v>1</c:v>
                </c:pt>
                <c:pt idx="14">
                  <c:v>2</c:v>
                </c:pt>
                <c:pt idx="15">
                  <c:v>3</c:v>
                </c:pt>
                <c:pt idx="16">
                  <c:v>4</c:v>
                </c:pt>
                <c:pt idx="17">
                  <c:v>5</c:v>
                </c:pt>
                <c:pt idx="18">
                  <c:v>6</c:v>
                </c:pt>
                <c:pt idx="19">
                  <c:v>7</c:v>
                </c:pt>
                <c:pt idx="20">
                  <c:v>8</c:v>
                </c:pt>
                <c:pt idx="21">
                  <c:v>9</c:v>
                </c:pt>
                <c:pt idx="22">
                  <c:v>10</c:v>
                </c:pt>
                <c:pt idx="23">
                  <c:v>11</c:v>
                </c:pt>
                <c:pt idx="24">
                  <c:v>12</c:v>
                </c:pt>
                <c:pt idx="25">
                  <c:v>13</c:v>
                </c:pt>
                <c:pt idx="26">
                  <c:v>14</c:v>
                </c:pt>
                <c:pt idx="27">
                  <c:v>15</c:v>
                </c:pt>
                <c:pt idx="28">
                  <c:v>16</c:v>
                </c:pt>
                <c:pt idx="29">
                  <c:v>17</c:v>
                </c:pt>
                <c:pt idx="30">
                  <c:v>18</c:v>
                </c:pt>
                <c:pt idx="31">
                  <c:v>19</c:v>
                </c:pt>
                <c:pt idx="32">
                  <c:v>20</c:v>
                </c:pt>
              </c:numCache>
            </c:numRef>
          </c:cat>
          <c:val>
            <c:numRef>
              <c:f>'ECOSS Flu'!$I$3:$I$35</c:f>
              <c:numCache>
                <c:formatCode>0.00</c:formatCode>
                <c:ptCount val="33"/>
                <c:pt idx="0">
                  <c:v>1.9027484143763234</c:v>
                </c:pt>
                <c:pt idx="1">
                  <c:v>1.1928429423459259</c:v>
                </c:pt>
                <c:pt idx="2">
                  <c:v>1.053740779768177</c:v>
                </c:pt>
                <c:pt idx="3">
                  <c:v>0.63626723223754056</c:v>
                </c:pt>
                <c:pt idx="4">
                  <c:v>1.1055276381909538</c:v>
                </c:pt>
                <c:pt idx="5">
                  <c:v>1.0791366906474789</c:v>
                </c:pt>
                <c:pt idx="6">
                  <c:v>2.5875190258751912</c:v>
                </c:pt>
                <c:pt idx="7">
                  <c:v>5.1997463538363977</c:v>
                </c:pt>
                <c:pt idx="8">
                  <c:v>7.9847908745247151</c:v>
                </c:pt>
                <c:pt idx="9">
                  <c:v>13.948380010982978</c:v>
                </c:pt>
                <c:pt idx="10">
                  <c:v>21.846011131725419</c:v>
                </c:pt>
                <c:pt idx="11">
                  <c:v>34.683724235963041</c:v>
                </c:pt>
                <c:pt idx="12">
                  <c:v>34.811603867955974</c:v>
                </c:pt>
                <c:pt idx="13">
                  <c:v>28.3179802115319</c:v>
                </c:pt>
                <c:pt idx="14">
                  <c:v>21.416053277252015</c:v>
                </c:pt>
                <c:pt idx="15">
                  <c:v>16.450397655922956</c:v>
                </c:pt>
                <c:pt idx="16">
                  <c:v>11.304807184363444</c:v>
                </c:pt>
                <c:pt idx="17">
                  <c:v>10.631001371742101</c:v>
                </c:pt>
                <c:pt idx="18">
                  <c:v>9.9700149925037547</c:v>
                </c:pt>
                <c:pt idx="19">
                  <c:v>9.531635168447</c:v>
                </c:pt>
                <c:pt idx="20">
                  <c:v>5.5604589585172031</c:v>
                </c:pt>
                <c:pt idx="21">
                  <c:v>7.3631840796019761</c:v>
                </c:pt>
                <c:pt idx="22">
                  <c:v>5.3952321204516984</c:v>
                </c:pt>
              </c:numCache>
            </c:numRef>
          </c:val>
          <c:smooth val="0"/>
          <c:extLst xmlns:c16r2="http://schemas.microsoft.com/office/drawing/2015/06/chart">
            <c:ext xmlns:c16="http://schemas.microsoft.com/office/drawing/2014/chart" uri="{C3380CC4-5D6E-409C-BE32-E72D297353CC}">
              <c16:uniqueId val="{00000006-DEB6-49F1-BBF9-CB7DA9917FAF}"/>
            </c:ext>
          </c:extLst>
        </c:ser>
        <c:ser>
          <c:idx val="7"/>
          <c:order val="7"/>
          <c:tx>
            <c:strRef>
              <c:f>'ECOSS Flu'!$J$2</c:f>
              <c:strCache>
                <c:ptCount val="1"/>
                <c:pt idx="0">
                  <c:v>Type B %</c:v>
                </c:pt>
              </c:strCache>
            </c:strRef>
          </c:tx>
          <c:spPr>
            <a:ln w="12700">
              <a:solidFill>
                <a:srgbClr val="008000"/>
              </a:solidFill>
              <a:prstDash val="solid"/>
            </a:ln>
          </c:spPr>
          <c:marker>
            <c:symbol val="circle"/>
            <c:size val="5"/>
            <c:spPr>
              <a:solidFill>
                <a:srgbClr val="008000"/>
              </a:solidFill>
              <a:ln>
                <a:solidFill>
                  <a:srgbClr val="008000"/>
                </a:solidFill>
                <a:prstDash val="solid"/>
              </a:ln>
            </c:spPr>
          </c:marker>
          <c:cat>
            <c:numRef>
              <c:f>'ECOSS Flu'!$B$3:$B$35</c:f>
              <c:numCache>
                <c:formatCode>General</c:formatCode>
                <c:ptCount val="33"/>
                <c:pt idx="0">
                  <c:v>40</c:v>
                </c:pt>
                <c:pt idx="1">
                  <c:v>41</c:v>
                </c:pt>
                <c:pt idx="2">
                  <c:v>42</c:v>
                </c:pt>
                <c:pt idx="3">
                  <c:v>43</c:v>
                </c:pt>
                <c:pt idx="4">
                  <c:v>44</c:v>
                </c:pt>
                <c:pt idx="5">
                  <c:v>45</c:v>
                </c:pt>
                <c:pt idx="6">
                  <c:v>46</c:v>
                </c:pt>
                <c:pt idx="7">
                  <c:v>47</c:v>
                </c:pt>
                <c:pt idx="8">
                  <c:v>48</c:v>
                </c:pt>
                <c:pt idx="9">
                  <c:v>49</c:v>
                </c:pt>
                <c:pt idx="10">
                  <c:v>50</c:v>
                </c:pt>
                <c:pt idx="11">
                  <c:v>51</c:v>
                </c:pt>
                <c:pt idx="12">
                  <c:v>52</c:v>
                </c:pt>
                <c:pt idx="13">
                  <c:v>1</c:v>
                </c:pt>
                <c:pt idx="14">
                  <c:v>2</c:v>
                </c:pt>
                <c:pt idx="15">
                  <c:v>3</c:v>
                </c:pt>
                <c:pt idx="16">
                  <c:v>4</c:v>
                </c:pt>
                <c:pt idx="17">
                  <c:v>5</c:v>
                </c:pt>
                <c:pt idx="18">
                  <c:v>6</c:v>
                </c:pt>
                <c:pt idx="19">
                  <c:v>7</c:v>
                </c:pt>
                <c:pt idx="20">
                  <c:v>8</c:v>
                </c:pt>
                <c:pt idx="21">
                  <c:v>9</c:v>
                </c:pt>
                <c:pt idx="22">
                  <c:v>10</c:v>
                </c:pt>
                <c:pt idx="23">
                  <c:v>11</c:v>
                </c:pt>
                <c:pt idx="24">
                  <c:v>12</c:v>
                </c:pt>
                <c:pt idx="25">
                  <c:v>13</c:v>
                </c:pt>
                <c:pt idx="26">
                  <c:v>14</c:v>
                </c:pt>
                <c:pt idx="27">
                  <c:v>15</c:v>
                </c:pt>
                <c:pt idx="28">
                  <c:v>16</c:v>
                </c:pt>
                <c:pt idx="29">
                  <c:v>17</c:v>
                </c:pt>
                <c:pt idx="30">
                  <c:v>18</c:v>
                </c:pt>
                <c:pt idx="31">
                  <c:v>19</c:v>
                </c:pt>
                <c:pt idx="32">
                  <c:v>20</c:v>
                </c:pt>
              </c:numCache>
            </c:numRef>
          </c:cat>
          <c:val>
            <c:numRef>
              <c:f>'ECOSS Flu'!$J$3:$J$35</c:f>
              <c:numCache>
                <c:formatCode>0.00</c:formatCode>
                <c:ptCount val="33"/>
                <c:pt idx="0">
                  <c:v>0.31712473572938754</c:v>
                </c:pt>
                <c:pt idx="1">
                  <c:v>0.59642147117296118</c:v>
                </c:pt>
                <c:pt idx="2">
                  <c:v>0.94836670179135774</c:v>
                </c:pt>
                <c:pt idx="3">
                  <c:v>0.10604453870625674</c:v>
                </c:pt>
                <c:pt idx="4">
                  <c:v>0.4020100502512563</c:v>
                </c:pt>
                <c:pt idx="5">
                  <c:v>0.44964028776978432</c:v>
                </c:pt>
                <c:pt idx="6">
                  <c:v>0.83713850837138504</c:v>
                </c:pt>
                <c:pt idx="7">
                  <c:v>0.57070386810399565</c:v>
                </c:pt>
                <c:pt idx="8">
                  <c:v>0.6337135614702154</c:v>
                </c:pt>
                <c:pt idx="9">
                  <c:v>1.5925315760571115</c:v>
                </c:pt>
                <c:pt idx="10">
                  <c:v>1.9016697588126144</c:v>
                </c:pt>
                <c:pt idx="11">
                  <c:v>3.1982942430703662</c:v>
                </c:pt>
                <c:pt idx="12">
                  <c:v>5.0683561187062356</c:v>
                </c:pt>
                <c:pt idx="13">
                  <c:v>5.9024223814397834</c:v>
                </c:pt>
                <c:pt idx="14">
                  <c:v>6.8699614440939394</c:v>
                </c:pt>
                <c:pt idx="15">
                  <c:v>7.5345332775219669</c:v>
                </c:pt>
                <c:pt idx="16">
                  <c:v>9.1389329107237174</c:v>
                </c:pt>
                <c:pt idx="17">
                  <c:v>11.591220850480108</c:v>
                </c:pt>
                <c:pt idx="18">
                  <c:v>14.617691154422788</c:v>
                </c:pt>
                <c:pt idx="19">
                  <c:v>17.995069843878358</c:v>
                </c:pt>
                <c:pt idx="20">
                  <c:v>19.240953221535726</c:v>
                </c:pt>
                <c:pt idx="21">
                  <c:v>16.915422885572085</c:v>
                </c:pt>
                <c:pt idx="22">
                  <c:v>20.953575909661229</c:v>
                </c:pt>
              </c:numCache>
            </c:numRef>
          </c:val>
          <c:smooth val="0"/>
          <c:extLst xmlns:c16r2="http://schemas.microsoft.com/office/drawing/2015/06/chart">
            <c:ext xmlns:c16="http://schemas.microsoft.com/office/drawing/2014/chart" uri="{C3380CC4-5D6E-409C-BE32-E72D297353CC}">
              <c16:uniqueId val="{00000007-DEB6-49F1-BBF9-CB7DA9917FAF}"/>
            </c:ext>
          </c:extLst>
        </c:ser>
        <c:ser>
          <c:idx val="8"/>
          <c:order val="8"/>
          <c:tx>
            <c:strRef>
              <c:f>'ECOSS Flu'!$M$2</c:f>
              <c:strCache>
                <c:ptCount val="1"/>
                <c:pt idx="0">
                  <c:v>Overall %</c:v>
                </c:pt>
              </c:strCache>
            </c:strRef>
          </c:tx>
          <c:spPr>
            <a:ln>
              <a:solidFill>
                <a:srgbClr val="FF0000"/>
              </a:solidFill>
            </a:ln>
          </c:spPr>
          <c:marker>
            <c:symbol val="circle"/>
            <c:size val="7"/>
            <c:spPr>
              <a:solidFill>
                <a:srgbClr val="FF0000"/>
              </a:solidFill>
            </c:spPr>
          </c:marker>
          <c:val>
            <c:numRef>
              <c:f>'ECOSS Flu'!$M$3:$M$35</c:f>
              <c:numCache>
                <c:formatCode>0.0</c:formatCode>
                <c:ptCount val="33"/>
                <c:pt idx="0">
                  <c:v>2.1141649048625792</c:v>
                </c:pt>
                <c:pt idx="1">
                  <c:v>1.7892644135188858</c:v>
                </c:pt>
                <c:pt idx="2">
                  <c:v>2.0021074815595372</c:v>
                </c:pt>
                <c:pt idx="3">
                  <c:v>0.74231177094379663</c:v>
                </c:pt>
                <c:pt idx="4">
                  <c:v>1.5075376884422098</c:v>
                </c:pt>
                <c:pt idx="5">
                  <c:v>1.5287769784172662</c:v>
                </c:pt>
                <c:pt idx="6">
                  <c:v>3.3485540334855397</c:v>
                </c:pt>
                <c:pt idx="7">
                  <c:v>5.7704502219403935</c:v>
                </c:pt>
                <c:pt idx="8">
                  <c:v>8.5551330798479359</c:v>
                </c:pt>
                <c:pt idx="9">
                  <c:v>15.485996705107098</c:v>
                </c:pt>
                <c:pt idx="10">
                  <c:v>23.747680890538007</c:v>
                </c:pt>
                <c:pt idx="11">
                  <c:v>37.810945273631795</c:v>
                </c:pt>
                <c:pt idx="12">
                  <c:v>39.613204401467073</c:v>
                </c:pt>
                <c:pt idx="13">
                  <c:v>34.152166496076426</c:v>
                </c:pt>
                <c:pt idx="14">
                  <c:v>28.110760602874191</c:v>
                </c:pt>
                <c:pt idx="15">
                  <c:v>23.817496860611133</c:v>
                </c:pt>
                <c:pt idx="16">
                  <c:v>20.443740095087119</c:v>
                </c:pt>
                <c:pt idx="17">
                  <c:v>22.085048010973889</c:v>
                </c:pt>
                <c:pt idx="18">
                  <c:v>24.51274362818587</c:v>
                </c:pt>
                <c:pt idx="19">
                  <c:v>27.444535743631882</c:v>
                </c:pt>
                <c:pt idx="20">
                  <c:v>24.536628420123566</c:v>
                </c:pt>
                <c:pt idx="21">
                  <c:v>24.278606965174102</c:v>
                </c:pt>
                <c:pt idx="22">
                  <c:v>26.348808030112924</c:v>
                </c:pt>
              </c:numCache>
            </c:numRef>
          </c:val>
          <c:smooth val="0"/>
          <c:extLst xmlns:c16r2="http://schemas.microsoft.com/office/drawing/2015/06/chart">
            <c:ext xmlns:c16="http://schemas.microsoft.com/office/drawing/2014/chart" uri="{C3380CC4-5D6E-409C-BE32-E72D297353CC}">
              <c16:uniqueId val="{00000008-DEB6-49F1-BBF9-CB7DA9917FAF}"/>
            </c:ext>
          </c:extLst>
        </c:ser>
        <c:dLbls>
          <c:showLegendKey val="0"/>
          <c:showVal val="0"/>
          <c:showCatName val="0"/>
          <c:showSerName val="0"/>
          <c:showPercent val="0"/>
          <c:showBubbleSize val="0"/>
        </c:dLbls>
        <c:marker val="1"/>
        <c:smooth val="0"/>
        <c:axId val="251463808"/>
        <c:axId val="251464368"/>
      </c:lineChart>
      <c:catAx>
        <c:axId val="251462688"/>
        <c:scaling>
          <c:orientation val="minMax"/>
        </c:scaling>
        <c:delete val="0"/>
        <c:axPos val="b"/>
        <c:title>
          <c:tx>
            <c:rich>
              <a:bodyPr/>
              <a:lstStyle/>
              <a:p>
                <a:pPr>
                  <a:defRPr sz="1000" b="1" i="0" u="none" strike="noStrike" baseline="0">
                    <a:solidFill>
                      <a:srgbClr val="000000"/>
                    </a:solidFill>
                    <a:latin typeface="Arial"/>
                    <a:ea typeface="Arial"/>
                    <a:cs typeface="Arial"/>
                  </a:defRPr>
                </a:pPr>
                <a:r>
                  <a:rPr lang="en-GB"/>
                  <a:t>week</a:t>
                </a:r>
              </a:p>
            </c:rich>
          </c:tx>
          <c:layout>
            <c:manualLayout>
              <c:xMode val="edge"/>
              <c:yMode val="edge"/>
              <c:x val="0.47795802029046325"/>
              <c:y val="0.96243428419184229"/>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5400000" vert="horz"/>
          <a:lstStyle/>
          <a:p>
            <a:pPr>
              <a:defRPr sz="1000" b="0" i="0" u="none" strike="noStrike" baseline="0">
                <a:solidFill>
                  <a:srgbClr val="000000"/>
                </a:solidFill>
                <a:latin typeface="Arial"/>
                <a:ea typeface="Arial"/>
                <a:cs typeface="Arial"/>
              </a:defRPr>
            </a:pPr>
            <a:endParaRPr lang="en-US"/>
          </a:p>
        </c:txPr>
        <c:crossAx val="251463248"/>
        <c:crosses val="autoZero"/>
        <c:auto val="0"/>
        <c:lblAlgn val="ctr"/>
        <c:lblOffset val="100"/>
        <c:tickLblSkip val="1"/>
        <c:tickMarkSkip val="1"/>
        <c:noMultiLvlLbl val="0"/>
      </c:catAx>
      <c:valAx>
        <c:axId val="251463248"/>
        <c:scaling>
          <c:orientation val="minMax"/>
        </c:scaling>
        <c:delete val="0"/>
        <c:axPos val="l"/>
        <c:title>
          <c:tx>
            <c:rich>
              <a:bodyPr/>
              <a:lstStyle/>
              <a:p>
                <a:pPr>
                  <a:defRPr sz="1000" b="1" i="0" u="none" strike="noStrike" baseline="0">
                    <a:solidFill>
                      <a:srgbClr val="000000"/>
                    </a:solidFill>
                    <a:latin typeface="Arial"/>
                    <a:ea typeface="Arial"/>
                    <a:cs typeface="Arial"/>
                  </a:defRPr>
                </a:pPr>
                <a:r>
                  <a:rPr lang="en-GB"/>
                  <a:t>Number of positives</a:t>
                </a:r>
              </a:p>
            </c:rich>
          </c:tx>
          <c:layout>
            <c:manualLayout>
              <c:xMode val="edge"/>
              <c:yMode val="edge"/>
              <c:x val="1.2411753737722023E-2"/>
              <c:y val="0.37524987969907886"/>
            </c:manualLayout>
          </c:layout>
          <c:overlay val="0"/>
          <c:spPr>
            <a:noFill/>
            <a:ln w="25400">
              <a:noFill/>
            </a:ln>
          </c:spPr>
        </c:title>
        <c:numFmt formatCode="0"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251462688"/>
        <c:crosses val="autoZero"/>
        <c:crossBetween val="between"/>
      </c:valAx>
      <c:catAx>
        <c:axId val="251463808"/>
        <c:scaling>
          <c:orientation val="minMax"/>
        </c:scaling>
        <c:delete val="1"/>
        <c:axPos val="b"/>
        <c:numFmt formatCode="General" sourceLinked="1"/>
        <c:majorTickMark val="out"/>
        <c:minorTickMark val="none"/>
        <c:tickLblPos val="none"/>
        <c:crossAx val="251464368"/>
        <c:crosses val="autoZero"/>
        <c:auto val="0"/>
        <c:lblAlgn val="ctr"/>
        <c:lblOffset val="100"/>
        <c:noMultiLvlLbl val="0"/>
      </c:catAx>
      <c:valAx>
        <c:axId val="251464368"/>
        <c:scaling>
          <c:orientation val="minMax"/>
        </c:scaling>
        <c:delete val="0"/>
        <c:axPos val="r"/>
        <c:title>
          <c:tx>
            <c:rich>
              <a:bodyPr/>
              <a:lstStyle/>
              <a:p>
                <a:pPr>
                  <a:defRPr sz="1000" b="1" i="0" u="none" strike="noStrike" baseline="0">
                    <a:solidFill>
                      <a:srgbClr val="000000"/>
                    </a:solidFill>
                    <a:latin typeface="Arial"/>
                    <a:ea typeface="Arial"/>
                    <a:cs typeface="Arial"/>
                  </a:defRPr>
                </a:pPr>
                <a:r>
                  <a:rPr lang="en-GB" b="1"/>
                  <a:t>Swab positivity (%)</a:t>
                </a:r>
              </a:p>
            </c:rich>
          </c:tx>
          <c:layout>
            <c:manualLayout>
              <c:xMode val="edge"/>
              <c:yMode val="edge"/>
              <c:x val="0.97243926785518564"/>
              <c:y val="0.43384986239507461"/>
            </c:manualLayout>
          </c:layout>
          <c:overlay val="0"/>
          <c:spPr>
            <a:noFill/>
            <a:ln w="25400">
              <a:noFill/>
            </a:ln>
          </c:spPr>
        </c:title>
        <c:numFmt formatCode="0" sourceLinked="0"/>
        <c:majorTickMark val="cross"/>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251463808"/>
        <c:crosses val="max"/>
        <c:crossBetween val="between"/>
      </c:valAx>
      <c:spPr>
        <a:solidFill>
          <a:srgbClr val="FFFFFF"/>
        </a:solidFill>
        <a:ln w="12700">
          <a:solidFill>
            <a:srgbClr val="808080"/>
          </a:solidFill>
          <a:prstDash val="solid"/>
        </a:ln>
      </c:spPr>
    </c:plotArea>
    <c:legend>
      <c:legendPos val="r"/>
      <c:layout>
        <c:manualLayout>
          <c:xMode val="edge"/>
          <c:yMode val="edge"/>
          <c:x val="0.78664821582968414"/>
          <c:y val="9.1346429042510016E-2"/>
          <c:w val="0.11710876888247071"/>
          <c:h val="0.27069355258771316"/>
        </c:manualLayout>
      </c:layout>
      <c:overlay val="0"/>
      <c:spPr>
        <a:solidFill>
          <a:srgbClr val="FFFFFF"/>
        </a:solidFill>
        <a:ln w="3175">
          <a:solidFill>
            <a:srgbClr val="000000"/>
          </a:solidFill>
          <a:prstDash val="solid"/>
        </a:ln>
      </c:spPr>
      <c:txPr>
        <a:bodyPr/>
        <a:lstStyle/>
        <a:p>
          <a:pPr>
            <a:defRPr sz="920" b="0" i="0" u="none" strike="noStrike" baseline="0">
              <a:solidFill>
                <a:srgbClr val="000000"/>
              </a:solidFill>
              <a:latin typeface="Arial"/>
              <a:ea typeface="Arial"/>
              <a:cs typeface="Arial"/>
            </a:defRPr>
          </a:pPr>
          <a:endParaRPr lang="en-US"/>
        </a:p>
      </c:txPr>
    </c:legend>
    <c:plotVisOnly val="1"/>
    <c:dispBlanksAs val="gap"/>
    <c:showDLblsOverMax val="0"/>
  </c:chart>
  <c:spPr>
    <a:solidFill>
      <a:srgbClr val="FFFFFF"/>
    </a:solidFill>
    <a:ln w="3175">
      <a:noFill/>
      <a:prstDash val="solid"/>
    </a:ln>
  </c:spPr>
  <c:txPr>
    <a:bodyPr/>
    <a:lstStyle/>
    <a:p>
      <a:pPr>
        <a:defRPr sz="1000" b="0" i="0" u="none" strike="noStrike" baseline="0">
          <a:solidFill>
            <a:srgbClr val="000000"/>
          </a:solidFill>
          <a:latin typeface="Arial"/>
          <a:ea typeface="Arial"/>
          <a:cs typeface="Arial"/>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200" b="1" i="0" u="none" strike="noStrike" baseline="0">
                <a:solidFill>
                  <a:srgbClr val="000000"/>
                </a:solidFill>
                <a:latin typeface="Arial"/>
                <a:ea typeface="Arial"/>
                <a:cs typeface="Arial"/>
              </a:defRPr>
            </a:pPr>
            <a:r>
              <a:rPr lang="en-GB" sz="2400" dirty="0"/>
              <a:t>GP</a:t>
            </a:r>
            <a:r>
              <a:rPr lang="en-GB" sz="1800" dirty="0"/>
              <a:t> - Sentinel flu virology by week, season 2017/18</a:t>
            </a:r>
          </a:p>
        </c:rich>
      </c:tx>
      <c:layout>
        <c:manualLayout>
          <c:xMode val="edge"/>
          <c:yMode val="edge"/>
          <c:x val="0.40628781938690944"/>
          <c:y val="2.8338852343422261E-2"/>
        </c:manualLayout>
      </c:layout>
      <c:overlay val="0"/>
      <c:spPr>
        <a:noFill/>
        <a:ln w="25400">
          <a:noFill/>
        </a:ln>
      </c:spPr>
    </c:title>
    <c:autoTitleDeleted val="0"/>
    <c:plotArea>
      <c:layout>
        <c:manualLayout>
          <c:layoutTarget val="inner"/>
          <c:xMode val="edge"/>
          <c:yMode val="edge"/>
          <c:x val="5.9415798831598775E-2"/>
          <c:y val="0.13589326382546463"/>
          <c:w val="0.88741527543661147"/>
          <c:h val="0.78027130049119164"/>
        </c:manualLayout>
      </c:layout>
      <c:barChart>
        <c:barDir val="col"/>
        <c:grouping val="stacked"/>
        <c:varyColors val="0"/>
        <c:ser>
          <c:idx val="1"/>
          <c:order val="0"/>
          <c:tx>
            <c:strRef>
              <c:f>'GP sentinel flu'!$C$2</c:f>
              <c:strCache>
                <c:ptCount val="1"/>
                <c:pt idx="0">
                  <c:v>A(H1N1)</c:v>
                </c:pt>
              </c:strCache>
            </c:strRef>
          </c:tx>
          <c:spPr>
            <a:solidFill>
              <a:schemeClr val="tx2">
                <a:lumMod val="40000"/>
                <a:lumOff val="60000"/>
              </a:schemeClr>
            </a:solidFill>
            <a:ln w="12700">
              <a:solidFill>
                <a:srgbClr val="000000"/>
              </a:solidFill>
              <a:prstDash val="solid"/>
            </a:ln>
          </c:spPr>
          <c:invertIfNegative val="0"/>
          <c:cat>
            <c:numRef>
              <c:f>'GP sentinel flu'!$B$3:$B$35</c:f>
              <c:numCache>
                <c:formatCode>General</c:formatCode>
                <c:ptCount val="33"/>
                <c:pt idx="0">
                  <c:v>40</c:v>
                </c:pt>
                <c:pt idx="1">
                  <c:v>41</c:v>
                </c:pt>
                <c:pt idx="2">
                  <c:v>42</c:v>
                </c:pt>
                <c:pt idx="3">
                  <c:v>43</c:v>
                </c:pt>
                <c:pt idx="4">
                  <c:v>44</c:v>
                </c:pt>
                <c:pt idx="5">
                  <c:v>45</c:v>
                </c:pt>
                <c:pt idx="6">
                  <c:v>46</c:v>
                </c:pt>
                <c:pt idx="7">
                  <c:v>47</c:v>
                </c:pt>
                <c:pt idx="8">
                  <c:v>48</c:v>
                </c:pt>
                <c:pt idx="9">
                  <c:v>49</c:v>
                </c:pt>
                <c:pt idx="10">
                  <c:v>50</c:v>
                </c:pt>
                <c:pt idx="11">
                  <c:v>51</c:v>
                </c:pt>
                <c:pt idx="12">
                  <c:v>52</c:v>
                </c:pt>
                <c:pt idx="13">
                  <c:v>1</c:v>
                </c:pt>
                <c:pt idx="14">
                  <c:v>2</c:v>
                </c:pt>
                <c:pt idx="15">
                  <c:v>3</c:v>
                </c:pt>
                <c:pt idx="16">
                  <c:v>4</c:v>
                </c:pt>
                <c:pt idx="17">
                  <c:v>5</c:v>
                </c:pt>
                <c:pt idx="18">
                  <c:v>6</c:v>
                </c:pt>
                <c:pt idx="19">
                  <c:v>7</c:v>
                </c:pt>
                <c:pt idx="20">
                  <c:v>8</c:v>
                </c:pt>
                <c:pt idx="21">
                  <c:v>9</c:v>
                </c:pt>
                <c:pt idx="22">
                  <c:v>10</c:v>
                </c:pt>
                <c:pt idx="23">
                  <c:v>11</c:v>
                </c:pt>
                <c:pt idx="24">
                  <c:v>12</c:v>
                </c:pt>
                <c:pt idx="25">
                  <c:v>13</c:v>
                </c:pt>
                <c:pt idx="26">
                  <c:v>14</c:v>
                </c:pt>
                <c:pt idx="27">
                  <c:v>15</c:v>
                </c:pt>
                <c:pt idx="28">
                  <c:v>16</c:v>
                </c:pt>
                <c:pt idx="29">
                  <c:v>17</c:v>
                </c:pt>
                <c:pt idx="30">
                  <c:v>18</c:v>
                </c:pt>
                <c:pt idx="31">
                  <c:v>19</c:v>
                </c:pt>
                <c:pt idx="32">
                  <c:v>20</c:v>
                </c:pt>
              </c:numCache>
            </c:numRef>
          </c:cat>
          <c:val>
            <c:numRef>
              <c:f>'GP sentinel flu'!$C$3:$C$35</c:f>
              <c:numCache>
                <c:formatCode>0</c:formatCode>
                <c:ptCount val="33"/>
                <c:pt idx="0">
                  <c:v>0</c:v>
                </c:pt>
                <c:pt idx="1">
                  <c:v>0</c:v>
                </c:pt>
                <c:pt idx="2">
                  <c:v>0</c:v>
                </c:pt>
                <c:pt idx="3">
                  <c:v>0</c:v>
                </c:pt>
                <c:pt idx="4">
                  <c:v>0</c:v>
                </c:pt>
                <c:pt idx="5">
                  <c:v>1</c:v>
                </c:pt>
                <c:pt idx="6">
                  <c:v>0</c:v>
                </c:pt>
                <c:pt idx="7">
                  <c:v>0</c:v>
                </c:pt>
                <c:pt idx="8">
                  <c:v>0</c:v>
                </c:pt>
                <c:pt idx="9">
                  <c:v>0</c:v>
                </c:pt>
                <c:pt idx="10">
                  <c:v>0</c:v>
                </c:pt>
                <c:pt idx="11">
                  <c:v>1</c:v>
                </c:pt>
                <c:pt idx="12">
                  <c:v>1</c:v>
                </c:pt>
                <c:pt idx="13">
                  <c:v>0</c:v>
                </c:pt>
                <c:pt idx="14">
                  <c:v>0</c:v>
                </c:pt>
                <c:pt idx="15">
                  <c:v>1</c:v>
                </c:pt>
                <c:pt idx="16">
                  <c:v>0</c:v>
                </c:pt>
                <c:pt idx="17">
                  <c:v>0</c:v>
                </c:pt>
                <c:pt idx="18">
                  <c:v>0</c:v>
                </c:pt>
                <c:pt idx="19">
                  <c:v>1</c:v>
                </c:pt>
                <c:pt idx="20">
                  <c:v>0</c:v>
                </c:pt>
                <c:pt idx="21">
                  <c:v>0</c:v>
                </c:pt>
                <c:pt idx="22">
                  <c:v>0</c:v>
                </c:pt>
                <c:pt idx="23">
                  <c:v>0</c:v>
                </c:pt>
              </c:numCache>
            </c:numRef>
          </c:val>
          <c:extLst xmlns:c16r2="http://schemas.microsoft.com/office/drawing/2015/06/chart">
            <c:ext xmlns:c16="http://schemas.microsoft.com/office/drawing/2014/chart" uri="{C3380CC4-5D6E-409C-BE32-E72D297353CC}">
              <c16:uniqueId val="{00000000-0115-4AB5-9298-E9F22F10C1B7}"/>
            </c:ext>
          </c:extLst>
        </c:ser>
        <c:ser>
          <c:idx val="0"/>
          <c:order val="1"/>
          <c:tx>
            <c:strRef>
              <c:f>'GP sentinel flu'!$D$2</c:f>
              <c:strCache>
                <c:ptCount val="1"/>
                <c:pt idx="0">
                  <c:v>A(H3N2)</c:v>
                </c:pt>
              </c:strCache>
            </c:strRef>
          </c:tx>
          <c:spPr>
            <a:solidFill>
              <a:srgbClr val="FFCC99"/>
            </a:solidFill>
            <a:ln w="12700">
              <a:solidFill>
                <a:srgbClr val="000000"/>
              </a:solidFill>
              <a:prstDash val="solid"/>
            </a:ln>
          </c:spPr>
          <c:invertIfNegative val="0"/>
          <c:cat>
            <c:numRef>
              <c:f>'GP sentinel flu'!$B$3:$B$35</c:f>
              <c:numCache>
                <c:formatCode>General</c:formatCode>
                <c:ptCount val="33"/>
                <c:pt idx="0">
                  <c:v>40</c:v>
                </c:pt>
                <c:pt idx="1">
                  <c:v>41</c:v>
                </c:pt>
                <c:pt idx="2">
                  <c:v>42</c:v>
                </c:pt>
                <c:pt idx="3">
                  <c:v>43</c:v>
                </c:pt>
                <c:pt idx="4">
                  <c:v>44</c:v>
                </c:pt>
                <c:pt idx="5">
                  <c:v>45</c:v>
                </c:pt>
                <c:pt idx="6">
                  <c:v>46</c:v>
                </c:pt>
                <c:pt idx="7">
                  <c:v>47</c:v>
                </c:pt>
                <c:pt idx="8">
                  <c:v>48</c:v>
                </c:pt>
                <c:pt idx="9">
                  <c:v>49</c:v>
                </c:pt>
                <c:pt idx="10">
                  <c:v>50</c:v>
                </c:pt>
                <c:pt idx="11">
                  <c:v>51</c:v>
                </c:pt>
                <c:pt idx="12">
                  <c:v>52</c:v>
                </c:pt>
                <c:pt idx="13">
                  <c:v>1</c:v>
                </c:pt>
                <c:pt idx="14">
                  <c:v>2</c:v>
                </c:pt>
                <c:pt idx="15">
                  <c:v>3</c:v>
                </c:pt>
                <c:pt idx="16">
                  <c:v>4</c:v>
                </c:pt>
                <c:pt idx="17">
                  <c:v>5</c:v>
                </c:pt>
                <c:pt idx="18">
                  <c:v>6</c:v>
                </c:pt>
                <c:pt idx="19">
                  <c:v>7</c:v>
                </c:pt>
                <c:pt idx="20">
                  <c:v>8</c:v>
                </c:pt>
                <c:pt idx="21">
                  <c:v>9</c:v>
                </c:pt>
                <c:pt idx="22">
                  <c:v>10</c:v>
                </c:pt>
                <c:pt idx="23">
                  <c:v>11</c:v>
                </c:pt>
                <c:pt idx="24">
                  <c:v>12</c:v>
                </c:pt>
                <c:pt idx="25">
                  <c:v>13</c:v>
                </c:pt>
                <c:pt idx="26">
                  <c:v>14</c:v>
                </c:pt>
                <c:pt idx="27">
                  <c:v>15</c:v>
                </c:pt>
                <c:pt idx="28">
                  <c:v>16</c:v>
                </c:pt>
                <c:pt idx="29">
                  <c:v>17</c:v>
                </c:pt>
                <c:pt idx="30">
                  <c:v>18</c:v>
                </c:pt>
                <c:pt idx="31">
                  <c:v>19</c:v>
                </c:pt>
                <c:pt idx="32">
                  <c:v>20</c:v>
                </c:pt>
              </c:numCache>
            </c:numRef>
          </c:cat>
          <c:val>
            <c:numRef>
              <c:f>'GP sentinel flu'!$D$3:$D$35</c:f>
              <c:numCache>
                <c:formatCode>0</c:formatCode>
                <c:ptCount val="33"/>
                <c:pt idx="0">
                  <c:v>1</c:v>
                </c:pt>
                <c:pt idx="1">
                  <c:v>0</c:v>
                </c:pt>
                <c:pt idx="2">
                  <c:v>0</c:v>
                </c:pt>
                <c:pt idx="3">
                  <c:v>0</c:v>
                </c:pt>
                <c:pt idx="4">
                  <c:v>1</c:v>
                </c:pt>
                <c:pt idx="5">
                  <c:v>1</c:v>
                </c:pt>
                <c:pt idx="6">
                  <c:v>1</c:v>
                </c:pt>
                <c:pt idx="7">
                  <c:v>3</c:v>
                </c:pt>
                <c:pt idx="8">
                  <c:v>5</c:v>
                </c:pt>
                <c:pt idx="9">
                  <c:v>7</c:v>
                </c:pt>
                <c:pt idx="10">
                  <c:v>12</c:v>
                </c:pt>
                <c:pt idx="11">
                  <c:v>29</c:v>
                </c:pt>
                <c:pt idx="12">
                  <c:v>15</c:v>
                </c:pt>
                <c:pt idx="13">
                  <c:v>21</c:v>
                </c:pt>
                <c:pt idx="14">
                  <c:v>18</c:v>
                </c:pt>
                <c:pt idx="15">
                  <c:v>8</c:v>
                </c:pt>
                <c:pt idx="16">
                  <c:v>4</c:v>
                </c:pt>
                <c:pt idx="17">
                  <c:v>2</c:v>
                </c:pt>
                <c:pt idx="18">
                  <c:v>0</c:v>
                </c:pt>
                <c:pt idx="19">
                  <c:v>3</c:v>
                </c:pt>
                <c:pt idx="20">
                  <c:v>1</c:v>
                </c:pt>
                <c:pt idx="21">
                  <c:v>0</c:v>
                </c:pt>
                <c:pt idx="22">
                  <c:v>0</c:v>
                </c:pt>
                <c:pt idx="23">
                  <c:v>0</c:v>
                </c:pt>
              </c:numCache>
            </c:numRef>
          </c:val>
          <c:extLst xmlns:c16r2="http://schemas.microsoft.com/office/drawing/2015/06/chart">
            <c:ext xmlns:c16="http://schemas.microsoft.com/office/drawing/2014/chart" uri="{C3380CC4-5D6E-409C-BE32-E72D297353CC}">
              <c16:uniqueId val="{00000001-0115-4AB5-9298-E9F22F10C1B7}"/>
            </c:ext>
          </c:extLst>
        </c:ser>
        <c:ser>
          <c:idx val="5"/>
          <c:order val="2"/>
          <c:tx>
            <c:strRef>
              <c:f>'GP sentinel flu'!$E$2</c:f>
              <c:strCache>
                <c:ptCount val="1"/>
                <c:pt idx="0">
                  <c:v>A(not subtyped)</c:v>
                </c:pt>
              </c:strCache>
            </c:strRef>
          </c:tx>
          <c:spPr>
            <a:solidFill>
              <a:srgbClr val="CC99FF"/>
            </a:solidFill>
            <a:ln w="12700">
              <a:solidFill>
                <a:srgbClr val="000000"/>
              </a:solidFill>
              <a:prstDash val="solid"/>
            </a:ln>
          </c:spPr>
          <c:invertIfNegative val="0"/>
          <c:cat>
            <c:numRef>
              <c:f>'GP sentinel flu'!$B$3:$B$35</c:f>
              <c:numCache>
                <c:formatCode>General</c:formatCode>
                <c:ptCount val="33"/>
                <c:pt idx="0">
                  <c:v>40</c:v>
                </c:pt>
                <c:pt idx="1">
                  <c:v>41</c:v>
                </c:pt>
                <c:pt idx="2">
                  <c:v>42</c:v>
                </c:pt>
                <c:pt idx="3">
                  <c:v>43</c:v>
                </c:pt>
                <c:pt idx="4">
                  <c:v>44</c:v>
                </c:pt>
                <c:pt idx="5">
                  <c:v>45</c:v>
                </c:pt>
                <c:pt idx="6">
                  <c:v>46</c:v>
                </c:pt>
                <c:pt idx="7">
                  <c:v>47</c:v>
                </c:pt>
                <c:pt idx="8">
                  <c:v>48</c:v>
                </c:pt>
                <c:pt idx="9">
                  <c:v>49</c:v>
                </c:pt>
                <c:pt idx="10">
                  <c:v>50</c:v>
                </c:pt>
                <c:pt idx="11">
                  <c:v>51</c:v>
                </c:pt>
                <c:pt idx="12">
                  <c:v>52</c:v>
                </c:pt>
                <c:pt idx="13">
                  <c:v>1</c:v>
                </c:pt>
                <c:pt idx="14">
                  <c:v>2</c:v>
                </c:pt>
                <c:pt idx="15">
                  <c:v>3</c:v>
                </c:pt>
                <c:pt idx="16">
                  <c:v>4</c:v>
                </c:pt>
                <c:pt idx="17">
                  <c:v>5</c:v>
                </c:pt>
                <c:pt idx="18">
                  <c:v>6</c:v>
                </c:pt>
                <c:pt idx="19">
                  <c:v>7</c:v>
                </c:pt>
                <c:pt idx="20">
                  <c:v>8</c:v>
                </c:pt>
                <c:pt idx="21">
                  <c:v>9</c:v>
                </c:pt>
                <c:pt idx="22">
                  <c:v>10</c:v>
                </c:pt>
                <c:pt idx="23">
                  <c:v>11</c:v>
                </c:pt>
                <c:pt idx="24">
                  <c:v>12</c:v>
                </c:pt>
                <c:pt idx="25">
                  <c:v>13</c:v>
                </c:pt>
                <c:pt idx="26">
                  <c:v>14</c:v>
                </c:pt>
                <c:pt idx="27">
                  <c:v>15</c:v>
                </c:pt>
                <c:pt idx="28">
                  <c:v>16</c:v>
                </c:pt>
                <c:pt idx="29">
                  <c:v>17</c:v>
                </c:pt>
                <c:pt idx="30">
                  <c:v>18</c:v>
                </c:pt>
                <c:pt idx="31">
                  <c:v>19</c:v>
                </c:pt>
                <c:pt idx="32">
                  <c:v>20</c:v>
                </c:pt>
              </c:numCache>
            </c:numRef>
          </c:cat>
          <c:val>
            <c:numRef>
              <c:f>'GP sentinel flu'!$E$3:$E$35</c:f>
              <c:numCache>
                <c:formatCode>0</c:formatCode>
                <c:ptCount val="33"/>
                <c:pt idx="0">
                  <c:v>0</c:v>
                </c:pt>
                <c:pt idx="1">
                  <c:v>0</c:v>
                </c:pt>
                <c:pt idx="2">
                  <c:v>0</c:v>
                </c:pt>
                <c:pt idx="3">
                  <c:v>0</c:v>
                </c:pt>
                <c:pt idx="4">
                  <c:v>0</c:v>
                </c:pt>
                <c:pt idx="5">
                  <c:v>0</c:v>
                </c:pt>
                <c:pt idx="6">
                  <c:v>1</c:v>
                </c:pt>
                <c:pt idx="7">
                  <c:v>0</c:v>
                </c:pt>
                <c:pt idx="8">
                  <c:v>0</c:v>
                </c:pt>
                <c:pt idx="9">
                  <c:v>0</c:v>
                </c:pt>
                <c:pt idx="10">
                  <c:v>1</c:v>
                </c:pt>
                <c:pt idx="11">
                  <c:v>0</c:v>
                </c:pt>
                <c:pt idx="12">
                  <c:v>2</c:v>
                </c:pt>
                <c:pt idx="13">
                  <c:v>0</c:v>
                </c:pt>
                <c:pt idx="14">
                  <c:v>3</c:v>
                </c:pt>
                <c:pt idx="15">
                  <c:v>2</c:v>
                </c:pt>
                <c:pt idx="16">
                  <c:v>2</c:v>
                </c:pt>
                <c:pt idx="17">
                  <c:v>0</c:v>
                </c:pt>
                <c:pt idx="18">
                  <c:v>1</c:v>
                </c:pt>
                <c:pt idx="19">
                  <c:v>4</c:v>
                </c:pt>
                <c:pt idx="20">
                  <c:v>0</c:v>
                </c:pt>
                <c:pt idx="21">
                  <c:v>0</c:v>
                </c:pt>
                <c:pt idx="22">
                  <c:v>0</c:v>
                </c:pt>
                <c:pt idx="23">
                  <c:v>0</c:v>
                </c:pt>
              </c:numCache>
            </c:numRef>
          </c:val>
          <c:extLst xmlns:c16r2="http://schemas.microsoft.com/office/drawing/2015/06/chart">
            <c:ext xmlns:c16="http://schemas.microsoft.com/office/drawing/2014/chart" uri="{C3380CC4-5D6E-409C-BE32-E72D297353CC}">
              <c16:uniqueId val="{00000002-0115-4AB5-9298-E9F22F10C1B7}"/>
            </c:ext>
          </c:extLst>
        </c:ser>
        <c:ser>
          <c:idx val="2"/>
          <c:order val="3"/>
          <c:tx>
            <c:strRef>
              <c:f>'GP sentinel flu'!$F$2</c:f>
              <c:strCache>
                <c:ptCount val="1"/>
                <c:pt idx="0">
                  <c:v>Type B</c:v>
                </c:pt>
              </c:strCache>
            </c:strRef>
          </c:tx>
          <c:spPr>
            <a:solidFill>
              <a:srgbClr val="CCFFCC"/>
            </a:solidFill>
            <a:ln w="12700">
              <a:solidFill>
                <a:srgbClr val="000000"/>
              </a:solidFill>
              <a:prstDash val="solid"/>
            </a:ln>
          </c:spPr>
          <c:invertIfNegative val="0"/>
          <c:cat>
            <c:numRef>
              <c:f>'GP sentinel flu'!$B$3:$B$35</c:f>
              <c:numCache>
                <c:formatCode>General</c:formatCode>
                <c:ptCount val="33"/>
                <c:pt idx="0">
                  <c:v>40</c:v>
                </c:pt>
                <c:pt idx="1">
                  <c:v>41</c:v>
                </c:pt>
                <c:pt idx="2">
                  <c:v>42</c:v>
                </c:pt>
                <c:pt idx="3">
                  <c:v>43</c:v>
                </c:pt>
                <c:pt idx="4">
                  <c:v>44</c:v>
                </c:pt>
                <c:pt idx="5">
                  <c:v>45</c:v>
                </c:pt>
                <c:pt idx="6">
                  <c:v>46</c:v>
                </c:pt>
                <c:pt idx="7">
                  <c:v>47</c:v>
                </c:pt>
                <c:pt idx="8">
                  <c:v>48</c:v>
                </c:pt>
                <c:pt idx="9">
                  <c:v>49</c:v>
                </c:pt>
                <c:pt idx="10">
                  <c:v>50</c:v>
                </c:pt>
                <c:pt idx="11">
                  <c:v>51</c:v>
                </c:pt>
                <c:pt idx="12">
                  <c:v>52</c:v>
                </c:pt>
                <c:pt idx="13">
                  <c:v>1</c:v>
                </c:pt>
                <c:pt idx="14">
                  <c:v>2</c:v>
                </c:pt>
                <c:pt idx="15">
                  <c:v>3</c:v>
                </c:pt>
                <c:pt idx="16">
                  <c:v>4</c:v>
                </c:pt>
                <c:pt idx="17">
                  <c:v>5</c:v>
                </c:pt>
                <c:pt idx="18">
                  <c:v>6</c:v>
                </c:pt>
                <c:pt idx="19">
                  <c:v>7</c:v>
                </c:pt>
                <c:pt idx="20">
                  <c:v>8</c:v>
                </c:pt>
                <c:pt idx="21">
                  <c:v>9</c:v>
                </c:pt>
                <c:pt idx="22">
                  <c:v>10</c:v>
                </c:pt>
                <c:pt idx="23">
                  <c:v>11</c:v>
                </c:pt>
                <c:pt idx="24">
                  <c:v>12</c:v>
                </c:pt>
                <c:pt idx="25">
                  <c:v>13</c:v>
                </c:pt>
                <c:pt idx="26">
                  <c:v>14</c:v>
                </c:pt>
                <c:pt idx="27">
                  <c:v>15</c:v>
                </c:pt>
                <c:pt idx="28">
                  <c:v>16</c:v>
                </c:pt>
                <c:pt idx="29">
                  <c:v>17</c:v>
                </c:pt>
                <c:pt idx="30">
                  <c:v>18</c:v>
                </c:pt>
                <c:pt idx="31">
                  <c:v>19</c:v>
                </c:pt>
                <c:pt idx="32">
                  <c:v>20</c:v>
                </c:pt>
              </c:numCache>
            </c:numRef>
          </c:cat>
          <c:val>
            <c:numRef>
              <c:f>'GP sentinel flu'!$F$3:$F$35</c:f>
              <c:numCache>
                <c:formatCode>0</c:formatCode>
                <c:ptCount val="33"/>
                <c:pt idx="0">
                  <c:v>1</c:v>
                </c:pt>
                <c:pt idx="1">
                  <c:v>0</c:v>
                </c:pt>
                <c:pt idx="2">
                  <c:v>1</c:v>
                </c:pt>
                <c:pt idx="3">
                  <c:v>0</c:v>
                </c:pt>
                <c:pt idx="4">
                  <c:v>0</c:v>
                </c:pt>
                <c:pt idx="5">
                  <c:v>1</c:v>
                </c:pt>
                <c:pt idx="6">
                  <c:v>0</c:v>
                </c:pt>
                <c:pt idx="7">
                  <c:v>0</c:v>
                </c:pt>
                <c:pt idx="8">
                  <c:v>7</c:v>
                </c:pt>
                <c:pt idx="9">
                  <c:v>1</c:v>
                </c:pt>
                <c:pt idx="10">
                  <c:v>0</c:v>
                </c:pt>
                <c:pt idx="11">
                  <c:v>3</c:v>
                </c:pt>
                <c:pt idx="12">
                  <c:v>3</c:v>
                </c:pt>
                <c:pt idx="13">
                  <c:v>4</c:v>
                </c:pt>
                <c:pt idx="14">
                  <c:v>7</c:v>
                </c:pt>
                <c:pt idx="15">
                  <c:v>18</c:v>
                </c:pt>
                <c:pt idx="16">
                  <c:v>6</c:v>
                </c:pt>
                <c:pt idx="17">
                  <c:v>7</c:v>
                </c:pt>
                <c:pt idx="18">
                  <c:v>8</c:v>
                </c:pt>
                <c:pt idx="19">
                  <c:v>1</c:v>
                </c:pt>
                <c:pt idx="20">
                  <c:v>4</c:v>
                </c:pt>
                <c:pt idx="21">
                  <c:v>2</c:v>
                </c:pt>
                <c:pt idx="22">
                  <c:v>3</c:v>
                </c:pt>
                <c:pt idx="23" formatCode="General">
                  <c:v>0</c:v>
                </c:pt>
              </c:numCache>
            </c:numRef>
          </c:val>
          <c:extLst xmlns:c16r2="http://schemas.microsoft.com/office/drawing/2015/06/chart">
            <c:ext xmlns:c16="http://schemas.microsoft.com/office/drawing/2014/chart" uri="{C3380CC4-5D6E-409C-BE32-E72D297353CC}">
              <c16:uniqueId val="{00000003-0115-4AB5-9298-E9F22F10C1B7}"/>
            </c:ext>
          </c:extLst>
        </c:ser>
        <c:dLbls>
          <c:showLegendKey val="0"/>
          <c:showVal val="0"/>
          <c:showCatName val="0"/>
          <c:showSerName val="0"/>
          <c:showPercent val="0"/>
          <c:showBubbleSize val="0"/>
        </c:dLbls>
        <c:gapWidth val="150"/>
        <c:overlap val="100"/>
        <c:axId val="501376496"/>
        <c:axId val="501377056"/>
      </c:barChart>
      <c:lineChart>
        <c:grouping val="standard"/>
        <c:varyColors val="0"/>
        <c:ser>
          <c:idx val="3"/>
          <c:order val="4"/>
          <c:tx>
            <c:strRef>
              <c:f>'GP sentinel flu'!$G$2</c:f>
              <c:strCache>
                <c:ptCount val="1"/>
                <c:pt idx="0">
                  <c:v>A(H1N1) %</c:v>
                </c:pt>
              </c:strCache>
            </c:strRef>
          </c:tx>
          <c:spPr>
            <a:ln w="25400">
              <a:solidFill>
                <a:srgbClr val="00CCFF"/>
              </a:solidFill>
              <a:prstDash val="solid"/>
            </a:ln>
          </c:spPr>
          <c:marker>
            <c:symbol val="square"/>
            <c:size val="5"/>
            <c:spPr>
              <a:solidFill>
                <a:srgbClr val="00CCFF"/>
              </a:solidFill>
              <a:ln>
                <a:solidFill>
                  <a:srgbClr val="00CCFF"/>
                </a:solidFill>
                <a:prstDash val="solid"/>
              </a:ln>
            </c:spPr>
          </c:marker>
          <c:cat>
            <c:numRef>
              <c:f>'GP sentinel flu'!$B$3:$B$35</c:f>
              <c:numCache>
                <c:formatCode>General</c:formatCode>
                <c:ptCount val="33"/>
                <c:pt idx="0">
                  <c:v>40</c:v>
                </c:pt>
                <c:pt idx="1">
                  <c:v>41</c:v>
                </c:pt>
                <c:pt idx="2">
                  <c:v>42</c:v>
                </c:pt>
                <c:pt idx="3">
                  <c:v>43</c:v>
                </c:pt>
                <c:pt idx="4">
                  <c:v>44</c:v>
                </c:pt>
                <c:pt idx="5">
                  <c:v>45</c:v>
                </c:pt>
                <c:pt idx="6">
                  <c:v>46</c:v>
                </c:pt>
                <c:pt idx="7">
                  <c:v>47</c:v>
                </c:pt>
                <c:pt idx="8">
                  <c:v>48</c:v>
                </c:pt>
                <c:pt idx="9">
                  <c:v>49</c:v>
                </c:pt>
                <c:pt idx="10">
                  <c:v>50</c:v>
                </c:pt>
                <c:pt idx="11">
                  <c:v>51</c:v>
                </c:pt>
                <c:pt idx="12">
                  <c:v>52</c:v>
                </c:pt>
                <c:pt idx="13">
                  <c:v>1</c:v>
                </c:pt>
                <c:pt idx="14">
                  <c:v>2</c:v>
                </c:pt>
                <c:pt idx="15">
                  <c:v>3</c:v>
                </c:pt>
                <c:pt idx="16">
                  <c:v>4</c:v>
                </c:pt>
                <c:pt idx="17">
                  <c:v>5</c:v>
                </c:pt>
                <c:pt idx="18">
                  <c:v>6</c:v>
                </c:pt>
                <c:pt idx="19">
                  <c:v>7</c:v>
                </c:pt>
                <c:pt idx="20">
                  <c:v>8</c:v>
                </c:pt>
                <c:pt idx="21">
                  <c:v>9</c:v>
                </c:pt>
                <c:pt idx="22">
                  <c:v>10</c:v>
                </c:pt>
                <c:pt idx="23">
                  <c:v>11</c:v>
                </c:pt>
                <c:pt idx="24">
                  <c:v>12</c:v>
                </c:pt>
                <c:pt idx="25">
                  <c:v>13</c:v>
                </c:pt>
                <c:pt idx="26">
                  <c:v>14</c:v>
                </c:pt>
                <c:pt idx="27">
                  <c:v>15</c:v>
                </c:pt>
                <c:pt idx="28">
                  <c:v>16</c:v>
                </c:pt>
                <c:pt idx="29">
                  <c:v>17</c:v>
                </c:pt>
                <c:pt idx="30">
                  <c:v>18</c:v>
                </c:pt>
                <c:pt idx="31">
                  <c:v>19</c:v>
                </c:pt>
                <c:pt idx="32">
                  <c:v>20</c:v>
                </c:pt>
              </c:numCache>
            </c:numRef>
          </c:cat>
          <c:val>
            <c:numRef>
              <c:f>'GP sentinel flu'!$G$3:$G$35</c:f>
              <c:numCache>
                <c:formatCode>0.0</c:formatCode>
                <c:ptCount val="33"/>
                <c:pt idx="0">
                  <c:v>0</c:v>
                </c:pt>
                <c:pt idx="1">
                  <c:v>0</c:v>
                </c:pt>
                <c:pt idx="2">
                  <c:v>0</c:v>
                </c:pt>
                <c:pt idx="3">
                  <c:v>0</c:v>
                </c:pt>
                <c:pt idx="4">
                  <c:v>0</c:v>
                </c:pt>
                <c:pt idx="5">
                  <c:v>7.7</c:v>
                </c:pt>
                <c:pt idx="6">
                  <c:v>0</c:v>
                </c:pt>
                <c:pt idx="7">
                  <c:v>0</c:v>
                </c:pt>
                <c:pt idx="8">
                  <c:v>0</c:v>
                </c:pt>
                <c:pt idx="9">
                  <c:v>0</c:v>
                </c:pt>
                <c:pt idx="10">
                  <c:v>0</c:v>
                </c:pt>
                <c:pt idx="11">
                  <c:v>2.2999999999999998</c:v>
                </c:pt>
                <c:pt idx="12">
                  <c:v>3.1</c:v>
                </c:pt>
                <c:pt idx="13">
                  <c:v>0</c:v>
                </c:pt>
                <c:pt idx="14">
                  <c:v>0</c:v>
                </c:pt>
                <c:pt idx="15">
                  <c:v>2.2000000000000002</c:v>
                </c:pt>
                <c:pt idx="16">
                  <c:v>0</c:v>
                </c:pt>
                <c:pt idx="17">
                  <c:v>0</c:v>
                </c:pt>
                <c:pt idx="18">
                  <c:v>0</c:v>
                </c:pt>
                <c:pt idx="19">
                  <c:v>5.3</c:v>
                </c:pt>
                <c:pt idx="20">
                  <c:v>0</c:v>
                </c:pt>
                <c:pt idx="21">
                  <c:v>0</c:v>
                </c:pt>
                <c:pt idx="22">
                  <c:v>0</c:v>
                </c:pt>
                <c:pt idx="23">
                  <c:v>0</c:v>
                </c:pt>
              </c:numCache>
            </c:numRef>
          </c:val>
          <c:smooth val="0"/>
          <c:extLst xmlns:c16r2="http://schemas.microsoft.com/office/drawing/2015/06/chart">
            <c:ext xmlns:c16="http://schemas.microsoft.com/office/drawing/2014/chart" uri="{C3380CC4-5D6E-409C-BE32-E72D297353CC}">
              <c16:uniqueId val="{00000004-0115-4AB5-9298-E9F22F10C1B7}"/>
            </c:ext>
          </c:extLst>
        </c:ser>
        <c:ser>
          <c:idx val="4"/>
          <c:order val="5"/>
          <c:tx>
            <c:strRef>
              <c:f>'GP sentinel flu'!$H$2</c:f>
              <c:strCache>
                <c:ptCount val="1"/>
                <c:pt idx="0">
                  <c:v>A(H3N2) %</c:v>
                </c:pt>
              </c:strCache>
            </c:strRef>
          </c:tx>
          <c:spPr>
            <a:ln w="12700">
              <a:solidFill>
                <a:srgbClr val="FF6600"/>
              </a:solidFill>
              <a:prstDash val="sysDash"/>
            </a:ln>
          </c:spPr>
          <c:marker>
            <c:symbol val="triangle"/>
            <c:size val="5"/>
            <c:spPr>
              <a:solidFill>
                <a:srgbClr val="FF6600"/>
              </a:solidFill>
              <a:ln>
                <a:solidFill>
                  <a:srgbClr val="FF6600"/>
                </a:solidFill>
                <a:prstDash val="solid"/>
              </a:ln>
            </c:spPr>
          </c:marker>
          <c:cat>
            <c:numRef>
              <c:f>'GP sentinel flu'!$B$3:$B$35</c:f>
              <c:numCache>
                <c:formatCode>General</c:formatCode>
                <c:ptCount val="33"/>
                <c:pt idx="0">
                  <c:v>40</c:v>
                </c:pt>
                <c:pt idx="1">
                  <c:v>41</c:v>
                </c:pt>
                <c:pt idx="2">
                  <c:v>42</c:v>
                </c:pt>
                <c:pt idx="3">
                  <c:v>43</c:v>
                </c:pt>
                <c:pt idx="4">
                  <c:v>44</c:v>
                </c:pt>
                <c:pt idx="5">
                  <c:v>45</c:v>
                </c:pt>
                <c:pt idx="6">
                  <c:v>46</c:v>
                </c:pt>
                <c:pt idx="7">
                  <c:v>47</c:v>
                </c:pt>
                <c:pt idx="8">
                  <c:v>48</c:v>
                </c:pt>
                <c:pt idx="9">
                  <c:v>49</c:v>
                </c:pt>
                <c:pt idx="10">
                  <c:v>50</c:v>
                </c:pt>
                <c:pt idx="11">
                  <c:v>51</c:v>
                </c:pt>
                <c:pt idx="12">
                  <c:v>52</c:v>
                </c:pt>
                <c:pt idx="13">
                  <c:v>1</c:v>
                </c:pt>
                <c:pt idx="14">
                  <c:v>2</c:v>
                </c:pt>
                <c:pt idx="15">
                  <c:v>3</c:v>
                </c:pt>
                <c:pt idx="16">
                  <c:v>4</c:v>
                </c:pt>
                <c:pt idx="17">
                  <c:v>5</c:v>
                </c:pt>
                <c:pt idx="18">
                  <c:v>6</c:v>
                </c:pt>
                <c:pt idx="19">
                  <c:v>7</c:v>
                </c:pt>
                <c:pt idx="20">
                  <c:v>8</c:v>
                </c:pt>
                <c:pt idx="21">
                  <c:v>9</c:v>
                </c:pt>
                <c:pt idx="22">
                  <c:v>10</c:v>
                </c:pt>
                <c:pt idx="23">
                  <c:v>11</c:v>
                </c:pt>
                <c:pt idx="24">
                  <c:v>12</c:v>
                </c:pt>
                <c:pt idx="25">
                  <c:v>13</c:v>
                </c:pt>
                <c:pt idx="26">
                  <c:v>14</c:v>
                </c:pt>
                <c:pt idx="27">
                  <c:v>15</c:v>
                </c:pt>
                <c:pt idx="28">
                  <c:v>16</c:v>
                </c:pt>
                <c:pt idx="29">
                  <c:v>17</c:v>
                </c:pt>
                <c:pt idx="30">
                  <c:v>18</c:v>
                </c:pt>
                <c:pt idx="31">
                  <c:v>19</c:v>
                </c:pt>
                <c:pt idx="32">
                  <c:v>20</c:v>
                </c:pt>
              </c:numCache>
            </c:numRef>
          </c:cat>
          <c:val>
            <c:numRef>
              <c:f>'GP sentinel flu'!$H$3:$H$35</c:f>
              <c:numCache>
                <c:formatCode>0.0</c:formatCode>
                <c:ptCount val="33"/>
                <c:pt idx="0">
                  <c:v>12.5</c:v>
                </c:pt>
                <c:pt idx="1">
                  <c:v>0</c:v>
                </c:pt>
                <c:pt idx="2">
                  <c:v>0</c:v>
                </c:pt>
                <c:pt idx="3">
                  <c:v>0</c:v>
                </c:pt>
                <c:pt idx="4">
                  <c:v>7.7</c:v>
                </c:pt>
                <c:pt idx="5">
                  <c:v>7.7</c:v>
                </c:pt>
                <c:pt idx="6">
                  <c:v>6.7</c:v>
                </c:pt>
                <c:pt idx="7">
                  <c:v>21.4</c:v>
                </c:pt>
                <c:pt idx="8">
                  <c:v>20</c:v>
                </c:pt>
                <c:pt idx="9">
                  <c:v>23.3</c:v>
                </c:pt>
                <c:pt idx="10">
                  <c:v>38.700000000000003</c:v>
                </c:pt>
                <c:pt idx="11">
                  <c:v>65.900000000000006</c:v>
                </c:pt>
                <c:pt idx="12">
                  <c:v>46.9</c:v>
                </c:pt>
                <c:pt idx="13">
                  <c:v>55.3</c:v>
                </c:pt>
                <c:pt idx="14">
                  <c:v>39.1</c:v>
                </c:pt>
                <c:pt idx="15">
                  <c:v>17.399999999999999</c:v>
                </c:pt>
                <c:pt idx="16">
                  <c:v>9.8000000000000007</c:v>
                </c:pt>
                <c:pt idx="17">
                  <c:v>14.3</c:v>
                </c:pt>
                <c:pt idx="18">
                  <c:v>0</c:v>
                </c:pt>
                <c:pt idx="19">
                  <c:v>15.8</c:v>
                </c:pt>
                <c:pt idx="20">
                  <c:v>14.3</c:v>
                </c:pt>
                <c:pt idx="21">
                  <c:v>0</c:v>
                </c:pt>
                <c:pt idx="22">
                  <c:v>0</c:v>
                </c:pt>
                <c:pt idx="23">
                  <c:v>0</c:v>
                </c:pt>
              </c:numCache>
            </c:numRef>
          </c:val>
          <c:smooth val="0"/>
          <c:extLst xmlns:c16r2="http://schemas.microsoft.com/office/drawing/2015/06/chart">
            <c:ext xmlns:c16="http://schemas.microsoft.com/office/drawing/2014/chart" uri="{C3380CC4-5D6E-409C-BE32-E72D297353CC}">
              <c16:uniqueId val="{00000005-0115-4AB5-9298-E9F22F10C1B7}"/>
            </c:ext>
          </c:extLst>
        </c:ser>
        <c:ser>
          <c:idx val="6"/>
          <c:order val="6"/>
          <c:tx>
            <c:strRef>
              <c:f>'GP sentinel flu'!$I$2</c:f>
              <c:strCache>
                <c:ptCount val="1"/>
                <c:pt idx="0">
                  <c:v>Type A %</c:v>
                </c:pt>
              </c:strCache>
            </c:strRef>
          </c:tx>
          <c:spPr>
            <a:ln w="25400">
              <a:pattFill prst="pct75">
                <a:fgClr>
                  <a:srgbClr val="000000"/>
                </a:fgClr>
                <a:bgClr>
                  <a:srgbClr val="FFFFFF"/>
                </a:bgClr>
              </a:pattFill>
              <a:prstDash val="solid"/>
            </a:ln>
          </c:spPr>
          <c:marker>
            <c:symbol val="diamond"/>
            <c:size val="5"/>
            <c:spPr>
              <a:solidFill>
                <a:srgbClr val="000000"/>
              </a:solidFill>
              <a:ln>
                <a:solidFill>
                  <a:srgbClr val="000000"/>
                </a:solidFill>
                <a:prstDash val="solid"/>
              </a:ln>
            </c:spPr>
          </c:marker>
          <c:cat>
            <c:numRef>
              <c:f>'GP sentinel flu'!$B$3:$B$35</c:f>
              <c:numCache>
                <c:formatCode>General</c:formatCode>
                <c:ptCount val="33"/>
                <c:pt idx="0">
                  <c:v>40</c:v>
                </c:pt>
                <c:pt idx="1">
                  <c:v>41</c:v>
                </c:pt>
                <c:pt idx="2">
                  <c:v>42</c:v>
                </c:pt>
                <c:pt idx="3">
                  <c:v>43</c:v>
                </c:pt>
                <c:pt idx="4">
                  <c:v>44</c:v>
                </c:pt>
                <c:pt idx="5">
                  <c:v>45</c:v>
                </c:pt>
                <c:pt idx="6">
                  <c:v>46</c:v>
                </c:pt>
                <c:pt idx="7">
                  <c:v>47</c:v>
                </c:pt>
                <c:pt idx="8">
                  <c:v>48</c:v>
                </c:pt>
                <c:pt idx="9">
                  <c:v>49</c:v>
                </c:pt>
                <c:pt idx="10">
                  <c:v>50</c:v>
                </c:pt>
                <c:pt idx="11">
                  <c:v>51</c:v>
                </c:pt>
                <c:pt idx="12">
                  <c:v>52</c:v>
                </c:pt>
                <c:pt idx="13">
                  <c:v>1</c:v>
                </c:pt>
                <c:pt idx="14">
                  <c:v>2</c:v>
                </c:pt>
                <c:pt idx="15">
                  <c:v>3</c:v>
                </c:pt>
                <c:pt idx="16">
                  <c:v>4</c:v>
                </c:pt>
                <c:pt idx="17">
                  <c:v>5</c:v>
                </c:pt>
                <c:pt idx="18">
                  <c:v>6</c:v>
                </c:pt>
                <c:pt idx="19">
                  <c:v>7</c:v>
                </c:pt>
                <c:pt idx="20">
                  <c:v>8</c:v>
                </c:pt>
                <c:pt idx="21">
                  <c:v>9</c:v>
                </c:pt>
                <c:pt idx="22">
                  <c:v>10</c:v>
                </c:pt>
                <c:pt idx="23">
                  <c:v>11</c:v>
                </c:pt>
                <c:pt idx="24">
                  <c:v>12</c:v>
                </c:pt>
                <c:pt idx="25">
                  <c:v>13</c:v>
                </c:pt>
                <c:pt idx="26">
                  <c:v>14</c:v>
                </c:pt>
                <c:pt idx="27">
                  <c:v>15</c:v>
                </c:pt>
                <c:pt idx="28">
                  <c:v>16</c:v>
                </c:pt>
                <c:pt idx="29">
                  <c:v>17</c:v>
                </c:pt>
                <c:pt idx="30">
                  <c:v>18</c:v>
                </c:pt>
                <c:pt idx="31">
                  <c:v>19</c:v>
                </c:pt>
                <c:pt idx="32">
                  <c:v>20</c:v>
                </c:pt>
              </c:numCache>
            </c:numRef>
          </c:cat>
          <c:val>
            <c:numRef>
              <c:f>'GP sentinel flu'!$I$3:$I$35</c:f>
              <c:numCache>
                <c:formatCode>0.0</c:formatCode>
                <c:ptCount val="33"/>
                <c:pt idx="0">
                  <c:v>12.5</c:v>
                </c:pt>
                <c:pt idx="1">
                  <c:v>0</c:v>
                </c:pt>
                <c:pt idx="2">
                  <c:v>0</c:v>
                </c:pt>
                <c:pt idx="3">
                  <c:v>0</c:v>
                </c:pt>
                <c:pt idx="4">
                  <c:v>7.7</c:v>
                </c:pt>
                <c:pt idx="5">
                  <c:v>7.7</c:v>
                </c:pt>
                <c:pt idx="6">
                  <c:v>13.3</c:v>
                </c:pt>
                <c:pt idx="7">
                  <c:v>21.4</c:v>
                </c:pt>
                <c:pt idx="8">
                  <c:v>20</c:v>
                </c:pt>
                <c:pt idx="9">
                  <c:v>23.3</c:v>
                </c:pt>
                <c:pt idx="10">
                  <c:v>41.9</c:v>
                </c:pt>
                <c:pt idx="11">
                  <c:v>68.2</c:v>
                </c:pt>
                <c:pt idx="12">
                  <c:v>56.3</c:v>
                </c:pt>
                <c:pt idx="13">
                  <c:v>55.3</c:v>
                </c:pt>
                <c:pt idx="14">
                  <c:v>45.7</c:v>
                </c:pt>
                <c:pt idx="15">
                  <c:v>23.9</c:v>
                </c:pt>
                <c:pt idx="16">
                  <c:v>14.6</c:v>
                </c:pt>
                <c:pt idx="17">
                  <c:v>14.3</c:v>
                </c:pt>
                <c:pt idx="18">
                  <c:v>6.7</c:v>
                </c:pt>
                <c:pt idx="19">
                  <c:v>42.1</c:v>
                </c:pt>
                <c:pt idx="20">
                  <c:v>14.3</c:v>
                </c:pt>
                <c:pt idx="21">
                  <c:v>0</c:v>
                </c:pt>
                <c:pt idx="22">
                  <c:v>0</c:v>
                </c:pt>
                <c:pt idx="23">
                  <c:v>0</c:v>
                </c:pt>
              </c:numCache>
            </c:numRef>
          </c:val>
          <c:smooth val="0"/>
          <c:extLst xmlns:c16r2="http://schemas.microsoft.com/office/drawing/2015/06/chart">
            <c:ext xmlns:c16="http://schemas.microsoft.com/office/drawing/2014/chart" uri="{C3380CC4-5D6E-409C-BE32-E72D297353CC}">
              <c16:uniqueId val="{00000006-0115-4AB5-9298-E9F22F10C1B7}"/>
            </c:ext>
          </c:extLst>
        </c:ser>
        <c:ser>
          <c:idx val="7"/>
          <c:order val="7"/>
          <c:tx>
            <c:strRef>
              <c:f>'GP sentinel flu'!$J$2</c:f>
              <c:strCache>
                <c:ptCount val="1"/>
                <c:pt idx="0">
                  <c:v>Type B %</c:v>
                </c:pt>
              </c:strCache>
            </c:strRef>
          </c:tx>
          <c:spPr>
            <a:ln w="12700">
              <a:solidFill>
                <a:srgbClr val="008000"/>
              </a:solidFill>
              <a:prstDash val="lgDashDot"/>
            </a:ln>
          </c:spPr>
          <c:marker>
            <c:symbol val="circle"/>
            <c:size val="5"/>
            <c:spPr>
              <a:solidFill>
                <a:srgbClr val="008000"/>
              </a:solidFill>
              <a:ln>
                <a:solidFill>
                  <a:srgbClr val="008000"/>
                </a:solidFill>
                <a:prstDash val="solid"/>
              </a:ln>
            </c:spPr>
          </c:marker>
          <c:cat>
            <c:numRef>
              <c:f>'GP sentinel flu'!$B$3:$B$35</c:f>
              <c:numCache>
                <c:formatCode>General</c:formatCode>
                <c:ptCount val="33"/>
                <c:pt idx="0">
                  <c:v>40</c:v>
                </c:pt>
                <c:pt idx="1">
                  <c:v>41</c:v>
                </c:pt>
                <c:pt idx="2">
                  <c:v>42</c:v>
                </c:pt>
                <c:pt idx="3">
                  <c:v>43</c:v>
                </c:pt>
                <c:pt idx="4">
                  <c:v>44</c:v>
                </c:pt>
                <c:pt idx="5">
                  <c:v>45</c:v>
                </c:pt>
                <c:pt idx="6">
                  <c:v>46</c:v>
                </c:pt>
                <c:pt idx="7">
                  <c:v>47</c:v>
                </c:pt>
                <c:pt idx="8">
                  <c:v>48</c:v>
                </c:pt>
                <c:pt idx="9">
                  <c:v>49</c:v>
                </c:pt>
                <c:pt idx="10">
                  <c:v>50</c:v>
                </c:pt>
                <c:pt idx="11">
                  <c:v>51</c:v>
                </c:pt>
                <c:pt idx="12">
                  <c:v>52</c:v>
                </c:pt>
                <c:pt idx="13">
                  <c:v>1</c:v>
                </c:pt>
                <c:pt idx="14">
                  <c:v>2</c:v>
                </c:pt>
                <c:pt idx="15">
                  <c:v>3</c:v>
                </c:pt>
                <c:pt idx="16">
                  <c:v>4</c:v>
                </c:pt>
                <c:pt idx="17">
                  <c:v>5</c:v>
                </c:pt>
                <c:pt idx="18">
                  <c:v>6</c:v>
                </c:pt>
                <c:pt idx="19">
                  <c:v>7</c:v>
                </c:pt>
                <c:pt idx="20">
                  <c:v>8</c:v>
                </c:pt>
                <c:pt idx="21">
                  <c:v>9</c:v>
                </c:pt>
                <c:pt idx="22">
                  <c:v>10</c:v>
                </c:pt>
                <c:pt idx="23">
                  <c:v>11</c:v>
                </c:pt>
                <c:pt idx="24">
                  <c:v>12</c:v>
                </c:pt>
                <c:pt idx="25">
                  <c:v>13</c:v>
                </c:pt>
                <c:pt idx="26">
                  <c:v>14</c:v>
                </c:pt>
                <c:pt idx="27">
                  <c:v>15</c:v>
                </c:pt>
                <c:pt idx="28">
                  <c:v>16</c:v>
                </c:pt>
                <c:pt idx="29">
                  <c:v>17</c:v>
                </c:pt>
                <c:pt idx="30">
                  <c:v>18</c:v>
                </c:pt>
                <c:pt idx="31">
                  <c:v>19</c:v>
                </c:pt>
                <c:pt idx="32">
                  <c:v>20</c:v>
                </c:pt>
              </c:numCache>
            </c:numRef>
          </c:cat>
          <c:val>
            <c:numRef>
              <c:f>'GP sentinel flu'!$J$3:$J$35</c:f>
              <c:numCache>
                <c:formatCode>0.0</c:formatCode>
                <c:ptCount val="33"/>
                <c:pt idx="0">
                  <c:v>12.5</c:v>
                </c:pt>
                <c:pt idx="1">
                  <c:v>0</c:v>
                </c:pt>
                <c:pt idx="2">
                  <c:v>7.7</c:v>
                </c:pt>
                <c:pt idx="3">
                  <c:v>0</c:v>
                </c:pt>
                <c:pt idx="4">
                  <c:v>0</c:v>
                </c:pt>
                <c:pt idx="5">
                  <c:v>7.7</c:v>
                </c:pt>
                <c:pt idx="6">
                  <c:v>0</c:v>
                </c:pt>
                <c:pt idx="7">
                  <c:v>0</c:v>
                </c:pt>
                <c:pt idx="8">
                  <c:v>28</c:v>
                </c:pt>
                <c:pt idx="9">
                  <c:v>3.3</c:v>
                </c:pt>
                <c:pt idx="10">
                  <c:v>0</c:v>
                </c:pt>
                <c:pt idx="11">
                  <c:v>6.8</c:v>
                </c:pt>
                <c:pt idx="12">
                  <c:v>9.4</c:v>
                </c:pt>
                <c:pt idx="13">
                  <c:v>10.5</c:v>
                </c:pt>
                <c:pt idx="14">
                  <c:v>15.2</c:v>
                </c:pt>
                <c:pt idx="15">
                  <c:v>39.1</c:v>
                </c:pt>
                <c:pt idx="16">
                  <c:v>14.6</c:v>
                </c:pt>
                <c:pt idx="17">
                  <c:v>50</c:v>
                </c:pt>
                <c:pt idx="18">
                  <c:v>53.3</c:v>
                </c:pt>
                <c:pt idx="19">
                  <c:v>5.3</c:v>
                </c:pt>
                <c:pt idx="20">
                  <c:v>57.1</c:v>
                </c:pt>
                <c:pt idx="21">
                  <c:v>50</c:v>
                </c:pt>
                <c:pt idx="22">
                  <c:v>42.9</c:v>
                </c:pt>
                <c:pt idx="23">
                  <c:v>0</c:v>
                </c:pt>
              </c:numCache>
            </c:numRef>
          </c:val>
          <c:smooth val="0"/>
          <c:extLst xmlns:c16r2="http://schemas.microsoft.com/office/drawing/2015/06/chart">
            <c:ext xmlns:c16="http://schemas.microsoft.com/office/drawing/2014/chart" uri="{C3380CC4-5D6E-409C-BE32-E72D297353CC}">
              <c16:uniqueId val="{00000007-0115-4AB5-9298-E9F22F10C1B7}"/>
            </c:ext>
          </c:extLst>
        </c:ser>
        <c:ser>
          <c:idx val="8"/>
          <c:order val="8"/>
          <c:tx>
            <c:strRef>
              <c:f>'GP sentinel flu'!$K$2</c:f>
              <c:strCache>
                <c:ptCount val="1"/>
                <c:pt idx="0">
                  <c:v>Overall %</c:v>
                </c:pt>
              </c:strCache>
            </c:strRef>
          </c:tx>
          <c:spPr>
            <a:ln>
              <a:solidFill>
                <a:srgbClr val="FF0000"/>
              </a:solidFill>
            </a:ln>
          </c:spPr>
          <c:marker>
            <c:symbol val="dash"/>
            <c:size val="7"/>
            <c:spPr>
              <a:solidFill>
                <a:schemeClr val="tx1"/>
              </a:solidFill>
              <a:ln>
                <a:solidFill>
                  <a:schemeClr val="tx1"/>
                </a:solidFill>
              </a:ln>
            </c:spPr>
          </c:marker>
          <c:cat>
            <c:numRef>
              <c:f>'GP sentinel flu'!$B$3:$B$35</c:f>
              <c:numCache>
                <c:formatCode>General</c:formatCode>
                <c:ptCount val="33"/>
                <c:pt idx="0">
                  <c:v>40</c:v>
                </c:pt>
                <c:pt idx="1">
                  <c:v>41</c:v>
                </c:pt>
                <c:pt idx="2">
                  <c:v>42</c:v>
                </c:pt>
                <c:pt idx="3">
                  <c:v>43</c:v>
                </c:pt>
                <c:pt idx="4">
                  <c:v>44</c:v>
                </c:pt>
                <c:pt idx="5">
                  <c:v>45</c:v>
                </c:pt>
                <c:pt idx="6">
                  <c:v>46</c:v>
                </c:pt>
                <c:pt idx="7">
                  <c:v>47</c:v>
                </c:pt>
                <c:pt idx="8">
                  <c:v>48</c:v>
                </c:pt>
                <c:pt idx="9">
                  <c:v>49</c:v>
                </c:pt>
                <c:pt idx="10">
                  <c:v>50</c:v>
                </c:pt>
                <c:pt idx="11">
                  <c:v>51</c:v>
                </c:pt>
                <c:pt idx="12">
                  <c:v>52</c:v>
                </c:pt>
                <c:pt idx="13">
                  <c:v>1</c:v>
                </c:pt>
                <c:pt idx="14">
                  <c:v>2</c:v>
                </c:pt>
                <c:pt idx="15">
                  <c:v>3</c:v>
                </c:pt>
                <c:pt idx="16">
                  <c:v>4</c:v>
                </c:pt>
                <c:pt idx="17">
                  <c:v>5</c:v>
                </c:pt>
                <c:pt idx="18">
                  <c:v>6</c:v>
                </c:pt>
                <c:pt idx="19">
                  <c:v>7</c:v>
                </c:pt>
                <c:pt idx="20">
                  <c:v>8</c:v>
                </c:pt>
                <c:pt idx="21">
                  <c:v>9</c:v>
                </c:pt>
                <c:pt idx="22">
                  <c:v>10</c:v>
                </c:pt>
                <c:pt idx="23">
                  <c:v>11</c:v>
                </c:pt>
                <c:pt idx="24">
                  <c:v>12</c:v>
                </c:pt>
                <c:pt idx="25">
                  <c:v>13</c:v>
                </c:pt>
                <c:pt idx="26">
                  <c:v>14</c:v>
                </c:pt>
                <c:pt idx="27">
                  <c:v>15</c:v>
                </c:pt>
                <c:pt idx="28">
                  <c:v>16</c:v>
                </c:pt>
                <c:pt idx="29">
                  <c:v>17</c:v>
                </c:pt>
                <c:pt idx="30">
                  <c:v>18</c:v>
                </c:pt>
                <c:pt idx="31">
                  <c:v>19</c:v>
                </c:pt>
                <c:pt idx="32">
                  <c:v>20</c:v>
                </c:pt>
              </c:numCache>
            </c:numRef>
          </c:cat>
          <c:val>
            <c:numRef>
              <c:f>'GP sentinel flu'!$K$3:$K$35</c:f>
              <c:numCache>
                <c:formatCode>0.0</c:formatCode>
                <c:ptCount val="33"/>
                <c:pt idx="0">
                  <c:v>25</c:v>
                </c:pt>
                <c:pt idx="1">
                  <c:v>0</c:v>
                </c:pt>
                <c:pt idx="2">
                  <c:v>7.6923076923076925</c:v>
                </c:pt>
                <c:pt idx="3">
                  <c:v>0</c:v>
                </c:pt>
                <c:pt idx="4">
                  <c:v>7.6923076923076925</c:v>
                </c:pt>
                <c:pt idx="5">
                  <c:v>7.6923076923076925</c:v>
                </c:pt>
                <c:pt idx="6">
                  <c:v>13.333333333333334</c:v>
                </c:pt>
                <c:pt idx="7">
                  <c:v>21.428571428571427</c:v>
                </c:pt>
                <c:pt idx="8">
                  <c:v>48</c:v>
                </c:pt>
                <c:pt idx="9">
                  <c:v>26.666666666666668</c:v>
                </c:pt>
                <c:pt idx="10">
                  <c:v>41.935483870967751</c:v>
                </c:pt>
                <c:pt idx="11">
                  <c:v>75</c:v>
                </c:pt>
                <c:pt idx="12">
                  <c:v>65.624999999999986</c:v>
                </c:pt>
                <c:pt idx="13">
                  <c:v>65.789473684210648</c:v>
                </c:pt>
                <c:pt idx="14">
                  <c:v>60.869565217391305</c:v>
                </c:pt>
                <c:pt idx="15">
                  <c:v>63.04347826086957</c:v>
                </c:pt>
                <c:pt idx="16">
                  <c:v>29.268292682926774</c:v>
                </c:pt>
                <c:pt idx="17">
                  <c:v>64.285714285714292</c:v>
                </c:pt>
                <c:pt idx="18">
                  <c:v>60</c:v>
                </c:pt>
                <c:pt idx="19">
                  <c:v>47.368421052631504</c:v>
                </c:pt>
                <c:pt idx="20">
                  <c:v>71.428571428571388</c:v>
                </c:pt>
                <c:pt idx="21">
                  <c:v>50</c:v>
                </c:pt>
                <c:pt idx="22">
                  <c:v>42.85714285714279</c:v>
                </c:pt>
                <c:pt idx="23">
                  <c:v>0</c:v>
                </c:pt>
              </c:numCache>
            </c:numRef>
          </c:val>
          <c:smooth val="0"/>
          <c:extLst xmlns:c16r2="http://schemas.microsoft.com/office/drawing/2015/06/chart">
            <c:ext xmlns:c16="http://schemas.microsoft.com/office/drawing/2014/chart" uri="{C3380CC4-5D6E-409C-BE32-E72D297353CC}">
              <c16:uniqueId val="{00000008-0115-4AB5-9298-E9F22F10C1B7}"/>
            </c:ext>
          </c:extLst>
        </c:ser>
        <c:dLbls>
          <c:showLegendKey val="0"/>
          <c:showVal val="0"/>
          <c:showCatName val="0"/>
          <c:showSerName val="0"/>
          <c:showPercent val="0"/>
          <c:showBubbleSize val="0"/>
        </c:dLbls>
        <c:marker val="1"/>
        <c:smooth val="0"/>
        <c:axId val="501377616"/>
        <c:axId val="501378176"/>
      </c:lineChart>
      <c:catAx>
        <c:axId val="501376496"/>
        <c:scaling>
          <c:orientation val="minMax"/>
        </c:scaling>
        <c:delete val="0"/>
        <c:axPos val="b"/>
        <c:title>
          <c:tx>
            <c:rich>
              <a:bodyPr/>
              <a:lstStyle/>
              <a:p>
                <a:pPr>
                  <a:defRPr sz="1000" b="1" i="0" u="none" strike="noStrike" baseline="0">
                    <a:solidFill>
                      <a:srgbClr val="000000"/>
                    </a:solidFill>
                    <a:latin typeface="Arial"/>
                    <a:ea typeface="Arial"/>
                    <a:cs typeface="Arial"/>
                  </a:defRPr>
                </a:pPr>
                <a:r>
                  <a:rPr lang="en-GB"/>
                  <a:t>week</a:t>
                </a:r>
              </a:p>
            </c:rich>
          </c:tx>
          <c:layout>
            <c:manualLayout>
              <c:xMode val="edge"/>
              <c:yMode val="edge"/>
              <c:x val="0.48251670887180653"/>
              <c:y val="0.96025963481183563"/>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501377056"/>
        <c:crosses val="autoZero"/>
        <c:auto val="0"/>
        <c:lblAlgn val="ctr"/>
        <c:lblOffset val="100"/>
        <c:tickLblSkip val="1"/>
        <c:tickMarkSkip val="1"/>
        <c:noMultiLvlLbl val="0"/>
      </c:catAx>
      <c:valAx>
        <c:axId val="501377056"/>
        <c:scaling>
          <c:orientation val="minMax"/>
        </c:scaling>
        <c:delete val="0"/>
        <c:axPos val="l"/>
        <c:title>
          <c:tx>
            <c:rich>
              <a:bodyPr/>
              <a:lstStyle/>
              <a:p>
                <a:pPr>
                  <a:defRPr sz="1000" b="1" i="0" u="none" strike="noStrike" baseline="0">
                    <a:solidFill>
                      <a:srgbClr val="000000"/>
                    </a:solidFill>
                    <a:latin typeface="Arial"/>
                    <a:ea typeface="Arial"/>
                    <a:cs typeface="Arial"/>
                  </a:defRPr>
                </a:pPr>
                <a:r>
                  <a:rPr lang="en-GB"/>
                  <a:t>Number of positives</a:t>
                </a:r>
              </a:p>
            </c:rich>
          </c:tx>
          <c:layout>
            <c:manualLayout>
              <c:xMode val="edge"/>
              <c:yMode val="edge"/>
              <c:x val="8.8089770194263312E-3"/>
              <c:y val="0.38764112027598652"/>
            </c:manualLayout>
          </c:layout>
          <c:overlay val="0"/>
          <c:spPr>
            <a:noFill/>
            <a:ln w="25400">
              <a:noFill/>
            </a:ln>
          </c:spPr>
        </c:title>
        <c:numFmt formatCode="0"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501376496"/>
        <c:crosses val="autoZero"/>
        <c:crossBetween val="between"/>
      </c:valAx>
      <c:catAx>
        <c:axId val="501377616"/>
        <c:scaling>
          <c:orientation val="minMax"/>
        </c:scaling>
        <c:delete val="1"/>
        <c:axPos val="b"/>
        <c:numFmt formatCode="General" sourceLinked="1"/>
        <c:majorTickMark val="out"/>
        <c:minorTickMark val="none"/>
        <c:tickLblPos val="none"/>
        <c:crossAx val="501378176"/>
        <c:crosses val="autoZero"/>
        <c:auto val="0"/>
        <c:lblAlgn val="ctr"/>
        <c:lblOffset val="100"/>
        <c:noMultiLvlLbl val="0"/>
      </c:catAx>
      <c:valAx>
        <c:axId val="501378176"/>
        <c:scaling>
          <c:orientation val="minMax"/>
          <c:max val="100"/>
        </c:scaling>
        <c:delete val="0"/>
        <c:axPos val="r"/>
        <c:title>
          <c:tx>
            <c:rich>
              <a:bodyPr/>
              <a:lstStyle/>
              <a:p>
                <a:pPr>
                  <a:defRPr sz="1000" b="1" i="0" u="none" strike="noStrike" baseline="0">
                    <a:solidFill>
                      <a:srgbClr val="000000"/>
                    </a:solidFill>
                    <a:latin typeface="Arial"/>
                    <a:ea typeface="Arial"/>
                    <a:cs typeface="Arial"/>
                  </a:defRPr>
                </a:pPr>
                <a:r>
                  <a:rPr lang="en-GB"/>
                  <a:t>Swab positivity (%)</a:t>
                </a:r>
              </a:p>
            </c:rich>
          </c:tx>
          <c:layout>
            <c:manualLayout>
              <c:xMode val="edge"/>
              <c:yMode val="edge"/>
              <c:x val="0.97611663659575965"/>
              <c:y val="0.36026649017129048"/>
            </c:manualLayout>
          </c:layout>
          <c:overlay val="0"/>
          <c:spPr>
            <a:noFill/>
            <a:ln w="25400">
              <a:noFill/>
            </a:ln>
          </c:spPr>
        </c:title>
        <c:numFmt formatCode="0" sourceLinked="0"/>
        <c:majorTickMark val="cross"/>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501377616"/>
        <c:crosses val="max"/>
        <c:crossBetween val="between"/>
      </c:valAx>
      <c:spPr>
        <a:noFill/>
        <a:ln w="12700">
          <a:solidFill>
            <a:srgbClr val="808080"/>
          </a:solidFill>
          <a:prstDash val="solid"/>
        </a:ln>
      </c:spPr>
    </c:plotArea>
    <c:legend>
      <c:legendPos val="r"/>
      <c:layout>
        <c:manualLayout>
          <c:xMode val="edge"/>
          <c:yMode val="edge"/>
          <c:x val="0.78615248217734357"/>
          <c:y val="0.21755188125699451"/>
          <c:w val="0.11935933526631021"/>
          <c:h val="0.33019727707429303"/>
        </c:manualLayout>
      </c:layout>
      <c:overlay val="0"/>
      <c:spPr>
        <a:solidFill>
          <a:srgbClr val="FFFFFF"/>
        </a:solidFill>
        <a:ln w="3175">
          <a:solidFill>
            <a:srgbClr val="000000"/>
          </a:solidFill>
          <a:prstDash val="solid"/>
        </a:ln>
      </c:spPr>
      <c:txPr>
        <a:bodyPr/>
        <a:lstStyle/>
        <a:p>
          <a:pPr>
            <a:defRPr sz="775" b="0" i="0" u="none" strike="noStrike" baseline="0">
              <a:solidFill>
                <a:srgbClr val="000000"/>
              </a:solidFill>
              <a:latin typeface="Arial"/>
              <a:ea typeface="Arial"/>
              <a:cs typeface="Arial"/>
            </a:defRPr>
          </a:pPr>
          <a:endParaRPr lang="en-US"/>
        </a:p>
      </c:txPr>
    </c:legend>
    <c:plotVisOnly val="1"/>
    <c:dispBlanksAs val="gap"/>
    <c:showDLblsOverMax val="0"/>
  </c:chart>
  <c:spPr>
    <a:solidFill>
      <a:srgbClr val="FFFFFF"/>
    </a:solidFill>
    <a:ln w="3175">
      <a:noFill/>
      <a:prstDash val="solid"/>
    </a:ln>
  </c:spPr>
  <c:txPr>
    <a:bodyPr/>
    <a:lstStyle/>
    <a:p>
      <a:pPr>
        <a:defRPr sz="1000" b="0" i="0" u="none" strike="noStrike" baseline="0">
          <a:solidFill>
            <a:srgbClr val="000000"/>
          </a:solidFill>
          <a:latin typeface="Arial"/>
          <a:ea typeface="Arial"/>
          <a:cs typeface="Arial"/>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5588235294117641E-2"/>
          <c:y val="5.5113148169911613E-2"/>
          <c:w val="0.88382352941176456"/>
          <c:h val="0.67791932724832615"/>
        </c:manualLayout>
      </c:layout>
      <c:barChart>
        <c:barDir val="col"/>
        <c:grouping val="stacked"/>
        <c:varyColors val="0"/>
        <c:ser>
          <c:idx val="1"/>
          <c:order val="0"/>
          <c:tx>
            <c:strRef>
              <c:f>'ICU cases'!$B$1</c:f>
              <c:strCache>
                <c:ptCount val="1"/>
                <c:pt idx="0">
                  <c:v>SARI ICU cases previously reported</c:v>
                </c:pt>
              </c:strCache>
            </c:strRef>
          </c:tx>
          <c:spPr>
            <a:solidFill>
              <a:srgbClr val="3366FF"/>
            </a:solidFill>
            <a:ln w="12700">
              <a:solidFill>
                <a:srgbClr val="000000"/>
              </a:solidFill>
              <a:prstDash val="solid"/>
            </a:ln>
          </c:spPr>
          <c:invertIfNegative val="0"/>
          <c:cat>
            <c:numRef>
              <c:f>'ICU cases'!$A$2:$A$34</c:f>
              <c:numCache>
                <c:formatCode>General</c:formatCode>
                <c:ptCount val="33"/>
                <c:pt idx="0">
                  <c:v>40</c:v>
                </c:pt>
                <c:pt idx="1">
                  <c:v>41</c:v>
                </c:pt>
                <c:pt idx="2">
                  <c:v>42</c:v>
                </c:pt>
                <c:pt idx="3">
                  <c:v>43</c:v>
                </c:pt>
                <c:pt idx="4">
                  <c:v>44</c:v>
                </c:pt>
                <c:pt idx="5">
                  <c:v>45</c:v>
                </c:pt>
                <c:pt idx="6">
                  <c:v>46</c:v>
                </c:pt>
                <c:pt idx="7">
                  <c:v>47</c:v>
                </c:pt>
                <c:pt idx="8">
                  <c:v>48</c:v>
                </c:pt>
                <c:pt idx="9">
                  <c:v>49</c:v>
                </c:pt>
                <c:pt idx="10">
                  <c:v>50</c:v>
                </c:pt>
                <c:pt idx="11">
                  <c:v>51</c:v>
                </c:pt>
                <c:pt idx="12">
                  <c:v>52</c:v>
                </c:pt>
                <c:pt idx="13">
                  <c:v>1</c:v>
                </c:pt>
                <c:pt idx="14">
                  <c:v>2</c:v>
                </c:pt>
                <c:pt idx="15">
                  <c:v>3</c:v>
                </c:pt>
                <c:pt idx="16">
                  <c:v>4</c:v>
                </c:pt>
                <c:pt idx="17">
                  <c:v>5</c:v>
                </c:pt>
                <c:pt idx="18">
                  <c:v>6</c:v>
                </c:pt>
                <c:pt idx="19">
                  <c:v>7</c:v>
                </c:pt>
                <c:pt idx="20">
                  <c:v>8</c:v>
                </c:pt>
                <c:pt idx="21">
                  <c:v>9</c:v>
                </c:pt>
                <c:pt idx="22">
                  <c:v>10</c:v>
                </c:pt>
                <c:pt idx="23">
                  <c:v>11</c:v>
                </c:pt>
                <c:pt idx="24">
                  <c:v>12</c:v>
                </c:pt>
                <c:pt idx="25">
                  <c:v>13</c:v>
                </c:pt>
                <c:pt idx="26">
                  <c:v>14</c:v>
                </c:pt>
                <c:pt idx="27">
                  <c:v>15</c:v>
                </c:pt>
                <c:pt idx="28">
                  <c:v>16</c:v>
                </c:pt>
                <c:pt idx="29">
                  <c:v>17</c:v>
                </c:pt>
                <c:pt idx="30">
                  <c:v>18</c:v>
                </c:pt>
                <c:pt idx="31">
                  <c:v>19</c:v>
                </c:pt>
                <c:pt idx="32">
                  <c:v>20</c:v>
                </c:pt>
              </c:numCache>
            </c:numRef>
          </c:cat>
          <c:val>
            <c:numRef>
              <c:f>'ICU cases'!$B$2:$B$34</c:f>
              <c:numCache>
                <c:formatCode>General</c:formatCode>
                <c:ptCount val="33"/>
                <c:pt idx="0">
                  <c:v>1</c:v>
                </c:pt>
                <c:pt idx="1">
                  <c:v>0</c:v>
                </c:pt>
                <c:pt idx="2">
                  <c:v>0</c:v>
                </c:pt>
                <c:pt idx="3">
                  <c:v>0</c:v>
                </c:pt>
                <c:pt idx="4">
                  <c:v>0</c:v>
                </c:pt>
                <c:pt idx="5">
                  <c:v>1</c:v>
                </c:pt>
                <c:pt idx="6">
                  <c:v>0</c:v>
                </c:pt>
                <c:pt idx="7">
                  <c:v>2</c:v>
                </c:pt>
                <c:pt idx="8">
                  <c:v>2</c:v>
                </c:pt>
                <c:pt idx="9">
                  <c:v>7</c:v>
                </c:pt>
                <c:pt idx="10">
                  <c:v>5</c:v>
                </c:pt>
                <c:pt idx="11">
                  <c:v>16</c:v>
                </c:pt>
                <c:pt idx="12">
                  <c:v>26</c:v>
                </c:pt>
                <c:pt idx="13">
                  <c:v>26</c:v>
                </c:pt>
                <c:pt idx="14">
                  <c:v>17</c:v>
                </c:pt>
                <c:pt idx="15">
                  <c:v>7</c:v>
                </c:pt>
                <c:pt idx="16">
                  <c:v>9</c:v>
                </c:pt>
                <c:pt idx="17">
                  <c:v>6</c:v>
                </c:pt>
                <c:pt idx="18">
                  <c:v>2</c:v>
                </c:pt>
                <c:pt idx="19">
                  <c:v>1</c:v>
                </c:pt>
                <c:pt idx="20">
                  <c:v>1</c:v>
                </c:pt>
                <c:pt idx="21">
                  <c:v>0</c:v>
                </c:pt>
                <c:pt idx="22">
                  <c:v>0</c:v>
                </c:pt>
                <c:pt idx="23">
                  <c:v>0</c:v>
                </c:pt>
                <c:pt idx="24">
                  <c:v>0</c:v>
                </c:pt>
                <c:pt idx="25">
                  <c:v>0</c:v>
                </c:pt>
                <c:pt idx="26">
                  <c:v>0</c:v>
                </c:pt>
                <c:pt idx="27">
                  <c:v>0</c:v>
                </c:pt>
                <c:pt idx="28">
                  <c:v>0</c:v>
                </c:pt>
                <c:pt idx="29">
                  <c:v>0</c:v>
                </c:pt>
                <c:pt idx="30">
                  <c:v>0</c:v>
                </c:pt>
                <c:pt idx="31">
                  <c:v>0</c:v>
                </c:pt>
                <c:pt idx="32">
                  <c:v>0</c:v>
                </c:pt>
              </c:numCache>
            </c:numRef>
          </c:val>
          <c:extLst xmlns:c16r2="http://schemas.microsoft.com/office/drawing/2015/06/chart">
            <c:ext xmlns:c16="http://schemas.microsoft.com/office/drawing/2014/chart" uri="{C3380CC4-5D6E-409C-BE32-E72D297353CC}">
              <c16:uniqueId val="{00000000-B5F9-4E8C-A046-0C9FC063E0FD}"/>
            </c:ext>
          </c:extLst>
        </c:ser>
        <c:ser>
          <c:idx val="0"/>
          <c:order val="1"/>
          <c:tx>
            <c:strRef>
              <c:f>'ICU cases'!$C$1</c:f>
              <c:strCache>
                <c:ptCount val="1"/>
                <c:pt idx="0">
                  <c:v>SARI ICU cases reported this week</c:v>
                </c:pt>
              </c:strCache>
            </c:strRef>
          </c:tx>
          <c:spPr>
            <a:solidFill>
              <a:srgbClr val="92D050"/>
            </a:solidFill>
            <a:ln w="12700">
              <a:solidFill>
                <a:srgbClr val="000000"/>
              </a:solidFill>
              <a:prstDash val="solid"/>
            </a:ln>
          </c:spPr>
          <c:invertIfNegative val="0"/>
          <c:cat>
            <c:numRef>
              <c:f>'ICU cases'!$A$2:$A$34</c:f>
              <c:numCache>
                <c:formatCode>General</c:formatCode>
                <c:ptCount val="33"/>
                <c:pt idx="0">
                  <c:v>40</c:v>
                </c:pt>
                <c:pt idx="1">
                  <c:v>41</c:v>
                </c:pt>
                <c:pt idx="2">
                  <c:v>42</c:v>
                </c:pt>
                <c:pt idx="3">
                  <c:v>43</c:v>
                </c:pt>
                <c:pt idx="4">
                  <c:v>44</c:v>
                </c:pt>
                <c:pt idx="5">
                  <c:v>45</c:v>
                </c:pt>
                <c:pt idx="6">
                  <c:v>46</c:v>
                </c:pt>
                <c:pt idx="7">
                  <c:v>47</c:v>
                </c:pt>
                <c:pt idx="8">
                  <c:v>48</c:v>
                </c:pt>
                <c:pt idx="9">
                  <c:v>49</c:v>
                </c:pt>
                <c:pt idx="10">
                  <c:v>50</c:v>
                </c:pt>
                <c:pt idx="11">
                  <c:v>51</c:v>
                </c:pt>
                <c:pt idx="12">
                  <c:v>52</c:v>
                </c:pt>
                <c:pt idx="13">
                  <c:v>1</c:v>
                </c:pt>
                <c:pt idx="14">
                  <c:v>2</c:v>
                </c:pt>
                <c:pt idx="15">
                  <c:v>3</c:v>
                </c:pt>
                <c:pt idx="16">
                  <c:v>4</c:v>
                </c:pt>
                <c:pt idx="17">
                  <c:v>5</c:v>
                </c:pt>
                <c:pt idx="18">
                  <c:v>6</c:v>
                </c:pt>
                <c:pt idx="19">
                  <c:v>7</c:v>
                </c:pt>
                <c:pt idx="20">
                  <c:v>8</c:v>
                </c:pt>
                <c:pt idx="21">
                  <c:v>9</c:v>
                </c:pt>
                <c:pt idx="22">
                  <c:v>10</c:v>
                </c:pt>
                <c:pt idx="23">
                  <c:v>11</c:v>
                </c:pt>
                <c:pt idx="24">
                  <c:v>12</c:v>
                </c:pt>
                <c:pt idx="25">
                  <c:v>13</c:v>
                </c:pt>
                <c:pt idx="26">
                  <c:v>14</c:v>
                </c:pt>
                <c:pt idx="27">
                  <c:v>15</c:v>
                </c:pt>
                <c:pt idx="28">
                  <c:v>16</c:v>
                </c:pt>
                <c:pt idx="29">
                  <c:v>17</c:v>
                </c:pt>
                <c:pt idx="30">
                  <c:v>18</c:v>
                </c:pt>
                <c:pt idx="31">
                  <c:v>19</c:v>
                </c:pt>
                <c:pt idx="32">
                  <c:v>20</c:v>
                </c:pt>
              </c:numCache>
            </c:numRef>
          </c:cat>
          <c:val>
            <c:numRef>
              <c:f>'ICU cases'!$C$2:$C$34</c:f>
              <c:numCache>
                <c:formatCode>General</c:formatCode>
                <c:ptCount val="33"/>
                <c:pt idx="13">
                  <c:v>1</c:v>
                </c:pt>
                <c:pt idx="17">
                  <c:v>1</c:v>
                </c:pt>
                <c:pt idx="18">
                  <c:v>1</c:v>
                </c:pt>
                <c:pt idx="20">
                  <c:v>1</c:v>
                </c:pt>
                <c:pt idx="21">
                  <c:v>3</c:v>
                </c:pt>
                <c:pt idx="22">
                  <c:v>1</c:v>
                </c:pt>
              </c:numCache>
            </c:numRef>
          </c:val>
          <c:extLst xmlns:c16r2="http://schemas.microsoft.com/office/drawing/2015/06/chart">
            <c:ext xmlns:c16="http://schemas.microsoft.com/office/drawing/2014/chart" uri="{C3380CC4-5D6E-409C-BE32-E72D297353CC}">
              <c16:uniqueId val="{00000001-B5F9-4E8C-A046-0C9FC063E0FD}"/>
            </c:ext>
          </c:extLst>
        </c:ser>
        <c:dLbls>
          <c:showLegendKey val="0"/>
          <c:showVal val="0"/>
          <c:showCatName val="0"/>
          <c:showSerName val="0"/>
          <c:showPercent val="0"/>
          <c:showBubbleSize val="0"/>
        </c:dLbls>
        <c:gapWidth val="157"/>
        <c:overlap val="100"/>
        <c:axId val="501380976"/>
        <c:axId val="501381536"/>
      </c:barChart>
      <c:catAx>
        <c:axId val="501380976"/>
        <c:scaling>
          <c:orientation val="minMax"/>
        </c:scaling>
        <c:delete val="0"/>
        <c:axPos val="b"/>
        <c:title>
          <c:tx>
            <c:rich>
              <a:bodyPr/>
              <a:lstStyle/>
              <a:p>
                <a:pPr>
                  <a:defRPr/>
                </a:pPr>
                <a:r>
                  <a:rPr lang="en-GB"/>
                  <a:t>Week</a:t>
                </a:r>
              </a:p>
            </c:rich>
          </c:tx>
          <c:layout>
            <c:manualLayout>
              <c:xMode val="edge"/>
              <c:yMode val="edge"/>
              <c:x val="0.50735289906943448"/>
              <c:y val="0.80316829908456566"/>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a:pPr>
            <a:endParaRPr lang="en-US"/>
          </a:p>
        </c:txPr>
        <c:crossAx val="501381536"/>
        <c:crosses val="autoZero"/>
        <c:auto val="0"/>
        <c:lblAlgn val="ctr"/>
        <c:lblOffset val="100"/>
        <c:tickLblSkip val="2"/>
        <c:tickMarkSkip val="1"/>
        <c:noMultiLvlLbl val="0"/>
      </c:catAx>
      <c:valAx>
        <c:axId val="501381536"/>
        <c:scaling>
          <c:orientation val="minMax"/>
        </c:scaling>
        <c:delete val="0"/>
        <c:axPos val="l"/>
        <c:title>
          <c:tx>
            <c:rich>
              <a:bodyPr/>
              <a:lstStyle/>
              <a:p>
                <a:pPr>
                  <a:defRPr/>
                </a:pPr>
                <a:r>
                  <a:rPr lang="en-GB"/>
                  <a:t>Number of cases</a:t>
                </a:r>
              </a:p>
            </c:rich>
          </c:tx>
          <c:layout>
            <c:manualLayout>
              <c:xMode val="edge"/>
              <c:yMode val="edge"/>
              <c:x val="2.5461904218494442E-2"/>
              <c:y val="0.25505315937076478"/>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a:pPr>
            <a:endParaRPr lang="en-US"/>
          </a:p>
        </c:txPr>
        <c:crossAx val="501380976"/>
        <c:crosses val="autoZero"/>
        <c:crossBetween val="between"/>
        <c:majorUnit val="1"/>
        <c:minorUnit val="1"/>
      </c:valAx>
      <c:spPr>
        <a:solidFill>
          <a:srgbClr val="FFFFFF"/>
        </a:solidFill>
        <a:ln w="25400">
          <a:noFill/>
        </a:ln>
      </c:spPr>
    </c:plotArea>
    <c:legend>
      <c:legendPos val="r"/>
      <c:layout>
        <c:manualLayout>
          <c:xMode val="edge"/>
          <c:yMode val="edge"/>
          <c:x val="0.15533614819886996"/>
          <c:y val="0.86470861866149196"/>
          <c:w val="0.72575864961921865"/>
          <c:h val="0.1"/>
        </c:manualLayout>
      </c:layout>
      <c:overlay val="0"/>
      <c:spPr>
        <a:solidFill>
          <a:srgbClr val="FFFFFF"/>
        </a:solidFill>
        <a:ln w="3175">
          <a:solidFill>
            <a:srgbClr val="000000"/>
          </a:solidFill>
          <a:prstDash val="solid"/>
        </a:ln>
      </c:spPr>
    </c:legend>
    <c:plotVisOnly val="1"/>
    <c:dispBlanksAs val="gap"/>
    <c:showDLblsOverMax val="0"/>
  </c:chart>
  <c:spPr>
    <a:solidFill>
      <a:srgbClr val="FFFFFF"/>
    </a:solidFill>
    <a:ln w="9525">
      <a:noFill/>
    </a:ln>
  </c:spPr>
  <c:txPr>
    <a:bodyPr/>
    <a:lstStyle/>
    <a:p>
      <a:pPr>
        <a:defRPr sz="1000" b="0" i="0" u="none" strike="noStrike" baseline="0">
          <a:solidFill>
            <a:srgbClr val="000000"/>
          </a:solidFill>
          <a:latin typeface="+mn-lt"/>
          <a:ea typeface="Arial"/>
          <a:cs typeface="Arial"/>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GB" sz="1800" b="1" i="0" u="none" strike="noStrike" baseline="0" dirty="0"/>
              <a:t>Cumulative number of laboratory confirmed influenza cases with severe acute respiratory infection (SARI) requiring intensive care management by week of ICU admission</a:t>
            </a:r>
            <a:endParaRPr lang="en-GB" dirty="0"/>
          </a:p>
        </c:rich>
      </c:tx>
      <c:overlay val="0"/>
    </c:title>
    <c:autoTitleDeleted val="0"/>
    <c:plotArea>
      <c:layout/>
      <c:lineChart>
        <c:grouping val="standard"/>
        <c:varyColors val="0"/>
        <c:ser>
          <c:idx val="1"/>
          <c:order val="0"/>
          <c:tx>
            <c:strRef>
              <c:f>'ICU cases by year'!$L$1</c:f>
              <c:strCache>
                <c:ptCount val="1"/>
                <c:pt idx="0">
                  <c:v>ICU cases 2010/11</c:v>
                </c:pt>
              </c:strCache>
            </c:strRef>
          </c:tx>
          <c:marker>
            <c:symbol val="none"/>
          </c:marker>
          <c:cat>
            <c:numRef>
              <c:f>'ICU cases by year'!$K$2:$K$34</c:f>
              <c:numCache>
                <c:formatCode>General</c:formatCode>
                <c:ptCount val="33"/>
                <c:pt idx="0">
                  <c:v>40</c:v>
                </c:pt>
                <c:pt idx="1">
                  <c:v>41</c:v>
                </c:pt>
                <c:pt idx="2">
                  <c:v>42</c:v>
                </c:pt>
                <c:pt idx="3">
                  <c:v>43</c:v>
                </c:pt>
                <c:pt idx="4">
                  <c:v>44</c:v>
                </c:pt>
                <c:pt idx="5">
                  <c:v>45</c:v>
                </c:pt>
                <c:pt idx="6">
                  <c:v>46</c:v>
                </c:pt>
                <c:pt idx="7">
                  <c:v>47</c:v>
                </c:pt>
                <c:pt idx="8">
                  <c:v>48</c:v>
                </c:pt>
                <c:pt idx="9">
                  <c:v>49</c:v>
                </c:pt>
                <c:pt idx="10">
                  <c:v>50</c:v>
                </c:pt>
                <c:pt idx="11">
                  <c:v>51</c:v>
                </c:pt>
                <c:pt idx="12">
                  <c:v>52</c:v>
                </c:pt>
                <c:pt idx="13">
                  <c:v>1</c:v>
                </c:pt>
                <c:pt idx="14">
                  <c:v>2</c:v>
                </c:pt>
                <c:pt idx="15">
                  <c:v>3</c:v>
                </c:pt>
                <c:pt idx="16">
                  <c:v>4</c:v>
                </c:pt>
                <c:pt idx="17">
                  <c:v>5</c:v>
                </c:pt>
                <c:pt idx="18">
                  <c:v>6</c:v>
                </c:pt>
                <c:pt idx="19">
                  <c:v>7</c:v>
                </c:pt>
                <c:pt idx="20">
                  <c:v>8</c:v>
                </c:pt>
                <c:pt idx="21">
                  <c:v>9</c:v>
                </c:pt>
                <c:pt idx="22">
                  <c:v>10</c:v>
                </c:pt>
                <c:pt idx="23">
                  <c:v>11</c:v>
                </c:pt>
                <c:pt idx="24">
                  <c:v>12</c:v>
                </c:pt>
                <c:pt idx="25">
                  <c:v>13</c:v>
                </c:pt>
                <c:pt idx="26">
                  <c:v>14</c:v>
                </c:pt>
                <c:pt idx="27">
                  <c:v>15</c:v>
                </c:pt>
                <c:pt idx="28">
                  <c:v>16</c:v>
                </c:pt>
                <c:pt idx="29">
                  <c:v>17</c:v>
                </c:pt>
                <c:pt idx="30">
                  <c:v>18</c:v>
                </c:pt>
                <c:pt idx="31">
                  <c:v>19</c:v>
                </c:pt>
                <c:pt idx="32">
                  <c:v>20</c:v>
                </c:pt>
              </c:numCache>
            </c:numRef>
          </c:cat>
          <c:val>
            <c:numRef>
              <c:f>'ICU cases by year'!$L$2:$L$34</c:f>
              <c:numCache>
                <c:formatCode>General</c:formatCode>
                <c:ptCount val="33"/>
                <c:pt idx="0">
                  <c:v>0</c:v>
                </c:pt>
                <c:pt idx="1">
                  <c:v>1</c:v>
                </c:pt>
                <c:pt idx="2">
                  <c:v>1</c:v>
                </c:pt>
                <c:pt idx="3">
                  <c:v>1</c:v>
                </c:pt>
                <c:pt idx="4">
                  <c:v>2</c:v>
                </c:pt>
                <c:pt idx="5">
                  <c:v>2</c:v>
                </c:pt>
                <c:pt idx="6">
                  <c:v>3</c:v>
                </c:pt>
                <c:pt idx="7">
                  <c:v>5</c:v>
                </c:pt>
                <c:pt idx="8">
                  <c:v>10</c:v>
                </c:pt>
                <c:pt idx="9">
                  <c:v>16</c:v>
                </c:pt>
                <c:pt idx="10">
                  <c:v>21</c:v>
                </c:pt>
                <c:pt idx="11">
                  <c:v>46</c:v>
                </c:pt>
                <c:pt idx="12">
                  <c:v>101</c:v>
                </c:pt>
                <c:pt idx="13">
                  <c:v>129</c:v>
                </c:pt>
                <c:pt idx="14">
                  <c:v>145</c:v>
                </c:pt>
                <c:pt idx="15">
                  <c:v>153</c:v>
                </c:pt>
                <c:pt idx="16">
                  <c:v>156</c:v>
                </c:pt>
                <c:pt idx="17">
                  <c:v>157</c:v>
                </c:pt>
                <c:pt idx="18">
                  <c:v>160</c:v>
                </c:pt>
                <c:pt idx="19">
                  <c:v>161</c:v>
                </c:pt>
                <c:pt idx="20">
                  <c:v>162</c:v>
                </c:pt>
                <c:pt idx="21">
                  <c:v>162</c:v>
                </c:pt>
                <c:pt idx="22">
                  <c:v>162</c:v>
                </c:pt>
                <c:pt idx="23">
                  <c:v>162</c:v>
                </c:pt>
                <c:pt idx="24">
                  <c:v>162</c:v>
                </c:pt>
                <c:pt idx="25">
                  <c:v>162</c:v>
                </c:pt>
                <c:pt idx="26">
                  <c:v>162</c:v>
                </c:pt>
                <c:pt idx="27">
                  <c:v>162</c:v>
                </c:pt>
                <c:pt idx="28">
                  <c:v>162</c:v>
                </c:pt>
                <c:pt idx="29">
                  <c:v>162</c:v>
                </c:pt>
                <c:pt idx="30">
                  <c:v>162</c:v>
                </c:pt>
                <c:pt idx="31">
                  <c:v>162</c:v>
                </c:pt>
                <c:pt idx="32">
                  <c:v>162</c:v>
                </c:pt>
              </c:numCache>
            </c:numRef>
          </c:val>
          <c:smooth val="0"/>
          <c:extLst xmlns:c16r2="http://schemas.microsoft.com/office/drawing/2015/06/chart">
            <c:ext xmlns:c16="http://schemas.microsoft.com/office/drawing/2014/chart" uri="{C3380CC4-5D6E-409C-BE32-E72D297353CC}">
              <c16:uniqueId val="{00000000-E9C6-476C-AC3A-B15D6940A9CA}"/>
            </c:ext>
          </c:extLst>
        </c:ser>
        <c:ser>
          <c:idx val="2"/>
          <c:order val="1"/>
          <c:tx>
            <c:strRef>
              <c:f>'ICU cases by year'!$M$1</c:f>
              <c:strCache>
                <c:ptCount val="1"/>
                <c:pt idx="0">
                  <c:v>ICU cases 2011/12</c:v>
                </c:pt>
              </c:strCache>
            </c:strRef>
          </c:tx>
          <c:marker>
            <c:symbol val="none"/>
          </c:marker>
          <c:cat>
            <c:numRef>
              <c:f>'ICU cases by year'!$K$2:$K$34</c:f>
              <c:numCache>
                <c:formatCode>General</c:formatCode>
                <c:ptCount val="33"/>
                <c:pt idx="0">
                  <c:v>40</c:v>
                </c:pt>
                <c:pt idx="1">
                  <c:v>41</c:v>
                </c:pt>
                <c:pt idx="2">
                  <c:v>42</c:v>
                </c:pt>
                <c:pt idx="3">
                  <c:v>43</c:v>
                </c:pt>
                <c:pt idx="4">
                  <c:v>44</c:v>
                </c:pt>
                <c:pt idx="5">
                  <c:v>45</c:v>
                </c:pt>
                <c:pt idx="6">
                  <c:v>46</c:v>
                </c:pt>
                <c:pt idx="7">
                  <c:v>47</c:v>
                </c:pt>
                <c:pt idx="8">
                  <c:v>48</c:v>
                </c:pt>
                <c:pt idx="9">
                  <c:v>49</c:v>
                </c:pt>
                <c:pt idx="10">
                  <c:v>50</c:v>
                </c:pt>
                <c:pt idx="11">
                  <c:v>51</c:v>
                </c:pt>
                <c:pt idx="12">
                  <c:v>52</c:v>
                </c:pt>
                <c:pt idx="13">
                  <c:v>1</c:v>
                </c:pt>
                <c:pt idx="14">
                  <c:v>2</c:v>
                </c:pt>
                <c:pt idx="15">
                  <c:v>3</c:v>
                </c:pt>
                <c:pt idx="16">
                  <c:v>4</c:v>
                </c:pt>
                <c:pt idx="17">
                  <c:v>5</c:v>
                </c:pt>
                <c:pt idx="18">
                  <c:v>6</c:v>
                </c:pt>
                <c:pt idx="19">
                  <c:v>7</c:v>
                </c:pt>
                <c:pt idx="20">
                  <c:v>8</c:v>
                </c:pt>
                <c:pt idx="21">
                  <c:v>9</c:v>
                </c:pt>
                <c:pt idx="22">
                  <c:v>10</c:v>
                </c:pt>
                <c:pt idx="23">
                  <c:v>11</c:v>
                </c:pt>
                <c:pt idx="24">
                  <c:v>12</c:v>
                </c:pt>
                <c:pt idx="25">
                  <c:v>13</c:v>
                </c:pt>
                <c:pt idx="26">
                  <c:v>14</c:v>
                </c:pt>
                <c:pt idx="27">
                  <c:v>15</c:v>
                </c:pt>
                <c:pt idx="28">
                  <c:v>16</c:v>
                </c:pt>
                <c:pt idx="29">
                  <c:v>17</c:v>
                </c:pt>
                <c:pt idx="30">
                  <c:v>18</c:v>
                </c:pt>
                <c:pt idx="31">
                  <c:v>19</c:v>
                </c:pt>
                <c:pt idx="32">
                  <c:v>20</c:v>
                </c:pt>
              </c:numCache>
            </c:numRef>
          </c:cat>
          <c:val>
            <c:numRef>
              <c:f>'ICU cases by year'!$M$2:$M$34</c:f>
              <c:numCache>
                <c:formatCode>General</c:formatCode>
                <c:ptCount val="33"/>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1</c:v>
                </c:pt>
                <c:pt idx="16">
                  <c:v>1</c:v>
                </c:pt>
                <c:pt idx="17">
                  <c:v>1</c:v>
                </c:pt>
                <c:pt idx="18">
                  <c:v>5</c:v>
                </c:pt>
                <c:pt idx="19">
                  <c:v>6</c:v>
                </c:pt>
                <c:pt idx="20">
                  <c:v>8</c:v>
                </c:pt>
                <c:pt idx="21">
                  <c:v>9</c:v>
                </c:pt>
                <c:pt idx="22">
                  <c:v>10</c:v>
                </c:pt>
                <c:pt idx="23">
                  <c:v>12</c:v>
                </c:pt>
                <c:pt idx="24">
                  <c:v>16</c:v>
                </c:pt>
                <c:pt idx="25">
                  <c:v>16</c:v>
                </c:pt>
                <c:pt idx="26">
                  <c:v>16</c:v>
                </c:pt>
                <c:pt idx="27">
                  <c:v>16</c:v>
                </c:pt>
                <c:pt idx="28">
                  <c:v>16</c:v>
                </c:pt>
                <c:pt idx="29">
                  <c:v>16</c:v>
                </c:pt>
                <c:pt idx="30">
                  <c:v>17</c:v>
                </c:pt>
                <c:pt idx="31">
                  <c:v>17</c:v>
                </c:pt>
                <c:pt idx="32">
                  <c:v>17</c:v>
                </c:pt>
              </c:numCache>
            </c:numRef>
          </c:val>
          <c:smooth val="0"/>
          <c:extLst xmlns:c16r2="http://schemas.microsoft.com/office/drawing/2015/06/chart">
            <c:ext xmlns:c16="http://schemas.microsoft.com/office/drawing/2014/chart" uri="{C3380CC4-5D6E-409C-BE32-E72D297353CC}">
              <c16:uniqueId val="{00000001-E9C6-476C-AC3A-B15D6940A9CA}"/>
            </c:ext>
          </c:extLst>
        </c:ser>
        <c:ser>
          <c:idx val="3"/>
          <c:order val="2"/>
          <c:tx>
            <c:strRef>
              <c:f>'ICU cases by year'!$N$1</c:f>
              <c:strCache>
                <c:ptCount val="1"/>
                <c:pt idx="0">
                  <c:v>ICU cases 2012/13</c:v>
                </c:pt>
              </c:strCache>
            </c:strRef>
          </c:tx>
          <c:marker>
            <c:symbol val="none"/>
          </c:marker>
          <c:cat>
            <c:numRef>
              <c:f>'ICU cases by year'!$K$2:$K$34</c:f>
              <c:numCache>
                <c:formatCode>General</c:formatCode>
                <c:ptCount val="33"/>
                <c:pt idx="0">
                  <c:v>40</c:v>
                </c:pt>
                <c:pt idx="1">
                  <c:v>41</c:v>
                </c:pt>
                <c:pt idx="2">
                  <c:v>42</c:v>
                </c:pt>
                <c:pt idx="3">
                  <c:v>43</c:v>
                </c:pt>
                <c:pt idx="4">
                  <c:v>44</c:v>
                </c:pt>
                <c:pt idx="5">
                  <c:v>45</c:v>
                </c:pt>
                <c:pt idx="6">
                  <c:v>46</c:v>
                </c:pt>
                <c:pt idx="7">
                  <c:v>47</c:v>
                </c:pt>
                <c:pt idx="8">
                  <c:v>48</c:v>
                </c:pt>
                <c:pt idx="9">
                  <c:v>49</c:v>
                </c:pt>
                <c:pt idx="10">
                  <c:v>50</c:v>
                </c:pt>
                <c:pt idx="11">
                  <c:v>51</c:v>
                </c:pt>
                <c:pt idx="12">
                  <c:v>52</c:v>
                </c:pt>
                <c:pt idx="13">
                  <c:v>1</c:v>
                </c:pt>
                <c:pt idx="14">
                  <c:v>2</c:v>
                </c:pt>
                <c:pt idx="15">
                  <c:v>3</c:v>
                </c:pt>
                <c:pt idx="16">
                  <c:v>4</c:v>
                </c:pt>
                <c:pt idx="17">
                  <c:v>5</c:v>
                </c:pt>
                <c:pt idx="18">
                  <c:v>6</c:v>
                </c:pt>
                <c:pt idx="19">
                  <c:v>7</c:v>
                </c:pt>
                <c:pt idx="20">
                  <c:v>8</c:v>
                </c:pt>
                <c:pt idx="21">
                  <c:v>9</c:v>
                </c:pt>
                <c:pt idx="22">
                  <c:v>10</c:v>
                </c:pt>
                <c:pt idx="23">
                  <c:v>11</c:v>
                </c:pt>
                <c:pt idx="24">
                  <c:v>12</c:v>
                </c:pt>
                <c:pt idx="25">
                  <c:v>13</c:v>
                </c:pt>
                <c:pt idx="26">
                  <c:v>14</c:v>
                </c:pt>
                <c:pt idx="27">
                  <c:v>15</c:v>
                </c:pt>
                <c:pt idx="28">
                  <c:v>16</c:v>
                </c:pt>
                <c:pt idx="29">
                  <c:v>17</c:v>
                </c:pt>
                <c:pt idx="30">
                  <c:v>18</c:v>
                </c:pt>
                <c:pt idx="31">
                  <c:v>19</c:v>
                </c:pt>
                <c:pt idx="32">
                  <c:v>20</c:v>
                </c:pt>
              </c:numCache>
            </c:numRef>
          </c:cat>
          <c:val>
            <c:numRef>
              <c:f>'ICU cases by year'!$N$2:$N$34</c:f>
              <c:numCache>
                <c:formatCode>General</c:formatCode>
                <c:ptCount val="33"/>
                <c:pt idx="0">
                  <c:v>0</c:v>
                </c:pt>
                <c:pt idx="1">
                  <c:v>0</c:v>
                </c:pt>
                <c:pt idx="2">
                  <c:v>1</c:v>
                </c:pt>
                <c:pt idx="3">
                  <c:v>1</c:v>
                </c:pt>
                <c:pt idx="4">
                  <c:v>1</c:v>
                </c:pt>
                <c:pt idx="5">
                  <c:v>1</c:v>
                </c:pt>
                <c:pt idx="6">
                  <c:v>2</c:v>
                </c:pt>
                <c:pt idx="7">
                  <c:v>2</c:v>
                </c:pt>
                <c:pt idx="8">
                  <c:v>2</c:v>
                </c:pt>
                <c:pt idx="9">
                  <c:v>2</c:v>
                </c:pt>
                <c:pt idx="10">
                  <c:v>10</c:v>
                </c:pt>
                <c:pt idx="11">
                  <c:v>15</c:v>
                </c:pt>
                <c:pt idx="12">
                  <c:v>29</c:v>
                </c:pt>
                <c:pt idx="13">
                  <c:v>45</c:v>
                </c:pt>
                <c:pt idx="14">
                  <c:v>53</c:v>
                </c:pt>
                <c:pt idx="15">
                  <c:v>57</c:v>
                </c:pt>
                <c:pt idx="16">
                  <c:v>59</c:v>
                </c:pt>
                <c:pt idx="17">
                  <c:v>69</c:v>
                </c:pt>
                <c:pt idx="18">
                  <c:v>76</c:v>
                </c:pt>
                <c:pt idx="19">
                  <c:v>89</c:v>
                </c:pt>
                <c:pt idx="20">
                  <c:v>100</c:v>
                </c:pt>
                <c:pt idx="21">
                  <c:v>103</c:v>
                </c:pt>
                <c:pt idx="22">
                  <c:v>110</c:v>
                </c:pt>
                <c:pt idx="23">
                  <c:v>113</c:v>
                </c:pt>
                <c:pt idx="24">
                  <c:v>119</c:v>
                </c:pt>
                <c:pt idx="25">
                  <c:v>123</c:v>
                </c:pt>
                <c:pt idx="26">
                  <c:v>124</c:v>
                </c:pt>
                <c:pt idx="27">
                  <c:v>126</c:v>
                </c:pt>
                <c:pt idx="28">
                  <c:v>126</c:v>
                </c:pt>
                <c:pt idx="29">
                  <c:v>128</c:v>
                </c:pt>
                <c:pt idx="30">
                  <c:v>128</c:v>
                </c:pt>
                <c:pt idx="31">
                  <c:v>128</c:v>
                </c:pt>
                <c:pt idx="32">
                  <c:v>128</c:v>
                </c:pt>
              </c:numCache>
            </c:numRef>
          </c:val>
          <c:smooth val="0"/>
          <c:extLst xmlns:c16r2="http://schemas.microsoft.com/office/drawing/2015/06/chart">
            <c:ext xmlns:c16="http://schemas.microsoft.com/office/drawing/2014/chart" uri="{C3380CC4-5D6E-409C-BE32-E72D297353CC}">
              <c16:uniqueId val="{00000002-E9C6-476C-AC3A-B15D6940A9CA}"/>
            </c:ext>
          </c:extLst>
        </c:ser>
        <c:ser>
          <c:idx val="4"/>
          <c:order val="3"/>
          <c:tx>
            <c:strRef>
              <c:f>'ICU cases by year'!$O$1</c:f>
              <c:strCache>
                <c:ptCount val="1"/>
                <c:pt idx="0">
                  <c:v>ICU cases 2013/14</c:v>
                </c:pt>
              </c:strCache>
            </c:strRef>
          </c:tx>
          <c:marker>
            <c:symbol val="none"/>
          </c:marker>
          <c:cat>
            <c:numRef>
              <c:f>'ICU cases by year'!$K$2:$K$34</c:f>
              <c:numCache>
                <c:formatCode>General</c:formatCode>
                <c:ptCount val="33"/>
                <c:pt idx="0">
                  <c:v>40</c:v>
                </c:pt>
                <c:pt idx="1">
                  <c:v>41</c:v>
                </c:pt>
                <c:pt idx="2">
                  <c:v>42</c:v>
                </c:pt>
                <c:pt idx="3">
                  <c:v>43</c:v>
                </c:pt>
                <c:pt idx="4">
                  <c:v>44</c:v>
                </c:pt>
                <c:pt idx="5">
                  <c:v>45</c:v>
                </c:pt>
                <c:pt idx="6">
                  <c:v>46</c:v>
                </c:pt>
                <c:pt idx="7">
                  <c:v>47</c:v>
                </c:pt>
                <c:pt idx="8">
                  <c:v>48</c:v>
                </c:pt>
                <c:pt idx="9">
                  <c:v>49</c:v>
                </c:pt>
                <c:pt idx="10">
                  <c:v>50</c:v>
                </c:pt>
                <c:pt idx="11">
                  <c:v>51</c:v>
                </c:pt>
                <c:pt idx="12">
                  <c:v>52</c:v>
                </c:pt>
                <c:pt idx="13">
                  <c:v>1</c:v>
                </c:pt>
                <c:pt idx="14">
                  <c:v>2</c:v>
                </c:pt>
                <c:pt idx="15">
                  <c:v>3</c:v>
                </c:pt>
                <c:pt idx="16">
                  <c:v>4</c:v>
                </c:pt>
                <c:pt idx="17">
                  <c:v>5</c:v>
                </c:pt>
                <c:pt idx="18">
                  <c:v>6</c:v>
                </c:pt>
                <c:pt idx="19">
                  <c:v>7</c:v>
                </c:pt>
                <c:pt idx="20">
                  <c:v>8</c:v>
                </c:pt>
                <c:pt idx="21">
                  <c:v>9</c:v>
                </c:pt>
                <c:pt idx="22">
                  <c:v>10</c:v>
                </c:pt>
                <c:pt idx="23">
                  <c:v>11</c:v>
                </c:pt>
                <c:pt idx="24">
                  <c:v>12</c:v>
                </c:pt>
                <c:pt idx="25">
                  <c:v>13</c:v>
                </c:pt>
                <c:pt idx="26">
                  <c:v>14</c:v>
                </c:pt>
                <c:pt idx="27">
                  <c:v>15</c:v>
                </c:pt>
                <c:pt idx="28">
                  <c:v>16</c:v>
                </c:pt>
                <c:pt idx="29">
                  <c:v>17</c:v>
                </c:pt>
                <c:pt idx="30">
                  <c:v>18</c:v>
                </c:pt>
                <c:pt idx="31">
                  <c:v>19</c:v>
                </c:pt>
                <c:pt idx="32">
                  <c:v>20</c:v>
                </c:pt>
              </c:numCache>
            </c:numRef>
          </c:cat>
          <c:val>
            <c:numRef>
              <c:f>'ICU cases by year'!$O$2:$O$34</c:f>
              <c:numCache>
                <c:formatCode>General</c:formatCode>
                <c:ptCount val="33"/>
                <c:pt idx="0">
                  <c:v>0</c:v>
                </c:pt>
                <c:pt idx="1">
                  <c:v>0</c:v>
                </c:pt>
                <c:pt idx="2">
                  <c:v>0</c:v>
                </c:pt>
                <c:pt idx="3">
                  <c:v>0</c:v>
                </c:pt>
                <c:pt idx="4">
                  <c:v>0</c:v>
                </c:pt>
                <c:pt idx="5">
                  <c:v>0</c:v>
                </c:pt>
                <c:pt idx="6">
                  <c:v>0</c:v>
                </c:pt>
                <c:pt idx="7">
                  <c:v>0</c:v>
                </c:pt>
                <c:pt idx="8">
                  <c:v>1</c:v>
                </c:pt>
                <c:pt idx="9">
                  <c:v>1</c:v>
                </c:pt>
                <c:pt idx="10">
                  <c:v>2</c:v>
                </c:pt>
                <c:pt idx="11">
                  <c:v>2</c:v>
                </c:pt>
                <c:pt idx="12">
                  <c:v>3</c:v>
                </c:pt>
                <c:pt idx="13">
                  <c:v>5</c:v>
                </c:pt>
                <c:pt idx="14">
                  <c:v>9</c:v>
                </c:pt>
                <c:pt idx="15">
                  <c:v>13</c:v>
                </c:pt>
                <c:pt idx="16">
                  <c:v>16</c:v>
                </c:pt>
                <c:pt idx="17">
                  <c:v>19</c:v>
                </c:pt>
                <c:pt idx="18">
                  <c:v>30</c:v>
                </c:pt>
                <c:pt idx="19">
                  <c:v>38</c:v>
                </c:pt>
                <c:pt idx="20">
                  <c:v>46</c:v>
                </c:pt>
                <c:pt idx="21">
                  <c:v>54</c:v>
                </c:pt>
                <c:pt idx="22">
                  <c:v>68</c:v>
                </c:pt>
                <c:pt idx="23">
                  <c:v>76</c:v>
                </c:pt>
                <c:pt idx="24">
                  <c:v>80</c:v>
                </c:pt>
                <c:pt idx="25">
                  <c:v>84</c:v>
                </c:pt>
                <c:pt idx="26">
                  <c:v>85</c:v>
                </c:pt>
                <c:pt idx="27">
                  <c:v>87</c:v>
                </c:pt>
                <c:pt idx="28">
                  <c:v>91</c:v>
                </c:pt>
                <c:pt idx="29">
                  <c:v>92</c:v>
                </c:pt>
                <c:pt idx="30">
                  <c:v>92</c:v>
                </c:pt>
                <c:pt idx="31">
                  <c:v>93</c:v>
                </c:pt>
                <c:pt idx="32">
                  <c:v>93</c:v>
                </c:pt>
              </c:numCache>
            </c:numRef>
          </c:val>
          <c:smooth val="0"/>
          <c:extLst xmlns:c16r2="http://schemas.microsoft.com/office/drawing/2015/06/chart">
            <c:ext xmlns:c16="http://schemas.microsoft.com/office/drawing/2014/chart" uri="{C3380CC4-5D6E-409C-BE32-E72D297353CC}">
              <c16:uniqueId val="{00000003-E9C6-476C-AC3A-B15D6940A9CA}"/>
            </c:ext>
          </c:extLst>
        </c:ser>
        <c:ser>
          <c:idx val="0"/>
          <c:order val="4"/>
          <c:tx>
            <c:strRef>
              <c:f>'ICU cases by year'!$P$1</c:f>
              <c:strCache>
                <c:ptCount val="1"/>
                <c:pt idx="0">
                  <c:v>ICU cases 2014/15</c:v>
                </c:pt>
              </c:strCache>
            </c:strRef>
          </c:tx>
          <c:marker>
            <c:symbol val="none"/>
          </c:marker>
          <c:cat>
            <c:numRef>
              <c:f>'ICU cases by year'!$K$2:$K$34</c:f>
              <c:numCache>
                <c:formatCode>General</c:formatCode>
                <c:ptCount val="33"/>
                <c:pt idx="0">
                  <c:v>40</c:v>
                </c:pt>
                <c:pt idx="1">
                  <c:v>41</c:v>
                </c:pt>
                <c:pt idx="2">
                  <c:v>42</c:v>
                </c:pt>
                <c:pt idx="3">
                  <c:v>43</c:v>
                </c:pt>
                <c:pt idx="4">
                  <c:v>44</c:v>
                </c:pt>
                <c:pt idx="5">
                  <c:v>45</c:v>
                </c:pt>
                <c:pt idx="6">
                  <c:v>46</c:v>
                </c:pt>
                <c:pt idx="7">
                  <c:v>47</c:v>
                </c:pt>
                <c:pt idx="8">
                  <c:v>48</c:v>
                </c:pt>
                <c:pt idx="9">
                  <c:v>49</c:v>
                </c:pt>
                <c:pt idx="10">
                  <c:v>50</c:v>
                </c:pt>
                <c:pt idx="11">
                  <c:v>51</c:v>
                </c:pt>
                <c:pt idx="12">
                  <c:v>52</c:v>
                </c:pt>
                <c:pt idx="13">
                  <c:v>1</c:v>
                </c:pt>
                <c:pt idx="14">
                  <c:v>2</c:v>
                </c:pt>
                <c:pt idx="15">
                  <c:v>3</c:v>
                </c:pt>
                <c:pt idx="16">
                  <c:v>4</c:v>
                </c:pt>
                <c:pt idx="17">
                  <c:v>5</c:v>
                </c:pt>
                <c:pt idx="18">
                  <c:v>6</c:v>
                </c:pt>
                <c:pt idx="19">
                  <c:v>7</c:v>
                </c:pt>
                <c:pt idx="20">
                  <c:v>8</c:v>
                </c:pt>
                <c:pt idx="21">
                  <c:v>9</c:v>
                </c:pt>
                <c:pt idx="22">
                  <c:v>10</c:v>
                </c:pt>
                <c:pt idx="23">
                  <c:v>11</c:v>
                </c:pt>
                <c:pt idx="24">
                  <c:v>12</c:v>
                </c:pt>
                <c:pt idx="25">
                  <c:v>13</c:v>
                </c:pt>
                <c:pt idx="26">
                  <c:v>14</c:v>
                </c:pt>
                <c:pt idx="27">
                  <c:v>15</c:v>
                </c:pt>
                <c:pt idx="28">
                  <c:v>16</c:v>
                </c:pt>
                <c:pt idx="29">
                  <c:v>17</c:v>
                </c:pt>
                <c:pt idx="30">
                  <c:v>18</c:v>
                </c:pt>
                <c:pt idx="31">
                  <c:v>19</c:v>
                </c:pt>
                <c:pt idx="32">
                  <c:v>20</c:v>
                </c:pt>
              </c:numCache>
            </c:numRef>
          </c:cat>
          <c:val>
            <c:numRef>
              <c:f>'ICU cases by year'!$P$2:$P$34</c:f>
              <c:numCache>
                <c:formatCode>General</c:formatCode>
                <c:ptCount val="33"/>
                <c:pt idx="0">
                  <c:v>0</c:v>
                </c:pt>
                <c:pt idx="1">
                  <c:v>0</c:v>
                </c:pt>
                <c:pt idx="2">
                  <c:v>0</c:v>
                </c:pt>
                <c:pt idx="3">
                  <c:v>0</c:v>
                </c:pt>
                <c:pt idx="4">
                  <c:v>0</c:v>
                </c:pt>
                <c:pt idx="5">
                  <c:v>0</c:v>
                </c:pt>
                <c:pt idx="6">
                  <c:v>2</c:v>
                </c:pt>
                <c:pt idx="7">
                  <c:v>2</c:v>
                </c:pt>
                <c:pt idx="8">
                  <c:v>2</c:v>
                </c:pt>
                <c:pt idx="9">
                  <c:v>2</c:v>
                </c:pt>
                <c:pt idx="10">
                  <c:v>3</c:v>
                </c:pt>
                <c:pt idx="11">
                  <c:v>4</c:v>
                </c:pt>
                <c:pt idx="12">
                  <c:v>11</c:v>
                </c:pt>
                <c:pt idx="13">
                  <c:v>21</c:v>
                </c:pt>
                <c:pt idx="14">
                  <c:v>31</c:v>
                </c:pt>
                <c:pt idx="15">
                  <c:v>37</c:v>
                </c:pt>
                <c:pt idx="16">
                  <c:v>44</c:v>
                </c:pt>
                <c:pt idx="17">
                  <c:v>50</c:v>
                </c:pt>
                <c:pt idx="18">
                  <c:v>56</c:v>
                </c:pt>
                <c:pt idx="19">
                  <c:v>62</c:v>
                </c:pt>
                <c:pt idx="20">
                  <c:v>66</c:v>
                </c:pt>
                <c:pt idx="21">
                  <c:v>73</c:v>
                </c:pt>
                <c:pt idx="22">
                  <c:v>76</c:v>
                </c:pt>
                <c:pt idx="23">
                  <c:v>79</c:v>
                </c:pt>
                <c:pt idx="24">
                  <c:v>88</c:v>
                </c:pt>
                <c:pt idx="25">
                  <c:v>92</c:v>
                </c:pt>
                <c:pt idx="26">
                  <c:v>94</c:v>
                </c:pt>
                <c:pt idx="27">
                  <c:v>101</c:v>
                </c:pt>
                <c:pt idx="28">
                  <c:v>104</c:v>
                </c:pt>
                <c:pt idx="29">
                  <c:v>109</c:v>
                </c:pt>
                <c:pt idx="30">
                  <c:v>110</c:v>
                </c:pt>
                <c:pt idx="31">
                  <c:v>110</c:v>
                </c:pt>
                <c:pt idx="32">
                  <c:v>111</c:v>
                </c:pt>
              </c:numCache>
            </c:numRef>
          </c:val>
          <c:smooth val="0"/>
          <c:extLst xmlns:c16r2="http://schemas.microsoft.com/office/drawing/2015/06/chart">
            <c:ext xmlns:c16="http://schemas.microsoft.com/office/drawing/2014/chart" uri="{C3380CC4-5D6E-409C-BE32-E72D297353CC}">
              <c16:uniqueId val="{00000004-E9C6-476C-AC3A-B15D6940A9CA}"/>
            </c:ext>
          </c:extLst>
        </c:ser>
        <c:ser>
          <c:idx val="5"/>
          <c:order val="5"/>
          <c:tx>
            <c:strRef>
              <c:f>'ICU cases by year'!$Q$1</c:f>
              <c:strCache>
                <c:ptCount val="1"/>
                <c:pt idx="0">
                  <c:v>ICU cases 2015/16</c:v>
                </c:pt>
              </c:strCache>
            </c:strRef>
          </c:tx>
          <c:marker>
            <c:symbol val="none"/>
          </c:marker>
          <c:cat>
            <c:numRef>
              <c:f>'ICU cases by year'!$K$2:$K$34</c:f>
              <c:numCache>
                <c:formatCode>General</c:formatCode>
                <c:ptCount val="33"/>
                <c:pt idx="0">
                  <c:v>40</c:v>
                </c:pt>
                <c:pt idx="1">
                  <c:v>41</c:v>
                </c:pt>
                <c:pt idx="2">
                  <c:v>42</c:v>
                </c:pt>
                <c:pt idx="3">
                  <c:v>43</c:v>
                </c:pt>
                <c:pt idx="4">
                  <c:v>44</c:v>
                </c:pt>
                <c:pt idx="5">
                  <c:v>45</c:v>
                </c:pt>
                <c:pt idx="6">
                  <c:v>46</c:v>
                </c:pt>
                <c:pt idx="7">
                  <c:v>47</c:v>
                </c:pt>
                <c:pt idx="8">
                  <c:v>48</c:v>
                </c:pt>
                <c:pt idx="9">
                  <c:v>49</c:v>
                </c:pt>
                <c:pt idx="10">
                  <c:v>50</c:v>
                </c:pt>
                <c:pt idx="11">
                  <c:v>51</c:v>
                </c:pt>
                <c:pt idx="12">
                  <c:v>52</c:v>
                </c:pt>
                <c:pt idx="13">
                  <c:v>1</c:v>
                </c:pt>
                <c:pt idx="14">
                  <c:v>2</c:v>
                </c:pt>
                <c:pt idx="15">
                  <c:v>3</c:v>
                </c:pt>
                <c:pt idx="16">
                  <c:v>4</c:v>
                </c:pt>
                <c:pt idx="17">
                  <c:v>5</c:v>
                </c:pt>
                <c:pt idx="18">
                  <c:v>6</c:v>
                </c:pt>
                <c:pt idx="19">
                  <c:v>7</c:v>
                </c:pt>
                <c:pt idx="20">
                  <c:v>8</c:v>
                </c:pt>
                <c:pt idx="21">
                  <c:v>9</c:v>
                </c:pt>
                <c:pt idx="22">
                  <c:v>10</c:v>
                </c:pt>
                <c:pt idx="23">
                  <c:v>11</c:v>
                </c:pt>
                <c:pt idx="24">
                  <c:v>12</c:v>
                </c:pt>
                <c:pt idx="25">
                  <c:v>13</c:v>
                </c:pt>
                <c:pt idx="26">
                  <c:v>14</c:v>
                </c:pt>
                <c:pt idx="27">
                  <c:v>15</c:v>
                </c:pt>
                <c:pt idx="28">
                  <c:v>16</c:v>
                </c:pt>
                <c:pt idx="29">
                  <c:v>17</c:v>
                </c:pt>
                <c:pt idx="30">
                  <c:v>18</c:v>
                </c:pt>
                <c:pt idx="31">
                  <c:v>19</c:v>
                </c:pt>
                <c:pt idx="32">
                  <c:v>20</c:v>
                </c:pt>
              </c:numCache>
            </c:numRef>
          </c:cat>
          <c:val>
            <c:numRef>
              <c:f>'ICU cases by year'!$Q$2:$Q$34</c:f>
              <c:numCache>
                <c:formatCode>General</c:formatCode>
                <c:ptCount val="33"/>
                <c:pt idx="0">
                  <c:v>0</c:v>
                </c:pt>
                <c:pt idx="1">
                  <c:v>0</c:v>
                </c:pt>
                <c:pt idx="2">
                  <c:v>1</c:v>
                </c:pt>
                <c:pt idx="3">
                  <c:v>2</c:v>
                </c:pt>
                <c:pt idx="4">
                  <c:v>2</c:v>
                </c:pt>
                <c:pt idx="5">
                  <c:v>3</c:v>
                </c:pt>
                <c:pt idx="6">
                  <c:v>3</c:v>
                </c:pt>
                <c:pt idx="7">
                  <c:v>3</c:v>
                </c:pt>
                <c:pt idx="8">
                  <c:v>3</c:v>
                </c:pt>
                <c:pt idx="9">
                  <c:v>4</c:v>
                </c:pt>
                <c:pt idx="10">
                  <c:v>7</c:v>
                </c:pt>
                <c:pt idx="11">
                  <c:v>12</c:v>
                </c:pt>
                <c:pt idx="12">
                  <c:v>29</c:v>
                </c:pt>
                <c:pt idx="13">
                  <c:v>38</c:v>
                </c:pt>
                <c:pt idx="14">
                  <c:v>47</c:v>
                </c:pt>
                <c:pt idx="15">
                  <c:v>60</c:v>
                </c:pt>
                <c:pt idx="16">
                  <c:v>72</c:v>
                </c:pt>
                <c:pt idx="17">
                  <c:v>80</c:v>
                </c:pt>
                <c:pt idx="18">
                  <c:v>94</c:v>
                </c:pt>
                <c:pt idx="19">
                  <c:v>104</c:v>
                </c:pt>
                <c:pt idx="20">
                  <c:v>112</c:v>
                </c:pt>
                <c:pt idx="21">
                  <c:v>125</c:v>
                </c:pt>
                <c:pt idx="22">
                  <c:v>140</c:v>
                </c:pt>
                <c:pt idx="23">
                  <c:v>151</c:v>
                </c:pt>
                <c:pt idx="24">
                  <c:v>159</c:v>
                </c:pt>
                <c:pt idx="25">
                  <c:v>165</c:v>
                </c:pt>
                <c:pt idx="26">
                  <c:v>169</c:v>
                </c:pt>
                <c:pt idx="27">
                  <c:v>174</c:v>
                </c:pt>
                <c:pt idx="28">
                  <c:v>179</c:v>
                </c:pt>
                <c:pt idx="29">
                  <c:v>179</c:v>
                </c:pt>
                <c:pt idx="30">
                  <c:v>182</c:v>
                </c:pt>
                <c:pt idx="31">
                  <c:v>184</c:v>
                </c:pt>
                <c:pt idx="32">
                  <c:v>186</c:v>
                </c:pt>
              </c:numCache>
            </c:numRef>
          </c:val>
          <c:smooth val="0"/>
          <c:extLst xmlns:c16r2="http://schemas.microsoft.com/office/drawing/2015/06/chart">
            <c:ext xmlns:c16="http://schemas.microsoft.com/office/drawing/2014/chart" uri="{C3380CC4-5D6E-409C-BE32-E72D297353CC}">
              <c16:uniqueId val="{00000005-E9C6-476C-AC3A-B15D6940A9CA}"/>
            </c:ext>
          </c:extLst>
        </c:ser>
        <c:ser>
          <c:idx val="6"/>
          <c:order val="6"/>
          <c:tx>
            <c:strRef>
              <c:f>'ICU cases by year'!$R$1</c:f>
              <c:strCache>
                <c:ptCount val="1"/>
                <c:pt idx="0">
                  <c:v>ICU cases 2016/17</c:v>
                </c:pt>
              </c:strCache>
            </c:strRef>
          </c:tx>
          <c:marker>
            <c:symbol val="none"/>
          </c:marker>
          <c:cat>
            <c:numRef>
              <c:f>'ICU cases by year'!$K$2:$K$34</c:f>
              <c:numCache>
                <c:formatCode>General</c:formatCode>
                <c:ptCount val="33"/>
                <c:pt idx="0">
                  <c:v>40</c:v>
                </c:pt>
                <c:pt idx="1">
                  <c:v>41</c:v>
                </c:pt>
                <c:pt idx="2">
                  <c:v>42</c:v>
                </c:pt>
                <c:pt idx="3">
                  <c:v>43</c:v>
                </c:pt>
                <c:pt idx="4">
                  <c:v>44</c:v>
                </c:pt>
                <c:pt idx="5">
                  <c:v>45</c:v>
                </c:pt>
                <c:pt idx="6">
                  <c:v>46</c:v>
                </c:pt>
                <c:pt idx="7">
                  <c:v>47</c:v>
                </c:pt>
                <c:pt idx="8">
                  <c:v>48</c:v>
                </c:pt>
                <c:pt idx="9">
                  <c:v>49</c:v>
                </c:pt>
                <c:pt idx="10">
                  <c:v>50</c:v>
                </c:pt>
                <c:pt idx="11">
                  <c:v>51</c:v>
                </c:pt>
                <c:pt idx="12">
                  <c:v>52</c:v>
                </c:pt>
                <c:pt idx="13">
                  <c:v>1</c:v>
                </c:pt>
                <c:pt idx="14">
                  <c:v>2</c:v>
                </c:pt>
                <c:pt idx="15">
                  <c:v>3</c:v>
                </c:pt>
                <c:pt idx="16">
                  <c:v>4</c:v>
                </c:pt>
                <c:pt idx="17">
                  <c:v>5</c:v>
                </c:pt>
                <c:pt idx="18">
                  <c:v>6</c:v>
                </c:pt>
                <c:pt idx="19">
                  <c:v>7</c:v>
                </c:pt>
                <c:pt idx="20">
                  <c:v>8</c:v>
                </c:pt>
                <c:pt idx="21">
                  <c:v>9</c:v>
                </c:pt>
                <c:pt idx="22">
                  <c:v>10</c:v>
                </c:pt>
                <c:pt idx="23">
                  <c:v>11</c:v>
                </c:pt>
                <c:pt idx="24">
                  <c:v>12</c:v>
                </c:pt>
                <c:pt idx="25">
                  <c:v>13</c:v>
                </c:pt>
                <c:pt idx="26">
                  <c:v>14</c:v>
                </c:pt>
                <c:pt idx="27">
                  <c:v>15</c:v>
                </c:pt>
                <c:pt idx="28">
                  <c:v>16</c:v>
                </c:pt>
                <c:pt idx="29">
                  <c:v>17</c:v>
                </c:pt>
                <c:pt idx="30">
                  <c:v>18</c:v>
                </c:pt>
                <c:pt idx="31">
                  <c:v>19</c:v>
                </c:pt>
                <c:pt idx="32">
                  <c:v>20</c:v>
                </c:pt>
              </c:numCache>
            </c:numRef>
          </c:cat>
          <c:val>
            <c:numRef>
              <c:f>'ICU cases by year'!$R$2:$R$34</c:f>
              <c:numCache>
                <c:formatCode>General</c:formatCode>
                <c:ptCount val="33"/>
                <c:pt idx="0">
                  <c:v>0</c:v>
                </c:pt>
                <c:pt idx="1">
                  <c:v>0</c:v>
                </c:pt>
                <c:pt idx="2">
                  <c:v>1</c:v>
                </c:pt>
                <c:pt idx="3">
                  <c:v>2</c:v>
                </c:pt>
                <c:pt idx="4">
                  <c:v>2</c:v>
                </c:pt>
                <c:pt idx="5">
                  <c:v>2</c:v>
                </c:pt>
                <c:pt idx="6">
                  <c:v>3</c:v>
                </c:pt>
                <c:pt idx="7">
                  <c:v>4</c:v>
                </c:pt>
                <c:pt idx="8">
                  <c:v>4</c:v>
                </c:pt>
                <c:pt idx="9">
                  <c:v>6</c:v>
                </c:pt>
                <c:pt idx="10">
                  <c:v>7</c:v>
                </c:pt>
                <c:pt idx="11">
                  <c:v>12</c:v>
                </c:pt>
                <c:pt idx="12">
                  <c:v>24</c:v>
                </c:pt>
                <c:pt idx="13">
                  <c:v>31</c:v>
                </c:pt>
                <c:pt idx="14">
                  <c:v>33</c:v>
                </c:pt>
                <c:pt idx="15">
                  <c:v>37</c:v>
                </c:pt>
                <c:pt idx="16">
                  <c:v>41</c:v>
                </c:pt>
                <c:pt idx="17">
                  <c:v>47</c:v>
                </c:pt>
                <c:pt idx="18">
                  <c:v>52</c:v>
                </c:pt>
                <c:pt idx="19">
                  <c:v>56</c:v>
                </c:pt>
                <c:pt idx="20">
                  <c:v>59</c:v>
                </c:pt>
                <c:pt idx="21">
                  <c:v>63</c:v>
                </c:pt>
                <c:pt idx="22">
                  <c:v>67</c:v>
                </c:pt>
                <c:pt idx="23">
                  <c:v>72</c:v>
                </c:pt>
                <c:pt idx="24">
                  <c:v>76</c:v>
                </c:pt>
                <c:pt idx="25">
                  <c:v>79</c:v>
                </c:pt>
                <c:pt idx="26">
                  <c:v>80</c:v>
                </c:pt>
                <c:pt idx="27">
                  <c:v>82</c:v>
                </c:pt>
                <c:pt idx="28">
                  <c:v>82</c:v>
                </c:pt>
                <c:pt idx="29">
                  <c:v>83</c:v>
                </c:pt>
                <c:pt idx="30">
                  <c:v>84</c:v>
                </c:pt>
                <c:pt idx="31">
                  <c:v>84</c:v>
                </c:pt>
                <c:pt idx="32">
                  <c:v>85</c:v>
                </c:pt>
              </c:numCache>
            </c:numRef>
          </c:val>
          <c:smooth val="0"/>
          <c:extLst xmlns:c16r2="http://schemas.microsoft.com/office/drawing/2015/06/chart">
            <c:ext xmlns:c16="http://schemas.microsoft.com/office/drawing/2014/chart" uri="{C3380CC4-5D6E-409C-BE32-E72D297353CC}">
              <c16:uniqueId val="{00000006-E9C6-476C-AC3A-B15D6940A9CA}"/>
            </c:ext>
          </c:extLst>
        </c:ser>
        <c:ser>
          <c:idx val="7"/>
          <c:order val="7"/>
          <c:tx>
            <c:strRef>
              <c:f>'ICU cases by year'!$S$1</c:f>
              <c:strCache>
                <c:ptCount val="1"/>
                <c:pt idx="0">
                  <c:v>ICU cases 2017/18</c:v>
                </c:pt>
              </c:strCache>
            </c:strRef>
          </c:tx>
          <c:spPr>
            <a:ln>
              <a:solidFill>
                <a:srgbClr val="FF0000"/>
              </a:solidFill>
            </a:ln>
          </c:spPr>
          <c:marker>
            <c:symbol val="diamond"/>
            <c:size val="5"/>
            <c:spPr>
              <a:solidFill>
                <a:schemeClr val="tx1"/>
              </a:solidFill>
              <a:ln>
                <a:solidFill>
                  <a:schemeClr val="tx1"/>
                </a:solidFill>
              </a:ln>
            </c:spPr>
          </c:marker>
          <c:cat>
            <c:numRef>
              <c:f>'ICU cases by year'!$K$2:$K$34</c:f>
              <c:numCache>
                <c:formatCode>General</c:formatCode>
                <c:ptCount val="33"/>
                <c:pt idx="0">
                  <c:v>40</c:v>
                </c:pt>
                <c:pt idx="1">
                  <c:v>41</c:v>
                </c:pt>
                <c:pt idx="2">
                  <c:v>42</c:v>
                </c:pt>
                <c:pt idx="3">
                  <c:v>43</c:v>
                </c:pt>
                <c:pt idx="4">
                  <c:v>44</c:v>
                </c:pt>
                <c:pt idx="5">
                  <c:v>45</c:v>
                </c:pt>
                <c:pt idx="6">
                  <c:v>46</c:v>
                </c:pt>
                <c:pt idx="7">
                  <c:v>47</c:v>
                </c:pt>
                <c:pt idx="8">
                  <c:v>48</c:v>
                </c:pt>
                <c:pt idx="9">
                  <c:v>49</c:v>
                </c:pt>
                <c:pt idx="10">
                  <c:v>50</c:v>
                </c:pt>
                <c:pt idx="11">
                  <c:v>51</c:v>
                </c:pt>
                <c:pt idx="12">
                  <c:v>52</c:v>
                </c:pt>
                <c:pt idx="13">
                  <c:v>1</c:v>
                </c:pt>
                <c:pt idx="14">
                  <c:v>2</c:v>
                </c:pt>
                <c:pt idx="15">
                  <c:v>3</c:v>
                </c:pt>
                <c:pt idx="16">
                  <c:v>4</c:v>
                </c:pt>
                <c:pt idx="17">
                  <c:v>5</c:v>
                </c:pt>
                <c:pt idx="18">
                  <c:v>6</c:v>
                </c:pt>
                <c:pt idx="19">
                  <c:v>7</c:v>
                </c:pt>
                <c:pt idx="20">
                  <c:v>8</c:v>
                </c:pt>
                <c:pt idx="21">
                  <c:v>9</c:v>
                </c:pt>
                <c:pt idx="22">
                  <c:v>10</c:v>
                </c:pt>
                <c:pt idx="23">
                  <c:v>11</c:v>
                </c:pt>
                <c:pt idx="24">
                  <c:v>12</c:v>
                </c:pt>
                <c:pt idx="25">
                  <c:v>13</c:v>
                </c:pt>
                <c:pt idx="26">
                  <c:v>14</c:v>
                </c:pt>
                <c:pt idx="27">
                  <c:v>15</c:v>
                </c:pt>
                <c:pt idx="28">
                  <c:v>16</c:v>
                </c:pt>
                <c:pt idx="29">
                  <c:v>17</c:v>
                </c:pt>
                <c:pt idx="30">
                  <c:v>18</c:v>
                </c:pt>
                <c:pt idx="31">
                  <c:v>19</c:v>
                </c:pt>
                <c:pt idx="32">
                  <c:v>20</c:v>
                </c:pt>
              </c:numCache>
            </c:numRef>
          </c:cat>
          <c:val>
            <c:numRef>
              <c:f>'ICU cases by year'!$S$2:$S$34</c:f>
              <c:numCache>
                <c:formatCode>General</c:formatCode>
                <c:ptCount val="33"/>
                <c:pt idx="0">
                  <c:v>1</c:v>
                </c:pt>
                <c:pt idx="1">
                  <c:v>1</c:v>
                </c:pt>
                <c:pt idx="2">
                  <c:v>1</c:v>
                </c:pt>
                <c:pt idx="3">
                  <c:v>1</c:v>
                </c:pt>
                <c:pt idx="4">
                  <c:v>1</c:v>
                </c:pt>
                <c:pt idx="5">
                  <c:v>2</c:v>
                </c:pt>
                <c:pt idx="6">
                  <c:v>2</c:v>
                </c:pt>
                <c:pt idx="7">
                  <c:v>4</c:v>
                </c:pt>
                <c:pt idx="8">
                  <c:v>6</c:v>
                </c:pt>
                <c:pt idx="9">
                  <c:v>13</c:v>
                </c:pt>
                <c:pt idx="10">
                  <c:v>18</c:v>
                </c:pt>
                <c:pt idx="11">
                  <c:v>34</c:v>
                </c:pt>
                <c:pt idx="12">
                  <c:v>60</c:v>
                </c:pt>
                <c:pt idx="13">
                  <c:v>87</c:v>
                </c:pt>
                <c:pt idx="14">
                  <c:v>104</c:v>
                </c:pt>
                <c:pt idx="15">
                  <c:v>111</c:v>
                </c:pt>
                <c:pt idx="16">
                  <c:v>120</c:v>
                </c:pt>
                <c:pt idx="17">
                  <c:v>127</c:v>
                </c:pt>
                <c:pt idx="18">
                  <c:v>130</c:v>
                </c:pt>
                <c:pt idx="19">
                  <c:v>131</c:v>
                </c:pt>
                <c:pt idx="20">
                  <c:v>133</c:v>
                </c:pt>
                <c:pt idx="21">
                  <c:v>136</c:v>
                </c:pt>
                <c:pt idx="22">
                  <c:v>137</c:v>
                </c:pt>
              </c:numCache>
            </c:numRef>
          </c:val>
          <c:smooth val="0"/>
          <c:extLst xmlns:c16r2="http://schemas.microsoft.com/office/drawing/2015/06/chart">
            <c:ext xmlns:c16="http://schemas.microsoft.com/office/drawing/2014/chart" uri="{C3380CC4-5D6E-409C-BE32-E72D297353CC}">
              <c16:uniqueId val="{00000007-E9C6-476C-AC3A-B15D6940A9CA}"/>
            </c:ext>
          </c:extLst>
        </c:ser>
        <c:dLbls>
          <c:showLegendKey val="0"/>
          <c:showVal val="0"/>
          <c:showCatName val="0"/>
          <c:showSerName val="0"/>
          <c:showPercent val="0"/>
          <c:showBubbleSize val="0"/>
        </c:dLbls>
        <c:smooth val="0"/>
        <c:axId val="464041936"/>
        <c:axId val="464042496"/>
      </c:lineChart>
      <c:catAx>
        <c:axId val="464041936"/>
        <c:scaling>
          <c:orientation val="minMax"/>
        </c:scaling>
        <c:delete val="0"/>
        <c:axPos val="b"/>
        <c:title>
          <c:tx>
            <c:rich>
              <a:bodyPr/>
              <a:lstStyle/>
              <a:p>
                <a:pPr>
                  <a:defRPr sz="1400"/>
                </a:pPr>
                <a:r>
                  <a:rPr lang="en-GB" sz="1400"/>
                  <a:t>Week of ICU admission</a:t>
                </a:r>
              </a:p>
            </c:rich>
          </c:tx>
          <c:overlay val="0"/>
        </c:title>
        <c:numFmt formatCode="General" sourceLinked="1"/>
        <c:majorTickMark val="out"/>
        <c:minorTickMark val="none"/>
        <c:tickLblPos val="nextTo"/>
        <c:txPr>
          <a:bodyPr/>
          <a:lstStyle/>
          <a:p>
            <a:pPr>
              <a:defRPr sz="1100" b="1"/>
            </a:pPr>
            <a:endParaRPr lang="en-US"/>
          </a:p>
        </c:txPr>
        <c:crossAx val="464042496"/>
        <c:crosses val="autoZero"/>
        <c:auto val="1"/>
        <c:lblAlgn val="ctr"/>
        <c:lblOffset val="100"/>
        <c:noMultiLvlLbl val="0"/>
      </c:catAx>
      <c:valAx>
        <c:axId val="464042496"/>
        <c:scaling>
          <c:orientation val="minMax"/>
        </c:scaling>
        <c:delete val="0"/>
        <c:axPos val="l"/>
        <c:majorGridlines/>
        <c:title>
          <c:tx>
            <c:rich>
              <a:bodyPr rot="-5400000" vert="horz"/>
              <a:lstStyle/>
              <a:p>
                <a:pPr>
                  <a:defRPr sz="1600"/>
                </a:pPr>
                <a:r>
                  <a:rPr lang="en-GB" sz="1600"/>
                  <a:t>Number of SARI ICU cases</a:t>
                </a:r>
              </a:p>
            </c:rich>
          </c:tx>
          <c:layout>
            <c:manualLayout>
              <c:xMode val="edge"/>
              <c:yMode val="edge"/>
              <c:x val="9.0286176075638526E-3"/>
              <c:y val="0.30014498049042881"/>
            </c:manualLayout>
          </c:layout>
          <c:overlay val="0"/>
        </c:title>
        <c:numFmt formatCode="General" sourceLinked="1"/>
        <c:majorTickMark val="out"/>
        <c:minorTickMark val="none"/>
        <c:tickLblPos val="nextTo"/>
        <c:txPr>
          <a:bodyPr/>
          <a:lstStyle/>
          <a:p>
            <a:pPr>
              <a:defRPr sz="1100" b="1"/>
            </a:pPr>
            <a:endParaRPr lang="en-US"/>
          </a:p>
        </c:txPr>
        <c:crossAx val="464041936"/>
        <c:crosses val="autoZero"/>
        <c:crossBetween val="between"/>
      </c:valAx>
    </c:plotArea>
    <c:legend>
      <c:legendPos val="t"/>
      <c:overlay val="0"/>
    </c:legend>
    <c:plotVisOnly val="1"/>
    <c:dispBlanksAs val="gap"/>
    <c:showDLblsOverMax val="0"/>
  </c:chart>
  <c:spPr>
    <a:ln>
      <a:noFill/>
    </a:ln>
  </c:spPr>
  <c:externalData r:id="rId2">
    <c:autoUpdate val="0"/>
  </c:externalData>
  <c:userShapes r:id="rId3"/>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231666648363543E-2"/>
          <c:y val="5.1400554097404488E-2"/>
          <c:w val="0.90062150181018163"/>
          <c:h val="0.59187882764654576"/>
        </c:manualLayout>
      </c:layout>
      <c:lineChart>
        <c:grouping val="standard"/>
        <c:varyColors val="0"/>
        <c:ser>
          <c:idx val="2"/>
          <c:order val="0"/>
          <c:tx>
            <c:strRef>
              <c:f>Table!$A$36</c:f>
              <c:strCache>
                <c:ptCount val="1"/>
                <c:pt idx="0">
                  <c:v>Influenza A virus</c:v>
                </c:pt>
              </c:strCache>
            </c:strRef>
          </c:tx>
          <c:cat>
            <c:strRef>
              <c:f>Table!$B$33:$J$33</c:f>
              <c:strCache>
                <c:ptCount val="9"/>
                <c:pt idx="0">
                  <c:v>2009/10</c:v>
                </c:pt>
                <c:pt idx="1">
                  <c:v>2010/11</c:v>
                </c:pt>
                <c:pt idx="2">
                  <c:v>2011/12</c:v>
                </c:pt>
                <c:pt idx="3">
                  <c:v>2012/13</c:v>
                </c:pt>
                <c:pt idx="4">
                  <c:v>2013/14</c:v>
                </c:pt>
                <c:pt idx="5">
                  <c:v>2014/15</c:v>
                </c:pt>
                <c:pt idx="6">
                  <c:v>2015/16</c:v>
                </c:pt>
                <c:pt idx="7">
                  <c:v>2016/17</c:v>
                </c:pt>
                <c:pt idx="8">
                  <c:v>2017/18</c:v>
                </c:pt>
              </c:strCache>
            </c:strRef>
          </c:cat>
          <c:val>
            <c:numRef>
              <c:f>Table!$B$36:$J$36</c:f>
              <c:numCache>
                <c:formatCode>0.0</c:formatCode>
                <c:ptCount val="9"/>
                <c:pt idx="0">
                  <c:v>15.151515151515149</c:v>
                </c:pt>
                <c:pt idx="1">
                  <c:v>15.094339622641508</c:v>
                </c:pt>
                <c:pt idx="2">
                  <c:v>36.507936507936463</c:v>
                </c:pt>
                <c:pt idx="3">
                  <c:v>21.923076923076923</c:v>
                </c:pt>
                <c:pt idx="4">
                  <c:v>13.333333333333332</c:v>
                </c:pt>
                <c:pt idx="5">
                  <c:v>14.015572858731936</c:v>
                </c:pt>
                <c:pt idx="6">
                  <c:v>14.559386973180088</c:v>
                </c:pt>
                <c:pt idx="7">
                  <c:v>11.653116531165328</c:v>
                </c:pt>
                <c:pt idx="8">
                  <c:v>12.985017287744926</c:v>
                </c:pt>
              </c:numCache>
            </c:numRef>
          </c:val>
          <c:smooth val="0"/>
        </c:ser>
        <c:ser>
          <c:idx val="3"/>
          <c:order val="1"/>
          <c:tx>
            <c:strRef>
              <c:f>Table!$A$37</c:f>
              <c:strCache>
                <c:ptCount val="1"/>
                <c:pt idx="0">
                  <c:v>Influenza B virus</c:v>
                </c:pt>
              </c:strCache>
            </c:strRef>
          </c:tx>
          <c:cat>
            <c:strRef>
              <c:f>Table!$B$33:$J$33</c:f>
              <c:strCache>
                <c:ptCount val="9"/>
                <c:pt idx="0">
                  <c:v>2009/10</c:v>
                </c:pt>
                <c:pt idx="1">
                  <c:v>2010/11</c:v>
                </c:pt>
                <c:pt idx="2">
                  <c:v>2011/12</c:v>
                </c:pt>
                <c:pt idx="3">
                  <c:v>2012/13</c:v>
                </c:pt>
                <c:pt idx="4">
                  <c:v>2013/14</c:v>
                </c:pt>
                <c:pt idx="5">
                  <c:v>2014/15</c:v>
                </c:pt>
                <c:pt idx="6">
                  <c:v>2015/16</c:v>
                </c:pt>
                <c:pt idx="7">
                  <c:v>2016/17</c:v>
                </c:pt>
                <c:pt idx="8">
                  <c:v>2017/18</c:v>
                </c:pt>
              </c:strCache>
            </c:strRef>
          </c:cat>
          <c:val>
            <c:numRef>
              <c:f>Table!$B$37:$J$37</c:f>
              <c:numCache>
                <c:formatCode>0.0</c:formatCode>
                <c:ptCount val="9"/>
                <c:pt idx="0">
                  <c:v>0</c:v>
                </c:pt>
                <c:pt idx="1">
                  <c:v>10.714285714285714</c:v>
                </c:pt>
                <c:pt idx="2">
                  <c:v>33.333333333333336</c:v>
                </c:pt>
                <c:pt idx="3">
                  <c:v>17.567567567567547</c:v>
                </c:pt>
                <c:pt idx="4">
                  <c:v>0</c:v>
                </c:pt>
                <c:pt idx="5">
                  <c:v>8.0882352941176467</c:v>
                </c:pt>
                <c:pt idx="6">
                  <c:v>11.403508771929825</c:v>
                </c:pt>
                <c:pt idx="7">
                  <c:v>8.5501858736059653</c:v>
                </c:pt>
                <c:pt idx="8">
                  <c:v>10.982048574445635</c:v>
                </c:pt>
              </c:numCache>
            </c:numRef>
          </c:val>
          <c:smooth val="0"/>
        </c:ser>
        <c:ser>
          <c:idx val="6"/>
          <c:order val="2"/>
          <c:tx>
            <c:strRef>
              <c:f>Table!$A$40</c:f>
              <c:strCache>
                <c:ptCount val="1"/>
                <c:pt idx="0">
                  <c:v>Streptococcus species</c:v>
                </c:pt>
              </c:strCache>
            </c:strRef>
          </c:tx>
          <c:cat>
            <c:strRef>
              <c:f>Table!$B$33:$J$33</c:f>
              <c:strCache>
                <c:ptCount val="9"/>
                <c:pt idx="0">
                  <c:v>2009/10</c:v>
                </c:pt>
                <c:pt idx="1">
                  <c:v>2010/11</c:v>
                </c:pt>
                <c:pt idx="2">
                  <c:v>2011/12</c:v>
                </c:pt>
                <c:pt idx="3">
                  <c:v>2012/13</c:v>
                </c:pt>
                <c:pt idx="4">
                  <c:v>2013/14</c:v>
                </c:pt>
                <c:pt idx="5">
                  <c:v>2014/15</c:v>
                </c:pt>
                <c:pt idx="6">
                  <c:v>2015/16</c:v>
                </c:pt>
                <c:pt idx="7">
                  <c:v>2016/17</c:v>
                </c:pt>
                <c:pt idx="8">
                  <c:v>2017/18</c:v>
                </c:pt>
              </c:strCache>
            </c:strRef>
          </c:cat>
          <c:val>
            <c:numRef>
              <c:f>Table!$B$40:$J$40</c:f>
              <c:numCache>
                <c:formatCode>0.0</c:formatCode>
                <c:ptCount val="9"/>
                <c:pt idx="0">
                  <c:v>13.669064748201439</c:v>
                </c:pt>
                <c:pt idx="1">
                  <c:v>10.29411764705881</c:v>
                </c:pt>
                <c:pt idx="2">
                  <c:v>11.607142857142856</c:v>
                </c:pt>
                <c:pt idx="3">
                  <c:v>13.548387096774183</c:v>
                </c:pt>
                <c:pt idx="4">
                  <c:v>13.740458015267173</c:v>
                </c:pt>
                <c:pt idx="5">
                  <c:v>8.720930232558139</c:v>
                </c:pt>
                <c:pt idx="6">
                  <c:v>11.65644171779142</c:v>
                </c:pt>
                <c:pt idx="7">
                  <c:v>11.409395973154362</c:v>
                </c:pt>
                <c:pt idx="8">
                  <c:v>14.393939393939407</c:v>
                </c:pt>
              </c:numCache>
            </c:numRef>
          </c:val>
          <c:smooth val="0"/>
        </c:ser>
        <c:dLbls>
          <c:showLegendKey val="0"/>
          <c:showVal val="0"/>
          <c:showCatName val="0"/>
          <c:showSerName val="0"/>
          <c:showPercent val="0"/>
          <c:showBubbleSize val="0"/>
        </c:dLbls>
        <c:marker val="1"/>
        <c:smooth val="0"/>
        <c:axId val="470873312"/>
        <c:axId val="470873872"/>
      </c:lineChart>
      <c:catAx>
        <c:axId val="470873312"/>
        <c:scaling>
          <c:orientation val="minMax"/>
        </c:scaling>
        <c:delete val="0"/>
        <c:axPos val="b"/>
        <c:numFmt formatCode="General" sourceLinked="0"/>
        <c:majorTickMark val="out"/>
        <c:minorTickMark val="none"/>
        <c:tickLblPos val="nextTo"/>
        <c:crossAx val="470873872"/>
        <c:crosses val="autoZero"/>
        <c:auto val="1"/>
        <c:lblAlgn val="ctr"/>
        <c:lblOffset val="100"/>
        <c:noMultiLvlLbl val="0"/>
      </c:catAx>
      <c:valAx>
        <c:axId val="470873872"/>
        <c:scaling>
          <c:orientation val="minMax"/>
        </c:scaling>
        <c:delete val="0"/>
        <c:axPos val="l"/>
        <c:majorGridlines/>
        <c:numFmt formatCode="0.0" sourceLinked="1"/>
        <c:majorTickMark val="out"/>
        <c:minorTickMark val="none"/>
        <c:tickLblPos val="nextTo"/>
        <c:crossAx val="470873312"/>
        <c:crosses val="autoZero"/>
        <c:crossBetween val="between"/>
      </c:valAx>
    </c:plotArea>
    <c:legend>
      <c:legendPos val="r"/>
      <c:layout>
        <c:manualLayout>
          <c:xMode val="edge"/>
          <c:yMode val="edge"/>
          <c:x val="5.1734077173407778E-2"/>
          <c:y val="0.74865631379411035"/>
          <c:w val="0.94640632264063229"/>
          <c:h val="0.21564997083697907"/>
        </c:manualLayout>
      </c:layout>
      <c:overlay val="0"/>
    </c:legend>
    <c:plotVisOnly val="1"/>
    <c:dispBlanksAs val="gap"/>
    <c:showDLblsOverMax val="0"/>
  </c:chart>
  <c:externalData r:id="rId1">
    <c:autoUpdate val="0"/>
  </c:externalData>
</c:chartSpace>
</file>

<file path=ppt/diagrams/_rels/data2.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jpeg"/><Relationship Id="rId2" Type="http://schemas.openxmlformats.org/officeDocument/2006/relationships/image" Target="../media/image81.jpeg"/><Relationship Id="rId1" Type="http://schemas.openxmlformats.org/officeDocument/2006/relationships/image" Target="../media/image80.png"/><Relationship Id="rId6" Type="http://schemas.openxmlformats.org/officeDocument/2006/relationships/image" Target="../media/image85.png"/><Relationship Id="rId11" Type="http://schemas.openxmlformats.org/officeDocument/2006/relationships/image" Target="../media/image90.png"/><Relationship Id="rId5" Type="http://schemas.openxmlformats.org/officeDocument/2006/relationships/image" Target="../media/image84.pn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6.jpeg"/><Relationship Id="rId2" Type="http://schemas.openxmlformats.org/officeDocument/2006/relationships/image" Target="../media/image88.jpeg"/><Relationship Id="rId1" Type="http://schemas.openxmlformats.org/officeDocument/2006/relationships/image" Target="../media/image80.png"/><Relationship Id="rId6" Type="http://schemas.openxmlformats.org/officeDocument/2006/relationships/image" Target="../media/image83.png"/><Relationship Id="rId11" Type="http://schemas.openxmlformats.org/officeDocument/2006/relationships/image" Target="../media/image87.png"/><Relationship Id="rId5" Type="http://schemas.openxmlformats.org/officeDocument/2006/relationships/image" Target="../media/image84.png"/><Relationship Id="rId10" Type="http://schemas.openxmlformats.org/officeDocument/2006/relationships/image" Target="../media/image89.png"/><Relationship Id="rId4" Type="http://schemas.openxmlformats.org/officeDocument/2006/relationships/image" Target="../media/image81.jpeg"/><Relationship Id="rId9" Type="http://schemas.openxmlformats.org/officeDocument/2006/relationships/image" Target="../media/image82.png"/></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5">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6">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8">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9">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1B8C71-CACC-478B-B0E9-60A05266B57A}" type="doc">
      <dgm:prSet loTypeId="urn:microsoft.com/office/officeart/2005/8/layout/radial4" loCatId="relationship" qsTypeId="urn:microsoft.com/office/officeart/2005/8/quickstyle/simple3" qsCatId="simple" csTypeId="urn:microsoft.com/office/officeart/2005/8/colors/accent2_1" csCatId="accent2" phldr="1"/>
      <dgm:spPr/>
    </dgm:pt>
    <dgm:pt modelId="{4547A3C1-7740-4A07-BDB9-B1FA06B997F7}">
      <dgm:prSet custT="1"/>
      <dgm:spPr>
        <a:solidFill>
          <a:schemeClr val="bg1"/>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350" b="1" i="0" u="none" strike="noStrike" cap="none" normalizeH="0" baseline="0" dirty="0">
              <a:ln/>
              <a:effectLst/>
              <a:latin typeface="Candara" pitchFamily="34" charset="0"/>
              <a:cs typeface="Aharoni" pitchFamily="2" charset="-79"/>
            </a:rPr>
            <a:t>Influenza Surveillance</a:t>
          </a:r>
        </a:p>
      </dgm:t>
    </dgm:pt>
    <dgm:pt modelId="{0AFD8769-6C03-4E93-9AE6-49640E571DB7}" type="parTrans" cxnId="{4D7B1FD9-7A75-45D2-8AA6-14B7DA094E5F}">
      <dgm:prSet/>
      <dgm:spPr/>
      <dgm:t>
        <a:bodyPr/>
        <a:lstStyle/>
        <a:p>
          <a:endParaRPr lang="en-GB" sz="2400" b="1">
            <a:latin typeface="Candara" pitchFamily="34" charset="0"/>
            <a:cs typeface="Aharoni" pitchFamily="2" charset="-79"/>
          </a:endParaRPr>
        </a:p>
      </dgm:t>
    </dgm:pt>
    <dgm:pt modelId="{CD1271D0-03E6-4F4B-B536-D530CC5DC9E7}" type="sibTrans" cxnId="{4D7B1FD9-7A75-45D2-8AA6-14B7DA094E5F}">
      <dgm:prSet/>
      <dgm:spPr/>
      <dgm:t>
        <a:bodyPr/>
        <a:lstStyle/>
        <a:p>
          <a:endParaRPr lang="en-GB" sz="2400" b="1">
            <a:latin typeface="Candara" pitchFamily="34" charset="0"/>
            <a:cs typeface="Aharoni" pitchFamily="2" charset="-79"/>
          </a:endParaRPr>
        </a:p>
      </dgm:t>
    </dgm:pt>
    <dgm:pt modelId="{AE587FF4-98C9-4643-8DB4-1219670C1535}">
      <dgm:prSet custT="1"/>
      <dgm:spPr>
        <a:solidFill>
          <a:srgbClr val="FFFF00"/>
        </a:solidFill>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100" b="1" i="0" u="none" strike="noStrike" cap="none" normalizeH="0" baseline="0" dirty="0">
              <a:ln/>
              <a:effectLst/>
              <a:latin typeface="Candara" pitchFamily="34" charset="0"/>
              <a:cs typeface="Aharoni" pitchFamily="2" charset="-79"/>
            </a:rPr>
            <a:t>ECOSS (Mainly hospital lab flu tests)</a:t>
          </a:r>
        </a:p>
      </dgm:t>
    </dgm:pt>
    <dgm:pt modelId="{C8784389-27DE-4431-8B99-844B242B430F}" type="parTrans" cxnId="{75019225-E222-4FA5-97E5-8D0A9CD464DA}">
      <dgm:prSet/>
      <dgm:spPr>
        <a:solidFill>
          <a:srgbClr val="FFFF00"/>
        </a:solidFill>
      </dgm:spPr>
      <dgm:t>
        <a:bodyPr/>
        <a:lstStyle/>
        <a:p>
          <a:endParaRPr lang="en-GB" sz="2400" b="1">
            <a:latin typeface="Candara" pitchFamily="34" charset="0"/>
            <a:cs typeface="Aharoni" pitchFamily="2" charset="-79"/>
          </a:endParaRPr>
        </a:p>
      </dgm:t>
    </dgm:pt>
    <dgm:pt modelId="{77A2DDAE-299C-4078-A09F-201D9B466A1D}" type="sibTrans" cxnId="{75019225-E222-4FA5-97E5-8D0A9CD464DA}">
      <dgm:prSet/>
      <dgm:spPr/>
      <dgm:t>
        <a:bodyPr/>
        <a:lstStyle/>
        <a:p>
          <a:endParaRPr lang="en-GB" sz="2400" b="1">
            <a:latin typeface="Candara" pitchFamily="34" charset="0"/>
            <a:cs typeface="Aharoni" pitchFamily="2" charset="-79"/>
          </a:endParaRPr>
        </a:p>
      </dgm:t>
    </dgm:pt>
    <dgm:pt modelId="{8725D517-4937-4B0B-BA4D-CDCC02F2D2DC}">
      <dgm:prSet custT="1"/>
      <dgm:spPr>
        <a:solidFill>
          <a:srgbClr val="92D050"/>
        </a:solidFill>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100" b="1" i="0" u="none" strike="noStrike" cap="none" normalizeH="0" baseline="0" dirty="0">
              <a:ln/>
              <a:effectLst/>
              <a:latin typeface="Candara" pitchFamily="34" charset="0"/>
              <a:cs typeface="Aharoni" pitchFamily="2" charset="-79"/>
            </a:rPr>
            <a:t>E-pharmacy Antiviral prescription</a:t>
          </a:r>
        </a:p>
      </dgm:t>
    </dgm:pt>
    <dgm:pt modelId="{BB15875A-26DC-4389-8A55-FA946FA920B9}" type="parTrans" cxnId="{D5CC4921-A795-4151-8440-758344BE705E}">
      <dgm:prSet/>
      <dgm:spPr>
        <a:solidFill>
          <a:srgbClr val="92D050"/>
        </a:solidFill>
      </dgm:spPr>
      <dgm:t>
        <a:bodyPr/>
        <a:lstStyle/>
        <a:p>
          <a:endParaRPr lang="en-GB" sz="2400" b="1">
            <a:latin typeface="Candara" pitchFamily="34" charset="0"/>
            <a:cs typeface="Aharoni" pitchFamily="2" charset="-79"/>
          </a:endParaRPr>
        </a:p>
      </dgm:t>
    </dgm:pt>
    <dgm:pt modelId="{80C0FC39-1AE3-4091-8B7A-46F4D9074D55}" type="sibTrans" cxnId="{D5CC4921-A795-4151-8440-758344BE705E}">
      <dgm:prSet/>
      <dgm:spPr/>
      <dgm:t>
        <a:bodyPr/>
        <a:lstStyle/>
        <a:p>
          <a:endParaRPr lang="en-GB" sz="2400" b="1">
            <a:latin typeface="Candara" pitchFamily="34" charset="0"/>
            <a:cs typeface="Aharoni" pitchFamily="2" charset="-79"/>
          </a:endParaRPr>
        </a:p>
      </dgm:t>
    </dgm:pt>
    <dgm:pt modelId="{56DEA0DA-FA91-4E99-9E60-AC744CE5B819}">
      <dgm:prSet custT="1"/>
      <dgm:spPr>
        <a:solidFill>
          <a:srgbClr val="F828FD"/>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a:ln/>
              <a:effectLst/>
              <a:latin typeface="Candara" pitchFamily="34" charset="0"/>
              <a:cs typeface="Aharoni" pitchFamily="2" charset="-79"/>
            </a:rPr>
            <a:t>Influenza like illness (aggregate level)</a:t>
          </a:r>
        </a:p>
      </dgm:t>
    </dgm:pt>
    <dgm:pt modelId="{295483DC-685B-43C1-84C2-834AE8619007}" type="parTrans" cxnId="{2312A6B1-785F-40BA-A719-AF05814F7AEF}">
      <dgm:prSet/>
      <dgm:spPr>
        <a:solidFill>
          <a:srgbClr val="F828FD"/>
        </a:solidFill>
      </dgm:spPr>
      <dgm:t>
        <a:bodyPr/>
        <a:lstStyle/>
        <a:p>
          <a:endParaRPr lang="en-GB" sz="2400">
            <a:latin typeface="Candara" pitchFamily="34" charset="0"/>
            <a:cs typeface="Aharoni" pitchFamily="2" charset="-79"/>
          </a:endParaRPr>
        </a:p>
      </dgm:t>
    </dgm:pt>
    <dgm:pt modelId="{1535BF2B-7268-439B-A05C-08DD1C7A36C2}" type="sibTrans" cxnId="{2312A6B1-785F-40BA-A719-AF05814F7AEF}">
      <dgm:prSet/>
      <dgm:spPr/>
      <dgm:t>
        <a:bodyPr/>
        <a:lstStyle/>
        <a:p>
          <a:endParaRPr lang="en-GB" sz="2400">
            <a:latin typeface="Candara" pitchFamily="34" charset="0"/>
            <a:cs typeface="Aharoni" pitchFamily="2" charset="-79"/>
          </a:endParaRPr>
        </a:p>
      </dgm:t>
    </dgm:pt>
    <dgm:pt modelId="{3A124C5B-3B36-419E-9CFE-BAB0203B1804}">
      <dgm:prSet custT="1"/>
      <dgm:spPr>
        <a:solidFill>
          <a:schemeClr val="bg2">
            <a:lumMod val="75000"/>
          </a:schemeClr>
        </a:solidFill>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100" b="1" i="0" u="none" strike="noStrike" cap="none" normalizeH="0" baseline="0" dirty="0">
              <a:ln/>
              <a:effectLst/>
              <a:latin typeface="Candara" pitchFamily="34" charset="0"/>
              <a:cs typeface="Aharoni" pitchFamily="2" charset="-79"/>
            </a:rPr>
            <a:t>Hospital</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sz="1100" b="1" i="0" u="none" strike="noStrike" cap="none" normalizeH="0" baseline="0" dirty="0">
              <a:ln/>
              <a:effectLst/>
              <a:latin typeface="Candara" pitchFamily="34" charset="0"/>
              <a:cs typeface="Aharoni" pitchFamily="2" charset="-79"/>
            </a:rPr>
            <a:t>Admissions (delay of at least 1 but up to 3 months)</a:t>
          </a:r>
        </a:p>
      </dgm:t>
    </dgm:pt>
    <dgm:pt modelId="{9A9A50E3-DCC2-43DF-BBC5-7A9F0F6AD49A}" type="parTrans" cxnId="{A679EDC9-4BCE-4F00-BE8F-E6EA379B8D00}">
      <dgm:prSet/>
      <dgm:spPr>
        <a:solidFill>
          <a:schemeClr val="bg1">
            <a:lumMod val="65000"/>
          </a:schemeClr>
        </a:solidFill>
      </dgm:spPr>
      <dgm:t>
        <a:bodyPr/>
        <a:lstStyle/>
        <a:p>
          <a:endParaRPr lang="en-GB" sz="2400">
            <a:latin typeface="Candara" pitchFamily="34" charset="0"/>
            <a:cs typeface="Aharoni" pitchFamily="2" charset="-79"/>
          </a:endParaRPr>
        </a:p>
      </dgm:t>
    </dgm:pt>
    <dgm:pt modelId="{FF7433AD-B68E-41AF-9E81-92D1E26D5891}" type="sibTrans" cxnId="{A679EDC9-4BCE-4F00-BE8F-E6EA379B8D00}">
      <dgm:prSet/>
      <dgm:spPr/>
      <dgm:t>
        <a:bodyPr/>
        <a:lstStyle/>
        <a:p>
          <a:endParaRPr lang="en-GB" sz="2400">
            <a:latin typeface="Candara" pitchFamily="34" charset="0"/>
            <a:cs typeface="Aharoni" pitchFamily="2" charset="-79"/>
          </a:endParaRPr>
        </a:p>
      </dgm:t>
    </dgm:pt>
    <dgm:pt modelId="{B3A109CC-6287-4379-A072-3BE6CC86F3F1}">
      <dgm:prSet custT="1"/>
      <dgm:spPr>
        <a:solidFill>
          <a:srgbClr val="92D050"/>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a:ln/>
              <a:effectLst/>
              <a:latin typeface="Candara" pitchFamily="34" charset="0"/>
              <a:cs typeface="Aharoni" pitchFamily="2" charset="-79"/>
            </a:rPr>
            <a:t>Molecular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a:ln/>
              <a:effectLst/>
              <a:latin typeface="Candara" pitchFamily="34" charset="0"/>
              <a:cs typeface="Aharoni" pitchFamily="2" charset="-79"/>
            </a:rPr>
            <a:t>Sequencing (antiviral  resistance)</a:t>
          </a:r>
        </a:p>
      </dgm:t>
    </dgm:pt>
    <dgm:pt modelId="{CBD0C0CB-6861-40CD-BD18-B59708CD3950}" type="parTrans" cxnId="{2B2BF87D-C46A-4A22-B9FF-26BA8572A4A4}">
      <dgm:prSet/>
      <dgm:spPr>
        <a:solidFill>
          <a:srgbClr val="92D050"/>
        </a:solidFill>
      </dgm:spPr>
      <dgm:t>
        <a:bodyPr/>
        <a:lstStyle/>
        <a:p>
          <a:endParaRPr lang="en-GB" sz="2400">
            <a:latin typeface="Candara" pitchFamily="34" charset="0"/>
            <a:cs typeface="Aharoni" pitchFamily="2" charset="-79"/>
          </a:endParaRPr>
        </a:p>
      </dgm:t>
    </dgm:pt>
    <dgm:pt modelId="{B4B49C03-5E2F-4888-AF3F-2E43C382CA41}" type="sibTrans" cxnId="{2B2BF87D-C46A-4A22-B9FF-26BA8572A4A4}">
      <dgm:prSet/>
      <dgm:spPr/>
      <dgm:t>
        <a:bodyPr/>
        <a:lstStyle/>
        <a:p>
          <a:endParaRPr lang="en-GB" sz="2400">
            <a:latin typeface="Candara" pitchFamily="34" charset="0"/>
            <a:cs typeface="Aharoni" pitchFamily="2" charset="-79"/>
          </a:endParaRPr>
        </a:p>
      </dgm:t>
    </dgm:pt>
    <dgm:pt modelId="{D5CB0AB6-E2D3-4E46-A2BA-ADBB84FFFE14}">
      <dgm:prSet custT="1"/>
      <dgm:spPr>
        <a:solidFill>
          <a:srgbClr val="FF0000"/>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a:ln/>
              <a:effectLst/>
              <a:latin typeface="Candara" pitchFamily="34" charset="0"/>
              <a:cs typeface="Aharoni" pitchFamily="2" charset="-79"/>
            </a:rPr>
            <a:t>Mortality data (all excess deaths)</a:t>
          </a:r>
        </a:p>
      </dgm:t>
    </dgm:pt>
    <dgm:pt modelId="{98A2C9F3-DD58-48DC-9E45-B2A5A16CD2CD}" type="parTrans" cxnId="{2FEDB6B8-331D-4F02-932D-199A1F5285C9}">
      <dgm:prSet/>
      <dgm:spPr>
        <a:solidFill>
          <a:srgbClr val="FF0000"/>
        </a:solidFill>
      </dgm:spPr>
      <dgm:t>
        <a:bodyPr/>
        <a:lstStyle/>
        <a:p>
          <a:endParaRPr lang="en-GB" sz="2400">
            <a:latin typeface="Candara" pitchFamily="34" charset="0"/>
            <a:cs typeface="Aharoni" pitchFamily="2" charset="-79"/>
          </a:endParaRPr>
        </a:p>
      </dgm:t>
    </dgm:pt>
    <dgm:pt modelId="{A762DA9F-3EFA-48FE-8530-E0F6E9452218}" type="sibTrans" cxnId="{2FEDB6B8-331D-4F02-932D-199A1F5285C9}">
      <dgm:prSet/>
      <dgm:spPr/>
      <dgm:t>
        <a:bodyPr/>
        <a:lstStyle/>
        <a:p>
          <a:endParaRPr lang="en-GB" sz="2400">
            <a:latin typeface="Candara" pitchFamily="34" charset="0"/>
            <a:cs typeface="Aharoni" pitchFamily="2" charset="-79"/>
          </a:endParaRPr>
        </a:p>
      </dgm:t>
    </dgm:pt>
    <dgm:pt modelId="{87023EAB-E796-4C74-8F01-6260F3423983}">
      <dgm:prSet custT="1"/>
      <dgm:spPr>
        <a:solidFill>
          <a:srgbClr val="FC9024"/>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a:ln/>
              <a:effectLst/>
              <a:latin typeface="Candara" pitchFamily="34" charset="0"/>
              <a:cs typeface="Aharoni" pitchFamily="2" charset="-79"/>
            </a:rPr>
            <a:t>SARI ITU cases/flu deaths (boards)</a:t>
          </a:r>
        </a:p>
      </dgm:t>
    </dgm:pt>
    <dgm:pt modelId="{427B7972-7530-45A8-815A-668C5815BD14}" type="parTrans" cxnId="{A9F24F66-52CC-4DF8-90B6-9CD329DDD6B3}">
      <dgm:prSet/>
      <dgm:spPr>
        <a:solidFill>
          <a:srgbClr val="FC9024"/>
        </a:solidFill>
      </dgm:spPr>
      <dgm:t>
        <a:bodyPr/>
        <a:lstStyle/>
        <a:p>
          <a:endParaRPr lang="en-GB" sz="2400">
            <a:latin typeface="Candara" pitchFamily="34" charset="0"/>
            <a:cs typeface="Aharoni" pitchFamily="2" charset="-79"/>
          </a:endParaRPr>
        </a:p>
      </dgm:t>
    </dgm:pt>
    <dgm:pt modelId="{04EF3FDA-46C0-4DE3-B8FB-0D296A5E76A9}" type="sibTrans" cxnId="{A9F24F66-52CC-4DF8-90B6-9CD329DDD6B3}">
      <dgm:prSet/>
      <dgm:spPr/>
      <dgm:t>
        <a:bodyPr/>
        <a:lstStyle/>
        <a:p>
          <a:endParaRPr lang="en-GB" sz="2400">
            <a:latin typeface="Candara" pitchFamily="34" charset="0"/>
            <a:cs typeface="Aharoni" pitchFamily="2" charset="-79"/>
          </a:endParaRPr>
        </a:p>
      </dgm:t>
    </dgm:pt>
    <dgm:pt modelId="{1F487A4D-ACF6-4CEF-9B41-4474BB7B60A7}">
      <dgm:prSet custT="1"/>
      <dgm:spPr>
        <a:solidFill>
          <a:srgbClr val="00B0F0"/>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a:ln/>
              <a:effectLst/>
              <a:latin typeface="Candara" pitchFamily="34" charset="0"/>
              <a:cs typeface="Aharoni" pitchFamily="2" charset="-79"/>
            </a:rPr>
            <a:t>NHS24</a:t>
          </a:r>
        </a:p>
      </dgm:t>
    </dgm:pt>
    <dgm:pt modelId="{3D84A90D-28CB-4D25-9980-51B73DC74672}" type="parTrans" cxnId="{CABF6B63-25E5-41BF-AA2E-2B90FC401CAC}">
      <dgm:prSet/>
      <dgm:spPr>
        <a:solidFill>
          <a:srgbClr val="00B0F0"/>
        </a:solidFill>
      </dgm:spPr>
      <dgm:t>
        <a:bodyPr/>
        <a:lstStyle/>
        <a:p>
          <a:endParaRPr lang="en-GB" sz="2400">
            <a:latin typeface="Candara" pitchFamily="34" charset="0"/>
            <a:cs typeface="Aharoni" pitchFamily="2" charset="-79"/>
          </a:endParaRPr>
        </a:p>
      </dgm:t>
    </dgm:pt>
    <dgm:pt modelId="{26C26F74-5CD7-4659-86DE-F76088735586}" type="sibTrans" cxnId="{CABF6B63-25E5-41BF-AA2E-2B90FC401CAC}">
      <dgm:prSet/>
      <dgm:spPr/>
      <dgm:t>
        <a:bodyPr/>
        <a:lstStyle/>
        <a:p>
          <a:endParaRPr lang="en-GB" sz="2400">
            <a:latin typeface="Candara" pitchFamily="34" charset="0"/>
            <a:cs typeface="Aharoni" pitchFamily="2" charset="-79"/>
          </a:endParaRPr>
        </a:p>
      </dgm:t>
    </dgm:pt>
    <dgm:pt modelId="{25D7334D-DEC5-45E5-9EC3-0690D3223F45}">
      <dgm:prSet custT="1"/>
      <dgm:spPr>
        <a:solidFill>
          <a:srgbClr val="00B0F0"/>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50" b="1" i="0" u="none" strike="noStrike" cap="none" normalizeH="0" baseline="0" dirty="0">
              <a:ln/>
              <a:effectLst/>
              <a:latin typeface="Candara" pitchFamily="34" charset="0"/>
              <a:cs typeface="Aharoni" pitchFamily="2" charset="-79"/>
            </a:rPr>
            <a:t>GP Sentinel Swabbing scheme (Is vaccine effective?)</a:t>
          </a:r>
        </a:p>
      </dgm:t>
    </dgm:pt>
    <dgm:pt modelId="{5B08AF93-7B36-4DA6-BFDA-4C294975817C}" type="parTrans" cxnId="{16832DB3-38BA-471E-85BF-A3880045FF75}">
      <dgm:prSet/>
      <dgm:spPr>
        <a:solidFill>
          <a:srgbClr val="00B0F0"/>
        </a:solidFill>
      </dgm:spPr>
      <dgm:t>
        <a:bodyPr/>
        <a:lstStyle/>
        <a:p>
          <a:endParaRPr lang="en-GB"/>
        </a:p>
      </dgm:t>
    </dgm:pt>
    <dgm:pt modelId="{D9AC52ED-0CA3-4E2E-BF2D-15F17ADD3B7E}" type="sibTrans" cxnId="{16832DB3-38BA-471E-85BF-A3880045FF75}">
      <dgm:prSet/>
      <dgm:spPr/>
      <dgm:t>
        <a:bodyPr/>
        <a:lstStyle/>
        <a:p>
          <a:endParaRPr lang="en-GB"/>
        </a:p>
      </dgm:t>
    </dgm:pt>
    <dgm:pt modelId="{D0C71EAC-D18B-4BED-A437-CEC596EAFF7D}">
      <dgm:prSet custT="1"/>
      <dgm:spPr>
        <a:solidFill>
          <a:srgbClr val="7030A0"/>
        </a:solidFill>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100" b="1" i="0" u="none" strike="noStrike" cap="none" normalizeH="0" baseline="0" dirty="0">
              <a:ln/>
              <a:effectLst/>
              <a:latin typeface="Candara" pitchFamily="34" charset="0"/>
              <a:cs typeface="Aharoni" pitchFamily="2" charset="-79"/>
            </a:rPr>
            <a:t>Flu Vaccine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sz="1100" b="1" i="0" u="none" strike="noStrike" cap="none" normalizeH="0" baseline="0" dirty="0">
              <a:ln/>
              <a:effectLst/>
              <a:latin typeface="Candara" pitchFamily="34" charset="0"/>
              <a:cs typeface="Aharoni" pitchFamily="2" charset="-79"/>
            </a:rPr>
            <a:t>uptake</a:t>
          </a:r>
        </a:p>
      </dgm:t>
    </dgm:pt>
    <dgm:pt modelId="{84E95BD4-183A-4889-A7AA-006E3BB78785}" type="parTrans" cxnId="{87E76204-4236-4804-A55E-808B284B2F1C}">
      <dgm:prSet/>
      <dgm:spPr>
        <a:solidFill>
          <a:srgbClr val="7030A0"/>
        </a:solidFill>
      </dgm:spPr>
      <dgm:t>
        <a:bodyPr/>
        <a:lstStyle/>
        <a:p>
          <a:endParaRPr lang="en-GB"/>
        </a:p>
      </dgm:t>
    </dgm:pt>
    <dgm:pt modelId="{A0A7E2C9-9084-4BB1-8081-64148F2B3EDD}" type="sibTrans" cxnId="{87E76204-4236-4804-A55E-808B284B2F1C}">
      <dgm:prSet/>
      <dgm:spPr/>
      <dgm:t>
        <a:bodyPr/>
        <a:lstStyle/>
        <a:p>
          <a:endParaRPr lang="en-GB"/>
        </a:p>
      </dgm:t>
    </dgm:pt>
    <dgm:pt modelId="{95DAF138-BD74-46B3-961D-47A541478BA7}">
      <dgm:prSet custT="1"/>
      <dgm:spPr>
        <a:solidFill>
          <a:srgbClr val="FC9024"/>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a:ln/>
              <a:effectLst/>
              <a:latin typeface="Candara" pitchFamily="34" charset="0"/>
              <a:cs typeface="Aharoni" pitchFamily="2" charset="-79"/>
            </a:rPr>
            <a:t>ARI outbreaks</a:t>
          </a:r>
        </a:p>
      </dgm:t>
    </dgm:pt>
    <dgm:pt modelId="{0384AD90-9A0B-40A3-BD11-87DE24702BB7}" type="parTrans" cxnId="{D0C04ED5-E72C-4AFA-9D44-F54796BEBBCE}">
      <dgm:prSet/>
      <dgm:spPr>
        <a:solidFill>
          <a:srgbClr val="FC9024"/>
        </a:solidFill>
      </dgm:spPr>
      <dgm:t>
        <a:bodyPr/>
        <a:lstStyle/>
        <a:p>
          <a:endParaRPr lang="en-GB"/>
        </a:p>
      </dgm:t>
    </dgm:pt>
    <dgm:pt modelId="{3E046260-142A-4E17-BE12-4BB4EFB23844}" type="sibTrans" cxnId="{D0C04ED5-E72C-4AFA-9D44-F54796BEBBCE}">
      <dgm:prSet/>
      <dgm:spPr/>
      <dgm:t>
        <a:bodyPr/>
        <a:lstStyle/>
        <a:p>
          <a:endParaRPr lang="en-GB"/>
        </a:p>
      </dgm:t>
    </dgm:pt>
    <dgm:pt modelId="{901A4B67-29EE-4BAE-AB74-B4B262CF372C}" type="pres">
      <dgm:prSet presAssocID="{8D1B8C71-CACC-478B-B0E9-60A05266B57A}" presName="cycle" presStyleCnt="0">
        <dgm:presLayoutVars>
          <dgm:chMax val="1"/>
          <dgm:dir/>
          <dgm:animLvl val="ctr"/>
          <dgm:resizeHandles val="exact"/>
        </dgm:presLayoutVars>
      </dgm:prSet>
      <dgm:spPr/>
    </dgm:pt>
    <dgm:pt modelId="{83A7865D-DECB-4908-9D73-3748BC3F730C}" type="pres">
      <dgm:prSet presAssocID="{4547A3C1-7740-4A07-BDB9-B1FA06B997F7}" presName="centerShape" presStyleLbl="node0" presStyleIdx="0" presStyleCnt="1" custScaleX="123363"/>
      <dgm:spPr/>
      <dgm:t>
        <a:bodyPr/>
        <a:lstStyle/>
        <a:p>
          <a:endParaRPr lang="en-GB"/>
        </a:p>
      </dgm:t>
    </dgm:pt>
    <dgm:pt modelId="{01956463-7CA5-4390-95C1-8880D948C7FE}" type="pres">
      <dgm:prSet presAssocID="{98A2C9F3-DD58-48DC-9E45-B2A5A16CD2CD}" presName="parTrans" presStyleLbl="bgSibTrans2D1" presStyleIdx="0" presStyleCnt="11"/>
      <dgm:spPr/>
      <dgm:t>
        <a:bodyPr/>
        <a:lstStyle/>
        <a:p>
          <a:endParaRPr lang="en-GB"/>
        </a:p>
      </dgm:t>
    </dgm:pt>
    <dgm:pt modelId="{2EEDE0DB-B471-425E-B902-38C25D382EA9}" type="pres">
      <dgm:prSet presAssocID="{D5CB0AB6-E2D3-4E46-A2BA-ADBB84FFFE14}" presName="node" presStyleLbl="node1" presStyleIdx="0" presStyleCnt="11">
        <dgm:presLayoutVars>
          <dgm:bulletEnabled val="1"/>
        </dgm:presLayoutVars>
      </dgm:prSet>
      <dgm:spPr/>
      <dgm:t>
        <a:bodyPr/>
        <a:lstStyle/>
        <a:p>
          <a:endParaRPr lang="en-GB"/>
        </a:p>
      </dgm:t>
    </dgm:pt>
    <dgm:pt modelId="{E02AA6A1-A66E-4735-A695-609EEC6C4285}" type="pres">
      <dgm:prSet presAssocID="{0384AD90-9A0B-40A3-BD11-87DE24702BB7}" presName="parTrans" presStyleLbl="bgSibTrans2D1" presStyleIdx="1" presStyleCnt="11"/>
      <dgm:spPr/>
      <dgm:t>
        <a:bodyPr/>
        <a:lstStyle/>
        <a:p>
          <a:endParaRPr lang="en-GB"/>
        </a:p>
      </dgm:t>
    </dgm:pt>
    <dgm:pt modelId="{3E896E76-F616-40CF-881B-67CFAC172A4A}" type="pres">
      <dgm:prSet presAssocID="{95DAF138-BD74-46B3-961D-47A541478BA7}" presName="node" presStyleLbl="node1" presStyleIdx="1" presStyleCnt="11">
        <dgm:presLayoutVars>
          <dgm:bulletEnabled val="1"/>
        </dgm:presLayoutVars>
      </dgm:prSet>
      <dgm:spPr/>
      <dgm:t>
        <a:bodyPr/>
        <a:lstStyle/>
        <a:p>
          <a:endParaRPr lang="en-GB"/>
        </a:p>
      </dgm:t>
    </dgm:pt>
    <dgm:pt modelId="{E58EC252-0FB6-4D46-9949-62AE5C2BE33A}" type="pres">
      <dgm:prSet presAssocID="{427B7972-7530-45A8-815A-668C5815BD14}" presName="parTrans" presStyleLbl="bgSibTrans2D1" presStyleIdx="2" presStyleCnt="11"/>
      <dgm:spPr/>
      <dgm:t>
        <a:bodyPr/>
        <a:lstStyle/>
        <a:p>
          <a:endParaRPr lang="en-GB"/>
        </a:p>
      </dgm:t>
    </dgm:pt>
    <dgm:pt modelId="{E076B0AF-CA8F-42CD-9D65-74F985F27365}" type="pres">
      <dgm:prSet presAssocID="{87023EAB-E796-4C74-8F01-6260F3423983}" presName="node" presStyleLbl="node1" presStyleIdx="2" presStyleCnt="11">
        <dgm:presLayoutVars>
          <dgm:bulletEnabled val="1"/>
        </dgm:presLayoutVars>
      </dgm:prSet>
      <dgm:spPr/>
      <dgm:t>
        <a:bodyPr/>
        <a:lstStyle/>
        <a:p>
          <a:endParaRPr lang="en-GB"/>
        </a:p>
      </dgm:t>
    </dgm:pt>
    <dgm:pt modelId="{47AC5CC9-E19D-4F79-B894-7AF0A2FF81D9}" type="pres">
      <dgm:prSet presAssocID="{C8784389-27DE-4431-8B99-844B242B430F}" presName="parTrans" presStyleLbl="bgSibTrans2D1" presStyleIdx="3" presStyleCnt="11"/>
      <dgm:spPr/>
      <dgm:t>
        <a:bodyPr/>
        <a:lstStyle/>
        <a:p>
          <a:endParaRPr lang="en-GB"/>
        </a:p>
      </dgm:t>
    </dgm:pt>
    <dgm:pt modelId="{FE1AB30D-362E-494F-975F-47564FB767FF}" type="pres">
      <dgm:prSet presAssocID="{AE587FF4-98C9-4643-8DB4-1219670C1535}" presName="node" presStyleLbl="node1" presStyleIdx="3" presStyleCnt="11">
        <dgm:presLayoutVars>
          <dgm:bulletEnabled val="1"/>
        </dgm:presLayoutVars>
      </dgm:prSet>
      <dgm:spPr/>
      <dgm:t>
        <a:bodyPr/>
        <a:lstStyle/>
        <a:p>
          <a:endParaRPr lang="en-GB"/>
        </a:p>
      </dgm:t>
    </dgm:pt>
    <dgm:pt modelId="{B4396319-3AE6-44F9-8D97-D0006EBB5EBA}" type="pres">
      <dgm:prSet presAssocID="{9A9A50E3-DCC2-43DF-BBC5-7A9F0F6AD49A}" presName="parTrans" presStyleLbl="bgSibTrans2D1" presStyleIdx="4" presStyleCnt="11" custScaleX="110000"/>
      <dgm:spPr/>
      <dgm:t>
        <a:bodyPr/>
        <a:lstStyle/>
        <a:p>
          <a:endParaRPr lang="en-GB"/>
        </a:p>
      </dgm:t>
    </dgm:pt>
    <dgm:pt modelId="{7B7CD831-C81A-4A47-BB26-4C8D5CAE5070}" type="pres">
      <dgm:prSet presAssocID="{3A124C5B-3B36-419E-9CFE-BAB0203B1804}" presName="node" presStyleLbl="node1" presStyleIdx="4" presStyleCnt="11" custScaleY="135596">
        <dgm:presLayoutVars>
          <dgm:bulletEnabled val="1"/>
        </dgm:presLayoutVars>
      </dgm:prSet>
      <dgm:spPr/>
      <dgm:t>
        <a:bodyPr/>
        <a:lstStyle/>
        <a:p>
          <a:endParaRPr lang="en-GB"/>
        </a:p>
      </dgm:t>
    </dgm:pt>
    <dgm:pt modelId="{63E88380-BF99-46DA-832E-5187D5A85CA7}" type="pres">
      <dgm:prSet presAssocID="{CBD0C0CB-6861-40CD-BD18-B59708CD3950}" presName="parTrans" presStyleLbl="bgSibTrans2D1" presStyleIdx="5" presStyleCnt="11" custScaleX="110000"/>
      <dgm:spPr/>
      <dgm:t>
        <a:bodyPr/>
        <a:lstStyle/>
        <a:p>
          <a:endParaRPr lang="en-GB"/>
        </a:p>
      </dgm:t>
    </dgm:pt>
    <dgm:pt modelId="{D50CDEAD-F6AB-42D1-BB3C-9194ACC56103}" type="pres">
      <dgm:prSet presAssocID="{B3A109CC-6287-4379-A072-3BE6CC86F3F1}" presName="node" presStyleLbl="node1" presStyleIdx="5" presStyleCnt="11">
        <dgm:presLayoutVars>
          <dgm:bulletEnabled val="1"/>
        </dgm:presLayoutVars>
      </dgm:prSet>
      <dgm:spPr/>
      <dgm:t>
        <a:bodyPr/>
        <a:lstStyle/>
        <a:p>
          <a:endParaRPr lang="en-GB"/>
        </a:p>
      </dgm:t>
    </dgm:pt>
    <dgm:pt modelId="{AF9C1F60-DA54-4DC7-8D67-CA091D976179}" type="pres">
      <dgm:prSet presAssocID="{BB15875A-26DC-4389-8A55-FA946FA920B9}" presName="parTrans" presStyleLbl="bgSibTrans2D1" presStyleIdx="6" presStyleCnt="11" custScaleX="110000"/>
      <dgm:spPr/>
      <dgm:t>
        <a:bodyPr/>
        <a:lstStyle/>
        <a:p>
          <a:endParaRPr lang="en-GB"/>
        </a:p>
      </dgm:t>
    </dgm:pt>
    <dgm:pt modelId="{99AF9823-3288-4C0A-9152-FF03A96B7F9E}" type="pres">
      <dgm:prSet presAssocID="{8725D517-4937-4B0B-BA4D-CDCC02F2D2DC}" presName="node" presStyleLbl="node1" presStyleIdx="6" presStyleCnt="11">
        <dgm:presLayoutVars>
          <dgm:bulletEnabled val="1"/>
        </dgm:presLayoutVars>
      </dgm:prSet>
      <dgm:spPr/>
      <dgm:t>
        <a:bodyPr/>
        <a:lstStyle/>
        <a:p>
          <a:endParaRPr lang="en-GB"/>
        </a:p>
      </dgm:t>
    </dgm:pt>
    <dgm:pt modelId="{21C9FC33-E911-4F51-B743-00E5566670FF}" type="pres">
      <dgm:prSet presAssocID="{3D84A90D-28CB-4D25-9980-51B73DC74672}" presName="parTrans" presStyleLbl="bgSibTrans2D1" presStyleIdx="7" presStyleCnt="11" custScaleX="110000"/>
      <dgm:spPr/>
      <dgm:t>
        <a:bodyPr/>
        <a:lstStyle/>
        <a:p>
          <a:endParaRPr lang="en-GB"/>
        </a:p>
      </dgm:t>
    </dgm:pt>
    <dgm:pt modelId="{62CA419D-5646-4824-9DCE-08B20632FD96}" type="pres">
      <dgm:prSet presAssocID="{1F487A4D-ACF6-4CEF-9B41-4474BB7B60A7}" presName="node" presStyleLbl="node1" presStyleIdx="7" presStyleCnt="11">
        <dgm:presLayoutVars>
          <dgm:bulletEnabled val="1"/>
        </dgm:presLayoutVars>
      </dgm:prSet>
      <dgm:spPr/>
      <dgm:t>
        <a:bodyPr/>
        <a:lstStyle/>
        <a:p>
          <a:endParaRPr lang="en-GB"/>
        </a:p>
      </dgm:t>
    </dgm:pt>
    <dgm:pt modelId="{0B864B32-872B-48D8-B37D-E1D4823A13B9}" type="pres">
      <dgm:prSet presAssocID="{5B08AF93-7B36-4DA6-BFDA-4C294975817C}" presName="parTrans" presStyleLbl="bgSibTrans2D1" presStyleIdx="8" presStyleCnt="11"/>
      <dgm:spPr/>
      <dgm:t>
        <a:bodyPr/>
        <a:lstStyle/>
        <a:p>
          <a:endParaRPr lang="en-GB"/>
        </a:p>
      </dgm:t>
    </dgm:pt>
    <dgm:pt modelId="{8DE9CD7E-3B66-44B7-B51F-A6040A8E460B}" type="pres">
      <dgm:prSet presAssocID="{25D7334D-DEC5-45E5-9EC3-0690D3223F45}" presName="node" presStyleLbl="node1" presStyleIdx="8" presStyleCnt="11" custScaleX="112130" custScaleY="116150">
        <dgm:presLayoutVars>
          <dgm:bulletEnabled val="1"/>
        </dgm:presLayoutVars>
      </dgm:prSet>
      <dgm:spPr/>
      <dgm:t>
        <a:bodyPr/>
        <a:lstStyle/>
        <a:p>
          <a:endParaRPr lang="en-GB"/>
        </a:p>
      </dgm:t>
    </dgm:pt>
    <dgm:pt modelId="{46796317-4D24-4D2A-BC2B-E0A98B953BA2}" type="pres">
      <dgm:prSet presAssocID="{295483DC-685B-43C1-84C2-834AE8619007}" presName="parTrans" presStyleLbl="bgSibTrans2D1" presStyleIdx="9" presStyleCnt="11" custScaleX="110000"/>
      <dgm:spPr/>
      <dgm:t>
        <a:bodyPr/>
        <a:lstStyle/>
        <a:p>
          <a:endParaRPr lang="en-GB"/>
        </a:p>
      </dgm:t>
    </dgm:pt>
    <dgm:pt modelId="{87D018E5-C050-4374-840F-5B6E4B5E6215}" type="pres">
      <dgm:prSet presAssocID="{56DEA0DA-FA91-4E99-9E60-AC744CE5B819}" presName="node" presStyleLbl="node1" presStyleIdx="9" presStyleCnt="11">
        <dgm:presLayoutVars>
          <dgm:bulletEnabled val="1"/>
        </dgm:presLayoutVars>
      </dgm:prSet>
      <dgm:spPr/>
      <dgm:t>
        <a:bodyPr/>
        <a:lstStyle/>
        <a:p>
          <a:endParaRPr lang="en-GB"/>
        </a:p>
      </dgm:t>
    </dgm:pt>
    <dgm:pt modelId="{24A24696-70B1-4720-A032-0AF8CE7F3A73}" type="pres">
      <dgm:prSet presAssocID="{84E95BD4-183A-4889-A7AA-006E3BB78785}" presName="parTrans" presStyleLbl="bgSibTrans2D1" presStyleIdx="10" presStyleCnt="11"/>
      <dgm:spPr/>
      <dgm:t>
        <a:bodyPr/>
        <a:lstStyle/>
        <a:p>
          <a:endParaRPr lang="en-GB"/>
        </a:p>
      </dgm:t>
    </dgm:pt>
    <dgm:pt modelId="{4F42E1A4-9C16-4DB2-95B7-EC5BB0556A2B}" type="pres">
      <dgm:prSet presAssocID="{D0C71EAC-D18B-4BED-A437-CEC596EAFF7D}" presName="node" presStyleLbl="node1" presStyleIdx="10" presStyleCnt="11">
        <dgm:presLayoutVars>
          <dgm:bulletEnabled val="1"/>
        </dgm:presLayoutVars>
      </dgm:prSet>
      <dgm:spPr/>
      <dgm:t>
        <a:bodyPr/>
        <a:lstStyle/>
        <a:p>
          <a:endParaRPr lang="en-GB"/>
        </a:p>
      </dgm:t>
    </dgm:pt>
  </dgm:ptLst>
  <dgm:cxnLst>
    <dgm:cxn modelId="{5B07A8BC-C537-42DC-877C-CC843FBFCA1C}" type="presOf" srcId="{AE587FF4-98C9-4643-8DB4-1219670C1535}" destId="{FE1AB30D-362E-494F-975F-47564FB767FF}" srcOrd="0" destOrd="0" presId="urn:microsoft.com/office/officeart/2005/8/layout/radial4"/>
    <dgm:cxn modelId="{A679EDC9-4BCE-4F00-BE8F-E6EA379B8D00}" srcId="{4547A3C1-7740-4A07-BDB9-B1FA06B997F7}" destId="{3A124C5B-3B36-419E-9CFE-BAB0203B1804}" srcOrd="4" destOrd="0" parTransId="{9A9A50E3-DCC2-43DF-BBC5-7A9F0F6AD49A}" sibTransId="{FF7433AD-B68E-41AF-9E81-92D1E26D5891}"/>
    <dgm:cxn modelId="{0B12F11B-0DEE-40C3-9736-3D37AC299E0C}" type="presOf" srcId="{1F487A4D-ACF6-4CEF-9B41-4474BB7B60A7}" destId="{62CA419D-5646-4824-9DCE-08B20632FD96}" srcOrd="0" destOrd="0" presId="urn:microsoft.com/office/officeart/2005/8/layout/radial4"/>
    <dgm:cxn modelId="{DAF6791E-5A30-4F12-8268-ABE14B61AAB4}" type="presOf" srcId="{3D84A90D-28CB-4D25-9980-51B73DC74672}" destId="{21C9FC33-E911-4F51-B743-00E5566670FF}" srcOrd="0" destOrd="0" presId="urn:microsoft.com/office/officeart/2005/8/layout/radial4"/>
    <dgm:cxn modelId="{2FEDB6B8-331D-4F02-932D-199A1F5285C9}" srcId="{4547A3C1-7740-4A07-BDB9-B1FA06B997F7}" destId="{D5CB0AB6-E2D3-4E46-A2BA-ADBB84FFFE14}" srcOrd="0" destOrd="0" parTransId="{98A2C9F3-DD58-48DC-9E45-B2A5A16CD2CD}" sibTransId="{A762DA9F-3EFA-48FE-8530-E0F6E9452218}"/>
    <dgm:cxn modelId="{D0C04ED5-E72C-4AFA-9D44-F54796BEBBCE}" srcId="{4547A3C1-7740-4A07-BDB9-B1FA06B997F7}" destId="{95DAF138-BD74-46B3-961D-47A541478BA7}" srcOrd="1" destOrd="0" parTransId="{0384AD90-9A0B-40A3-BD11-87DE24702BB7}" sibTransId="{3E046260-142A-4E17-BE12-4BB4EFB23844}"/>
    <dgm:cxn modelId="{16832DB3-38BA-471E-85BF-A3880045FF75}" srcId="{4547A3C1-7740-4A07-BDB9-B1FA06B997F7}" destId="{25D7334D-DEC5-45E5-9EC3-0690D3223F45}" srcOrd="8" destOrd="0" parTransId="{5B08AF93-7B36-4DA6-BFDA-4C294975817C}" sibTransId="{D9AC52ED-0CA3-4E2E-BF2D-15F17ADD3B7E}"/>
    <dgm:cxn modelId="{6B5B8C58-A498-427E-8FBF-15A8F5D3F5F8}" type="presOf" srcId="{D0C71EAC-D18B-4BED-A437-CEC596EAFF7D}" destId="{4F42E1A4-9C16-4DB2-95B7-EC5BB0556A2B}" srcOrd="0" destOrd="0" presId="urn:microsoft.com/office/officeart/2005/8/layout/radial4"/>
    <dgm:cxn modelId="{CABF6B63-25E5-41BF-AA2E-2B90FC401CAC}" srcId="{4547A3C1-7740-4A07-BDB9-B1FA06B997F7}" destId="{1F487A4D-ACF6-4CEF-9B41-4474BB7B60A7}" srcOrd="7" destOrd="0" parTransId="{3D84A90D-28CB-4D25-9980-51B73DC74672}" sibTransId="{26C26F74-5CD7-4659-86DE-F76088735586}"/>
    <dgm:cxn modelId="{D5CC4921-A795-4151-8440-758344BE705E}" srcId="{4547A3C1-7740-4A07-BDB9-B1FA06B997F7}" destId="{8725D517-4937-4B0B-BA4D-CDCC02F2D2DC}" srcOrd="6" destOrd="0" parTransId="{BB15875A-26DC-4389-8A55-FA946FA920B9}" sibTransId="{80C0FC39-1AE3-4091-8B7A-46F4D9074D55}"/>
    <dgm:cxn modelId="{12DE7C97-3496-490B-A304-A95C983101D5}" type="presOf" srcId="{25D7334D-DEC5-45E5-9EC3-0690D3223F45}" destId="{8DE9CD7E-3B66-44B7-B51F-A6040A8E460B}" srcOrd="0" destOrd="0" presId="urn:microsoft.com/office/officeart/2005/8/layout/radial4"/>
    <dgm:cxn modelId="{A138CF94-F64E-4E1A-8765-7E5E58291244}" type="presOf" srcId="{CBD0C0CB-6861-40CD-BD18-B59708CD3950}" destId="{63E88380-BF99-46DA-832E-5187D5A85CA7}" srcOrd="0" destOrd="0" presId="urn:microsoft.com/office/officeart/2005/8/layout/radial4"/>
    <dgm:cxn modelId="{DB643624-982E-4EE4-BB16-7825DDB94D6F}" type="presOf" srcId="{3A124C5B-3B36-419E-9CFE-BAB0203B1804}" destId="{7B7CD831-C81A-4A47-BB26-4C8D5CAE5070}" srcOrd="0" destOrd="0" presId="urn:microsoft.com/office/officeart/2005/8/layout/radial4"/>
    <dgm:cxn modelId="{0B1F120A-27F4-460C-A53D-2EC933A755E6}" type="presOf" srcId="{95DAF138-BD74-46B3-961D-47A541478BA7}" destId="{3E896E76-F616-40CF-881B-67CFAC172A4A}" srcOrd="0" destOrd="0" presId="urn:microsoft.com/office/officeart/2005/8/layout/radial4"/>
    <dgm:cxn modelId="{3116631F-725F-437C-933B-E3EF04D1F2E9}" type="presOf" srcId="{98A2C9F3-DD58-48DC-9E45-B2A5A16CD2CD}" destId="{01956463-7CA5-4390-95C1-8880D948C7FE}" srcOrd="0" destOrd="0" presId="urn:microsoft.com/office/officeart/2005/8/layout/radial4"/>
    <dgm:cxn modelId="{2312A6B1-785F-40BA-A719-AF05814F7AEF}" srcId="{4547A3C1-7740-4A07-BDB9-B1FA06B997F7}" destId="{56DEA0DA-FA91-4E99-9E60-AC744CE5B819}" srcOrd="9" destOrd="0" parTransId="{295483DC-685B-43C1-84C2-834AE8619007}" sibTransId="{1535BF2B-7268-439B-A05C-08DD1C7A36C2}"/>
    <dgm:cxn modelId="{3FF1DF33-CE19-4AD0-8FE3-CD020A581049}" type="presOf" srcId="{56DEA0DA-FA91-4E99-9E60-AC744CE5B819}" destId="{87D018E5-C050-4374-840F-5B6E4B5E6215}" srcOrd="0" destOrd="0" presId="urn:microsoft.com/office/officeart/2005/8/layout/radial4"/>
    <dgm:cxn modelId="{87E76204-4236-4804-A55E-808B284B2F1C}" srcId="{4547A3C1-7740-4A07-BDB9-B1FA06B997F7}" destId="{D0C71EAC-D18B-4BED-A437-CEC596EAFF7D}" srcOrd="10" destOrd="0" parTransId="{84E95BD4-183A-4889-A7AA-006E3BB78785}" sibTransId="{A0A7E2C9-9084-4BB1-8081-64148F2B3EDD}"/>
    <dgm:cxn modelId="{E337550F-A008-4DBA-BED9-8F7EB656888A}" type="presOf" srcId="{5B08AF93-7B36-4DA6-BFDA-4C294975817C}" destId="{0B864B32-872B-48D8-B37D-E1D4823A13B9}" srcOrd="0" destOrd="0" presId="urn:microsoft.com/office/officeart/2005/8/layout/radial4"/>
    <dgm:cxn modelId="{8F17C5A9-C1AF-4945-BE3D-2E6C970D2900}" type="presOf" srcId="{B3A109CC-6287-4379-A072-3BE6CC86F3F1}" destId="{D50CDEAD-F6AB-42D1-BB3C-9194ACC56103}" srcOrd="0" destOrd="0" presId="urn:microsoft.com/office/officeart/2005/8/layout/radial4"/>
    <dgm:cxn modelId="{65CB31C3-A4A6-4B84-858D-8505574A648F}" type="presOf" srcId="{8D1B8C71-CACC-478B-B0E9-60A05266B57A}" destId="{901A4B67-29EE-4BAE-AB74-B4B262CF372C}" srcOrd="0" destOrd="0" presId="urn:microsoft.com/office/officeart/2005/8/layout/radial4"/>
    <dgm:cxn modelId="{D0EB32F1-4A9F-47CB-9624-7DFA95C6F8AC}" type="presOf" srcId="{BB15875A-26DC-4389-8A55-FA946FA920B9}" destId="{AF9C1F60-DA54-4DC7-8D67-CA091D976179}" srcOrd="0" destOrd="0" presId="urn:microsoft.com/office/officeart/2005/8/layout/radial4"/>
    <dgm:cxn modelId="{75019225-E222-4FA5-97E5-8D0A9CD464DA}" srcId="{4547A3C1-7740-4A07-BDB9-B1FA06B997F7}" destId="{AE587FF4-98C9-4643-8DB4-1219670C1535}" srcOrd="3" destOrd="0" parTransId="{C8784389-27DE-4431-8B99-844B242B430F}" sibTransId="{77A2DDAE-299C-4078-A09F-201D9B466A1D}"/>
    <dgm:cxn modelId="{336C8272-3A5E-4CBC-BD29-FD04F2E5AA33}" type="presOf" srcId="{295483DC-685B-43C1-84C2-834AE8619007}" destId="{46796317-4D24-4D2A-BC2B-E0A98B953BA2}" srcOrd="0" destOrd="0" presId="urn:microsoft.com/office/officeart/2005/8/layout/radial4"/>
    <dgm:cxn modelId="{A9F24F66-52CC-4DF8-90B6-9CD329DDD6B3}" srcId="{4547A3C1-7740-4A07-BDB9-B1FA06B997F7}" destId="{87023EAB-E796-4C74-8F01-6260F3423983}" srcOrd="2" destOrd="0" parTransId="{427B7972-7530-45A8-815A-668C5815BD14}" sibTransId="{04EF3FDA-46C0-4DE3-B8FB-0D296A5E76A9}"/>
    <dgm:cxn modelId="{A383EA9D-9C5E-4C39-8792-760067D98768}" type="presOf" srcId="{87023EAB-E796-4C74-8F01-6260F3423983}" destId="{E076B0AF-CA8F-42CD-9D65-74F985F27365}" srcOrd="0" destOrd="0" presId="urn:microsoft.com/office/officeart/2005/8/layout/radial4"/>
    <dgm:cxn modelId="{B7D44D29-9A99-40FC-82FB-346FE704332D}" type="presOf" srcId="{9A9A50E3-DCC2-43DF-BBC5-7A9F0F6AD49A}" destId="{B4396319-3AE6-44F9-8D97-D0006EBB5EBA}" srcOrd="0" destOrd="0" presId="urn:microsoft.com/office/officeart/2005/8/layout/radial4"/>
    <dgm:cxn modelId="{A08304DA-85AE-4321-A2A5-C6CC00DEF495}" type="presOf" srcId="{D5CB0AB6-E2D3-4E46-A2BA-ADBB84FFFE14}" destId="{2EEDE0DB-B471-425E-B902-38C25D382EA9}" srcOrd="0" destOrd="0" presId="urn:microsoft.com/office/officeart/2005/8/layout/radial4"/>
    <dgm:cxn modelId="{B79CF9CB-AA07-428B-AB44-D65BF0465226}" type="presOf" srcId="{0384AD90-9A0B-40A3-BD11-87DE24702BB7}" destId="{E02AA6A1-A66E-4735-A695-609EEC6C4285}" srcOrd="0" destOrd="0" presId="urn:microsoft.com/office/officeart/2005/8/layout/radial4"/>
    <dgm:cxn modelId="{C913D8D1-005E-4E2D-AB9D-B78D628EB282}" type="presOf" srcId="{8725D517-4937-4B0B-BA4D-CDCC02F2D2DC}" destId="{99AF9823-3288-4C0A-9152-FF03A96B7F9E}" srcOrd="0" destOrd="0" presId="urn:microsoft.com/office/officeart/2005/8/layout/radial4"/>
    <dgm:cxn modelId="{6E8678FE-75CE-4246-B453-A280671BDD79}" type="presOf" srcId="{4547A3C1-7740-4A07-BDB9-B1FA06B997F7}" destId="{83A7865D-DECB-4908-9D73-3748BC3F730C}" srcOrd="0" destOrd="0" presId="urn:microsoft.com/office/officeart/2005/8/layout/radial4"/>
    <dgm:cxn modelId="{F6E522FE-F042-4500-B149-BACF50D9C08D}" type="presOf" srcId="{C8784389-27DE-4431-8B99-844B242B430F}" destId="{47AC5CC9-E19D-4F79-B894-7AF0A2FF81D9}" srcOrd="0" destOrd="0" presId="urn:microsoft.com/office/officeart/2005/8/layout/radial4"/>
    <dgm:cxn modelId="{F366F3C9-4C20-4C96-9B35-81C0BAF9961B}" type="presOf" srcId="{427B7972-7530-45A8-815A-668C5815BD14}" destId="{E58EC252-0FB6-4D46-9949-62AE5C2BE33A}" srcOrd="0" destOrd="0" presId="urn:microsoft.com/office/officeart/2005/8/layout/radial4"/>
    <dgm:cxn modelId="{2B2BF87D-C46A-4A22-B9FF-26BA8572A4A4}" srcId="{4547A3C1-7740-4A07-BDB9-B1FA06B997F7}" destId="{B3A109CC-6287-4379-A072-3BE6CC86F3F1}" srcOrd="5" destOrd="0" parTransId="{CBD0C0CB-6861-40CD-BD18-B59708CD3950}" sibTransId="{B4B49C03-5E2F-4888-AF3F-2E43C382CA41}"/>
    <dgm:cxn modelId="{14E3365A-E502-4521-A514-DF7BC04DA52E}" type="presOf" srcId="{84E95BD4-183A-4889-A7AA-006E3BB78785}" destId="{24A24696-70B1-4720-A032-0AF8CE7F3A73}" srcOrd="0" destOrd="0" presId="urn:microsoft.com/office/officeart/2005/8/layout/radial4"/>
    <dgm:cxn modelId="{4D7B1FD9-7A75-45D2-8AA6-14B7DA094E5F}" srcId="{8D1B8C71-CACC-478B-B0E9-60A05266B57A}" destId="{4547A3C1-7740-4A07-BDB9-B1FA06B997F7}" srcOrd="0" destOrd="0" parTransId="{0AFD8769-6C03-4E93-9AE6-49640E571DB7}" sibTransId="{CD1271D0-03E6-4F4B-B536-D530CC5DC9E7}"/>
    <dgm:cxn modelId="{A09E3596-FE02-47FC-B817-2579C90F55BC}" type="presParOf" srcId="{901A4B67-29EE-4BAE-AB74-B4B262CF372C}" destId="{83A7865D-DECB-4908-9D73-3748BC3F730C}" srcOrd="0" destOrd="0" presId="urn:microsoft.com/office/officeart/2005/8/layout/radial4"/>
    <dgm:cxn modelId="{FA8B7D9E-3346-4017-AC36-1C72C9B0D949}" type="presParOf" srcId="{901A4B67-29EE-4BAE-AB74-B4B262CF372C}" destId="{01956463-7CA5-4390-95C1-8880D948C7FE}" srcOrd="1" destOrd="0" presId="urn:microsoft.com/office/officeart/2005/8/layout/radial4"/>
    <dgm:cxn modelId="{F1EE31F9-677B-4BE3-9EDB-C44170BB5BCF}" type="presParOf" srcId="{901A4B67-29EE-4BAE-AB74-B4B262CF372C}" destId="{2EEDE0DB-B471-425E-B902-38C25D382EA9}" srcOrd="2" destOrd="0" presId="urn:microsoft.com/office/officeart/2005/8/layout/radial4"/>
    <dgm:cxn modelId="{12B5805B-C659-4D8A-A033-AD07DAF8046A}" type="presParOf" srcId="{901A4B67-29EE-4BAE-AB74-B4B262CF372C}" destId="{E02AA6A1-A66E-4735-A695-609EEC6C4285}" srcOrd="3" destOrd="0" presId="urn:microsoft.com/office/officeart/2005/8/layout/radial4"/>
    <dgm:cxn modelId="{11FC7799-1108-4C84-86C1-606F74E0FF9A}" type="presParOf" srcId="{901A4B67-29EE-4BAE-AB74-B4B262CF372C}" destId="{3E896E76-F616-40CF-881B-67CFAC172A4A}" srcOrd="4" destOrd="0" presId="urn:microsoft.com/office/officeart/2005/8/layout/radial4"/>
    <dgm:cxn modelId="{29FC7BFA-3467-40B4-A32B-EFBDE3EAF0C4}" type="presParOf" srcId="{901A4B67-29EE-4BAE-AB74-B4B262CF372C}" destId="{E58EC252-0FB6-4D46-9949-62AE5C2BE33A}" srcOrd="5" destOrd="0" presId="urn:microsoft.com/office/officeart/2005/8/layout/radial4"/>
    <dgm:cxn modelId="{7D804237-ED99-4EE3-9682-2DE536636749}" type="presParOf" srcId="{901A4B67-29EE-4BAE-AB74-B4B262CF372C}" destId="{E076B0AF-CA8F-42CD-9D65-74F985F27365}" srcOrd="6" destOrd="0" presId="urn:microsoft.com/office/officeart/2005/8/layout/radial4"/>
    <dgm:cxn modelId="{A59653DA-D1FC-4303-B227-4EC04B0949D1}" type="presParOf" srcId="{901A4B67-29EE-4BAE-AB74-B4B262CF372C}" destId="{47AC5CC9-E19D-4F79-B894-7AF0A2FF81D9}" srcOrd="7" destOrd="0" presId="urn:microsoft.com/office/officeart/2005/8/layout/radial4"/>
    <dgm:cxn modelId="{FC722DBD-75F0-4010-A8EE-C0FE69A06C4F}" type="presParOf" srcId="{901A4B67-29EE-4BAE-AB74-B4B262CF372C}" destId="{FE1AB30D-362E-494F-975F-47564FB767FF}" srcOrd="8" destOrd="0" presId="urn:microsoft.com/office/officeart/2005/8/layout/radial4"/>
    <dgm:cxn modelId="{404C10B4-78F9-45CA-AE21-B9929ABA3E13}" type="presParOf" srcId="{901A4B67-29EE-4BAE-AB74-B4B262CF372C}" destId="{B4396319-3AE6-44F9-8D97-D0006EBB5EBA}" srcOrd="9" destOrd="0" presId="urn:microsoft.com/office/officeart/2005/8/layout/radial4"/>
    <dgm:cxn modelId="{7C3CA3CA-7694-47D8-AE93-7798AC5FBDED}" type="presParOf" srcId="{901A4B67-29EE-4BAE-AB74-B4B262CF372C}" destId="{7B7CD831-C81A-4A47-BB26-4C8D5CAE5070}" srcOrd="10" destOrd="0" presId="urn:microsoft.com/office/officeart/2005/8/layout/radial4"/>
    <dgm:cxn modelId="{E508170D-5821-46DC-ADCB-9B650319A99D}" type="presParOf" srcId="{901A4B67-29EE-4BAE-AB74-B4B262CF372C}" destId="{63E88380-BF99-46DA-832E-5187D5A85CA7}" srcOrd="11" destOrd="0" presId="urn:microsoft.com/office/officeart/2005/8/layout/radial4"/>
    <dgm:cxn modelId="{D2CC3DB7-748F-45F8-8AE2-1A1329FEB5E3}" type="presParOf" srcId="{901A4B67-29EE-4BAE-AB74-B4B262CF372C}" destId="{D50CDEAD-F6AB-42D1-BB3C-9194ACC56103}" srcOrd="12" destOrd="0" presId="urn:microsoft.com/office/officeart/2005/8/layout/radial4"/>
    <dgm:cxn modelId="{EF7978E5-4170-4FA8-A971-1AAF3CA2F81D}" type="presParOf" srcId="{901A4B67-29EE-4BAE-AB74-B4B262CF372C}" destId="{AF9C1F60-DA54-4DC7-8D67-CA091D976179}" srcOrd="13" destOrd="0" presId="urn:microsoft.com/office/officeart/2005/8/layout/radial4"/>
    <dgm:cxn modelId="{83BE064B-EF11-405B-95C5-0AA4E66E9BC6}" type="presParOf" srcId="{901A4B67-29EE-4BAE-AB74-B4B262CF372C}" destId="{99AF9823-3288-4C0A-9152-FF03A96B7F9E}" srcOrd="14" destOrd="0" presId="urn:microsoft.com/office/officeart/2005/8/layout/radial4"/>
    <dgm:cxn modelId="{4A348D99-00E2-4EAA-B2BB-F050498327AF}" type="presParOf" srcId="{901A4B67-29EE-4BAE-AB74-B4B262CF372C}" destId="{21C9FC33-E911-4F51-B743-00E5566670FF}" srcOrd="15" destOrd="0" presId="urn:microsoft.com/office/officeart/2005/8/layout/radial4"/>
    <dgm:cxn modelId="{70FEB5D3-F75F-4DCF-8B43-FF2EE18DEDDC}" type="presParOf" srcId="{901A4B67-29EE-4BAE-AB74-B4B262CF372C}" destId="{62CA419D-5646-4824-9DCE-08B20632FD96}" srcOrd="16" destOrd="0" presId="urn:microsoft.com/office/officeart/2005/8/layout/radial4"/>
    <dgm:cxn modelId="{9A7B3B7E-6BC0-4FD9-AEB5-1FB0FE5FD7CC}" type="presParOf" srcId="{901A4B67-29EE-4BAE-AB74-B4B262CF372C}" destId="{0B864B32-872B-48D8-B37D-E1D4823A13B9}" srcOrd="17" destOrd="0" presId="urn:microsoft.com/office/officeart/2005/8/layout/radial4"/>
    <dgm:cxn modelId="{07973272-CC9D-4649-8EC1-80E12655E8F0}" type="presParOf" srcId="{901A4B67-29EE-4BAE-AB74-B4B262CF372C}" destId="{8DE9CD7E-3B66-44B7-B51F-A6040A8E460B}" srcOrd="18" destOrd="0" presId="urn:microsoft.com/office/officeart/2005/8/layout/radial4"/>
    <dgm:cxn modelId="{C5C44A62-52A4-48CF-B053-3117625D8556}" type="presParOf" srcId="{901A4B67-29EE-4BAE-AB74-B4B262CF372C}" destId="{46796317-4D24-4D2A-BC2B-E0A98B953BA2}" srcOrd="19" destOrd="0" presId="urn:microsoft.com/office/officeart/2005/8/layout/radial4"/>
    <dgm:cxn modelId="{AB42F7FC-8104-4DC2-820F-01CFC58E2799}" type="presParOf" srcId="{901A4B67-29EE-4BAE-AB74-B4B262CF372C}" destId="{87D018E5-C050-4374-840F-5B6E4B5E6215}" srcOrd="20" destOrd="0" presId="urn:microsoft.com/office/officeart/2005/8/layout/radial4"/>
    <dgm:cxn modelId="{590853DA-B92C-43D8-AE01-BA2A866F0366}" type="presParOf" srcId="{901A4B67-29EE-4BAE-AB74-B4B262CF372C}" destId="{24A24696-70B1-4720-A032-0AF8CE7F3A73}" srcOrd="21" destOrd="0" presId="urn:microsoft.com/office/officeart/2005/8/layout/radial4"/>
    <dgm:cxn modelId="{2B6BC6C0-A0FC-4999-ADDC-4FD6F3194E80}" type="presParOf" srcId="{901A4B67-29EE-4BAE-AB74-B4B262CF372C}" destId="{4F42E1A4-9C16-4DB2-95B7-EC5BB0556A2B}" srcOrd="22"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D1B8C71-CACC-478B-B0E9-60A05266B57A}" type="doc">
      <dgm:prSet loTypeId="urn:microsoft.com/office/officeart/2005/8/layout/radial4" loCatId="relationship" qsTypeId="urn:microsoft.com/office/officeart/2005/8/quickstyle/simple3" qsCatId="simple" csTypeId="urn:microsoft.com/office/officeart/2005/8/colors/accent2_1" csCatId="accent2" phldr="1"/>
      <dgm:spPr/>
    </dgm:pt>
    <dgm:pt modelId="{4547A3C1-7740-4A07-BDB9-B1FA06B997F7}">
      <dgm:prSet custT="1"/>
      <dgm:spPr>
        <a:blipFill rotWithShape="0">
          <a:blip xmlns:r="http://schemas.openxmlformats.org/officeDocument/2006/relationships" r:embed="rId1"/>
          <a:stretch>
            <a:fillRect/>
          </a:stretch>
        </a:blip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350" b="1" i="0" u="none" strike="noStrike" cap="none" normalizeH="0" baseline="0" dirty="0">
            <a:ln/>
            <a:effectLst/>
            <a:latin typeface="Candara" pitchFamily="34" charset="0"/>
            <a:cs typeface="Aharoni" pitchFamily="2" charset="-79"/>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350" b="1" i="0" u="none" strike="noStrike" cap="none" normalizeH="0" baseline="0" dirty="0">
            <a:ln/>
            <a:effectLst/>
            <a:latin typeface="Candara" pitchFamily="34" charset="0"/>
            <a:cs typeface="Aharoni" pitchFamily="2" charset="-79"/>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350" b="1" i="0" u="none" strike="noStrike" cap="none" normalizeH="0" baseline="0" dirty="0">
            <a:ln/>
            <a:effectLst/>
            <a:latin typeface="Candara" pitchFamily="34" charset="0"/>
            <a:cs typeface="Aharoni" pitchFamily="2" charset="-79"/>
          </a:endParaRPr>
        </a:p>
      </dgm:t>
    </dgm:pt>
    <dgm:pt modelId="{0AFD8769-6C03-4E93-9AE6-49640E571DB7}" type="parTrans" cxnId="{4D7B1FD9-7A75-45D2-8AA6-14B7DA094E5F}">
      <dgm:prSet/>
      <dgm:spPr/>
      <dgm:t>
        <a:bodyPr/>
        <a:lstStyle/>
        <a:p>
          <a:endParaRPr lang="en-GB" sz="2400" b="1">
            <a:latin typeface="Candara" pitchFamily="34" charset="0"/>
            <a:cs typeface="Aharoni" pitchFamily="2" charset="-79"/>
          </a:endParaRPr>
        </a:p>
      </dgm:t>
    </dgm:pt>
    <dgm:pt modelId="{CD1271D0-03E6-4F4B-B536-D530CC5DC9E7}" type="sibTrans" cxnId="{4D7B1FD9-7A75-45D2-8AA6-14B7DA094E5F}">
      <dgm:prSet/>
      <dgm:spPr/>
      <dgm:t>
        <a:bodyPr/>
        <a:lstStyle/>
        <a:p>
          <a:endParaRPr lang="en-GB" sz="2400" b="1">
            <a:latin typeface="Candara" pitchFamily="34" charset="0"/>
            <a:cs typeface="Aharoni" pitchFamily="2" charset="-79"/>
          </a:endParaRPr>
        </a:p>
      </dgm:t>
    </dgm:pt>
    <dgm:pt modelId="{AE587FF4-98C9-4643-8DB4-1219670C1535}">
      <dgm:prSet custT="1"/>
      <dgm:spPr>
        <a:blipFill rotWithShape="0">
          <a:blip xmlns:r="http://schemas.openxmlformats.org/officeDocument/2006/relationships" r:embed="rId2"/>
          <a:stretch>
            <a:fillRect/>
          </a:stretch>
        </a:blipFill>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GB" sz="1100" b="1" i="0" u="none" strike="noStrike" cap="none" normalizeH="0" baseline="0" dirty="0">
            <a:ln/>
            <a:effectLst/>
            <a:latin typeface="Candara" pitchFamily="34" charset="0"/>
            <a:cs typeface="Aharoni" pitchFamily="2" charset="-79"/>
          </a:endParaRPr>
        </a:p>
      </dgm:t>
    </dgm:pt>
    <dgm:pt modelId="{C8784389-27DE-4431-8B99-844B242B430F}" type="parTrans" cxnId="{75019225-E222-4FA5-97E5-8D0A9CD464DA}">
      <dgm:prSet/>
      <dgm:spPr>
        <a:solidFill>
          <a:srgbClr val="FC9024"/>
        </a:solidFill>
      </dgm:spPr>
      <dgm:t>
        <a:bodyPr/>
        <a:lstStyle/>
        <a:p>
          <a:endParaRPr lang="en-GB" sz="2400" b="1">
            <a:latin typeface="Candara" pitchFamily="34" charset="0"/>
            <a:cs typeface="Aharoni" pitchFamily="2" charset="-79"/>
          </a:endParaRPr>
        </a:p>
      </dgm:t>
    </dgm:pt>
    <dgm:pt modelId="{77A2DDAE-299C-4078-A09F-201D9B466A1D}" type="sibTrans" cxnId="{75019225-E222-4FA5-97E5-8D0A9CD464DA}">
      <dgm:prSet/>
      <dgm:spPr/>
      <dgm:t>
        <a:bodyPr/>
        <a:lstStyle/>
        <a:p>
          <a:endParaRPr lang="en-GB" sz="2400" b="1">
            <a:latin typeface="Candara" pitchFamily="34" charset="0"/>
            <a:cs typeface="Aharoni" pitchFamily="2" charset="-79"/>
          </a:endParaRPr>
        </a:p>
      </dgm:t>
    </dgm:pt>
    <dgm:pt modelId="{6BD780E9-0E98-4356-845B-B9C35BEF3B1C}">
      <dgm:prSet custT="1"/>
      <dgm:spPr>
        <a:blipFill rotWithShape="0">
          <a:blip xmlns:r="http://schemas.openxmlformats.org/officeDocument/2006/relationships" r:embed="rId3"/>
          <a:stretch>
            <a:fillRect/>
          </a:stretch>
        </a:blip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100" b="1" i="0" u="none" strike="noStrike" cap="none" normalizeH="0" baseline="0" dirty="0">
            <a:ln/>
            <a:effectLst/>
            <a:latin typeface="Candara" pitchFamily="34" charset="0"/>
            <a:cs typeface="Aharoni" pitchFamily="2" charset="-79"/>
          </a:endParaRPr>
        </a:p>
      </dgm:t>
    </dgm:pt>
    <dgm:pt modelId="{7C8DC039-0DF3-48D1-9898-300217BCEFA9}" type="parTrans" cxnId="{8FA6DFFB-C2C6-460A-8FDF-08887EE992BD}">
      <dgm:prSet/>
      <dgm:spPr>
        <a:solidFill>
          <a:srgbClr val="F828FD"/>
        </a:solidFill>
      </dgm:spPr>
      <dgm:t>
        <a:bodyPr/>
        <a:lstStyle/>
        <a:p>
          <a:endParaRPr lang="en-GB" sz="2400" b="1">
            <a:latin typeface="Candara" pitchFamily="34" charset="0"/>
            <a:cs typeface="Aharoni" pitchFamily="2" charset="-79"/>
          </a:endParaRPr>
        </a:p>
      </dgm:t>
    </dgm:pt>
    <dgm:pt modelId="{0F12AA5E-A827-4598-A802-D75AE0866FFA}" type="sibTrans" cxnId="{8FA6DFFB-C2C6-460A-8FDF-08887EE992BD}">
      <dgm:prSet/>
      <dgm:spPr/>
      <dgm:t>
        <a:bodyPr/>
        <a:lstStyle/>
        <a:p>
          <a:endParaRPr lang="en-GB" sz="2400" b="1">
            <a:latin typeface="Candara" pitchFamily="34" charset="0"/>
            <a:cs typeface="Aharoni" pitchFamily="2" charset="-79"/>
          </a:endParaRPr>
        </a:p>
      </dgm:t>
    </dgm:pt>
    <dgm:pt modelId="{8725D517-4937-4B0B-BA4D-CDCC02F2D2DC}">
      <dgm:prSet custT="1"/>
      <dgm:spPr>
        <a:blipFill rotWithShape="0">
          <a:blip xmlns:r="http://schemas.openxmlformats.org/officeDocument/2006/relationships" r:embed="rId4"/>
          <a:stretch>
            <a:fillRect/>
          </a:stretch>
        </a:blipFill>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GB" sz="1100" b="1" i="0" u="none" strike="noStrike" cap="none" normalizeH="0" baseline="0" dirty="0">
            <a:ln/>
            <a:effectLst/>
            <a:latin typeface="Candara" pitchFamily="34" charset="0"/>
            <a:cs typeface="Aharoni" pitchFamily="2" charset="-79"/>
          </a:endParaRPr>
        </a:p>
      </dgm:t>
    </dgm:pt>
    <dgm:pt modelId="{BB15875A-26DC-4389-8A55-FA946FA920B9}" type="parTrans" cxnId="{D5CC4921-A795-4151-8440-758344BE705E}">
      <dgm:prSet/>
      <dgm:spPr>
        <a:solidFill>
          <a:srgbClr val="92D050"/>
        </a:solidFill>
      </dgm:spPr>
      <dgm:t>
        <a:bodyPr/>
        <a:lstStyle/>
        <a:p>
          <a:endParaRPr lang="en-GB" sz="2400" b="1">
            <a:latin typeface="Candara" pitchFamily="34" charset="0"/>
            <a:cs typeface="Aharoni" pitchFamily="2" charset="-79"/>
          </a:endParaRPr>
        </a:p>
      </dgm:t>
    </dgm:pt>
    <dgm:pt modelId="{80C0FC39-1AE3-4091-8B7A-46F4D9074D55}" type="sibTrans" cxnId="{D5CC4921-A795-4151-8440-758344BE705E}">
      <dgm:prSet/>
      <dgm:spPr/>
      <dgm:t>
        <a:bodyPr/>
        <a:lstStyle/>
        <a:p>
          <a:endParaRPr lang="en-GB" sz="2400" b="1">
            <a:latin typeface="Candara" pitchFamily="34" charset="0"/>
            <a:cs typeface="Aharoni" pitchFamily="2" charset="-79"/>
          </a:endParaRPr>
        </a:p>
      </dgm:t>
    </dgm:pt>
    <dgm:pt modelId="{B3A109CC-6287-4379-A072-3BE6CC86F3F1}">
      <dgm:prSet custT="1"/>
      <dgm:spPr>
        <a:blipFill rotWithShape="0">
          <a:blip xmlns:r="http://schemas.openxmlformats.org/officeDocument/2006/relationships" r:embed="rId5"/>
          <a:stretch>
            <a:fillRect/>
          </a:stretch>
        </a:blip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100" b="1" i="0" u="none" strike="noStrike" cap="none" normalizeH="0" baseline="0" dirty="0">
            <a:ln/>
            <a:effectLst/>
            <a:latin typeface="Candara" pitchFamily="34" charset="0"/>
            <a:cs typeface="Aharoni" pitchFamily="2" charset="-79"/>
          </a:endParaRPr>
        </a:p>
      </dgm:t>
    </dgm:pt>
    <dgm:pt modelId="{CBD0C0CB-6861-40CD-BD18-B59708CD3950}" type="parTrans" cxnId="{2B2BF87D-C46A-4A22-B9FF-26BA8572A4A4}">
      <dgm:prSet/>
      <dgm:spPr>
        <a:solidFill>
          <a:srgbClr val="FFFF00"/>
        </a:solidFill>
      </dgm:spPr>
      <dgm:t>
        <a:bodyPr/>
        <a:lstStyle/>
        <a:p>
          <a:endParaRPr lang="en-GB" sz="2400">
            <a:latin typeface="Candara" pitchFamily="34" charset="0"/>
            <a:cs typeface="Aharoni" pitchFamily="2" charset="-79"/>
          </a:endParaRPr>
        </a:p>
      </dgm:t>
    </dgm:pt>
    <dgm:pt modelId="{B4B49C03-5E2F-4888-AF3F-2E43C382CA41}" type="sibTrans" cxnId="{2B2BF87D-C46A-4A22-B9FF-26BA8572A4A4}">
      <dgm:prSet/>
      <dgm:spPr/>
      <dgm:t>
        <a:bodyPr/>
        <a:lstStyle/>
        <a:p>
          <a:endParaRPr lang="en-GB" sz="2400">
            <a:latin typeface="Candara" pitchFamily="34" charset="0"/>
            <a:cs typeface="Aharoni" pitchFamily="2" charset="-79"/>
          </a:endParaRPr>
        </a:p>
      </dgm:t>
    </dgm:pt>
    <dgm:pt modelId="{87023EAB-E796-4C74-8F01-6260F3423983}">
      <dgm:prSet custT="1"/>
      <dgm:spPr>
        <a:blipFill rotWithShape="0">
          <a:blip xmlns:r="http://schemas.openxmlformats.org/officeDocument/2006/relationships" r:embed="rId6"/>
          <a:stretch>
            <a:fillRect/>
          </a:stretch>
        </a:blip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100" b="1" i="0" u="none" strike="noStrike" cap="none" normalizeH="0" baseline="0" dirty="0">
            <a:ln/>
            <a:effectLst/>
            <a:latin typeface="Candara" pitchFamily="34" charset="0"/>
            <a:cs typeface="Aharoni" pitchFamily="2" charset="-79"/>
          </a:endParaRPr>
        </a:p>
      </dgm:t>
    </dgm:pt>
    <dgm:pt modelId="{427B7972-7530-45A8-815A-668C5815BD14}" type="parTrans" cxnId="{A9F24F66-52CC-4DF8-90B6-9CD329DDD6B3}">
      <dgm:prSet/>
      <dgm:spPr>
        <a:solidFill>
          <a:srgbClr val="FC9024"/>
        </a:solidFill>
      </dgm:spPr>
      <dgm:t>
        <a:bodyPr/>
        <a:lstStyle/>
        <a:p>
          <a:endParaRPr lang="en-GB" sz="2400">
            <a:latin typeface="Candara" pitchFamily="34" charset="0"/>
            <a:cs typeface="Aharoni" pitchFamily="2" charset="-79"/>
          </a:endParaRPr>
        </a:p>
      </dgm:t>
    </dgm:pt>
    <dgm:pt modelId="{04EF3FDA-46C0-4DE3-B8FB-0D296A5E76A9}" type="sibTrans" cxnId="{A9F24F66-52CC-4DF8-90B6-9CD329DDD6B3}">
      <dgm:prSet/>
      <dgm:spPr/>
      <dgm:t>
        <a:bodyPr/>
        <a:lstStyle/>
        <a:p>
          <a:endParaRPr lang="en-GB" sz="2400">
            <a:latin typeface="Candara" pitchFamily="34" charset="0"/>
            <a:cs typeface="Aharoni" pitchFamily="2" charset="-79"/>
          </a:endParaRPr>
        </a:p>
      </dgm:t>
    </dgm:pt>
    <dgm:pt modelId="{1F487A4D-ACF6-4CEF-9B41-4474BB7B60A7}">
      <dgm:prSet custT="1"/>
      <dgm:spPr>
        <a:blipFill rotWithShape="0">
          <a:blip xmlns:r="http://schemas.openxmlformats.org/officeDocument/2006/relationships" r:embed="rId7"/>
          <a:stretch>
            <a:fillRect/>
          </a:stretch>
        </a:blip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100" b="1" i="0" u="none" strike="noStrike" cap="none" normalizeH="0" baseline="0" dirty="0">
            <a:ln/>
            <a:effectLst/>
            <a:latin typeface="Candara" pitchFamily="34" charset="0"/>
            <a:cs typeface="Aharoni" pitchFamily="2" charset="-79"/>
          </a:endParaRPr>
        </a:p>
      </dgm:t>
    </dgm:pt>
    <dgm:pt modelId="{3D84A90D-28CB-4D25-9980-51B73DC74672}" type="parTrans" cxnId="{CABF6B63-25E5-41BF-AA2E-2B90FC401CAC}">
      <dgm:prSet/>
      <dgm:spPr>
        <a:solidFill>
          <a:srgbClr val="92D050"/>
        </a:solidFill>
      </dgm:spPr>
      <dgm:t>
        <a:bodyPr/>
        <a:lstStyle/>
        <a:p>
          <a:endParaRPr lang="en-GB" sz="2400">
            <a:latin typeface="Candara" pitchFamily="34" charset="0"/>
            <a:cs typeface="Aharoni" pitchFamily="2" charset="-79"/>
          </a:endParaRPr>
        </a:p>
      </dgm:t>
    </dgm:pt>
    <dgm:pt modelId="{26C26F74-5CD7-4659-86DE-F76088735586}" type="sibTrans" cxnId="{CABF6B63-25E5-41BF-AA2E-2B90FC401CAC}">
      <dgm:prSet/>
      <dgm:spPr/>
      <dgm:t>
        <a:bodyPr/>
        <a:lstStyle/>
        <a:p>
          <a:endParaRPr lang="en-GB" sz="2400">
            <a:latin typeface="Candara" pitchFamily="34" charset="0"/>
            <a:cs typeface="Aharoni" pitchFamily="2" charset="-79"/>
          </a:endParaRPr>
        </a:p>
      </dgm:t>
    </dgm:pt>
    <dgm:pt modelId="{D0C71EAC-D18B-4BED-A437-CEC596EAFF7D}">
      <dgm:prSet custT="1"/>
      <dgm:spPr>
        <a:blipFill rotWithShape="0">
          <a:blip xmlns:r="http://schemas.openxmlformats.org/officeDocument/2006/relationships" r:embed="rId8"/>
          <a:stretch>
            <a:fillRect/>
          </a:stretch>
        </a:blipFill>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GB" sz="1100" b="1" i="0" u="none" strike="noStrike" cap="none" normalizeH="0" baseline="0" dirty="0">
            <a:ln/>
            <a:effectLst/>
            <a:latin typeface="Candara" pitchFamily="34" charset="0"/>
            <a:cs typeface="Aharoni" pitchFamily="2" charset="-79"/>
          </a:endParaRPr>
        </a:p>
      </dgm:t>
    </dgm:pt>
    <dgm:pt modelId="{84E95BD4-183A-4889-A7AA-006E3BB78785}" type="parTrans" cxnId="{87E76204-4236-4804-A55E-808B284B2F1C}">
      <dgm:prSet/>
      <dgm:spPr>
        <a:solidFill>
          <a:srgbClr val="7030A0"/>
        </a:solidFill>
      </dgm:spPr>
      <dgm:t>
        <a:bodyPr/>
        <a:lstStyle/>
        <a:p>
          <a:endParaRPr lang="en-GB"/>
        </a:p>
      </dgm:t>
    </dgm:pt>
    <dgm:pt modelId="{A0A7E2C9-9084-4BB1-8081-64148F2B3EDD}" type="sibTrans" cxnId="{87E76204-4236-4804-A55E-808B284B2F1C}">
      <dgm:prSet/>
      <dgm:spPr/>
      <dgm:t>
        <a:bodyPr/>
        <a:lstStyle/>
        <a:p>
          <a:endParaRPr lang="en-GB"/>
        </a:p>
      </dgm:t>
    </dgm:pt>
    <dgm:pt modelId="{95DAF138-BD74-46B3-961D-47A541478BA7}">
      <dgm:prSet custT="1"/>
      <dgm:spPr>
        <a:blipFill rotWithShape="0">
          <a:blip xmlns:r="http://schemas.openxmlformats.org/officeDocument/2006/relationships" r:embed="rId9"/>
          <a:stretch>
            <a:fillRect/>
          </a:stretch>
        </a:blip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100" b="1" i="0" u="none" strike="noStrike" cap="none" normalizeH="0" baseline="0" dirty="0">
            <a:ln/>
            <a:effectLst/>
            <a:latin typeface="Candara" pitchFamily="34" charset="0"/>
            <a:cs typeface="Aharoni" pitchFamily="2" charset="-79"/>
          </a:endParaRPr>
        </a:p>
      </dgm:t>
    </dgm:pt>
    <dgm:pt modelId="{0384AD90-9A0B-40A3-BD11-87DE24702BB7}" type="parTrans" cxnId="{D0C04ED5-E72C-4AFA-9D44-F54796BEBBCE}">
      <dgm:prSet/>
      <dgm:spPr>
        <a:solidFill>
          <a:srgbClr val="FF0000"/>
        </a:solidFill>
      </dgm:spPr>
      <dgm:t>
        <a:bodyPr/>
        <a:lstStyle/>
        <a:p>
          <a:endParaRPr lang="en-GB"/>
        </a:p>
      </dgm:t>
    </dgm:pt>
    <dgm:pt modelId="{3E046260-142A-4E17-BE12-4BB4EFB23844}" type="sibTrans" cxnId="{D0C04ED5-E72C-4AFA-9D44-F54796BEBBCE}">
      <dgm:prSet/>
      <dgm:spPr/>
      <dgm:t>
        <a:bodyPr/>
        <a:lstStyle/>
        <a:p>
          <a:endParaRPr lang="en-GB"/>
        </a:p>
      </dgm:t>
    </dgm:pt>
    <dgm:pt modelId="{D57AD54D-EC6A-46A2-8B4E-1BCE4C202D16}">
      <dgm:prSet/>
      <dgm:spPr>
        <a:blipFill rotWithShape="0">
          <a:blip xmlns:r="http://schemas.openxmlformats.org/officeDocument/2006/relationships" r:embed="rId10"/>
          <a:stretch>
            <a:fillRect/>
          </a:stretch>
        </a:blipFill>
      </dgm:spPr>
      <dgm:t>
        <a:bodyPr/>
        <a:lstStyle/>
        <a:p>
          <a:pPr marR="0" rtl="0" eaLnBrk="1" fontAlgn="base" latinLnBrk="0" hangingPunct="1">
            <a:buClrTx/>
            <a:buSzTx/>
            <a:buFontTx/>
            <a:tabLst/>
          </a:pPr>
          <a:endParaRPr kumimoji="0" lang="en-GB" b="1" i="0" u="none" strike="noStrike" cap="none" normalizeH="0" baseline="0" dirty="0">
            <a:ln/>
            <a:effectLst/>
            <a:latin typeface="Candara" pitchFamily="34" charset="0"/>
            <a:cs typeface="Aharoni" pitchFamily="2" charset="-79"/>
          </a:endParaRPr>
        </a:p>
      </dgm:t>
    </dgm:pt>
    <dgm:pt modelId="{2D8AA07D-F9F0-4B4F-90C2-A8AA10C7B039}" type="parTrans" cxnId="{C31709B7-C57C-43F8-BCCB-52B3FAB4AF5F}">
      <dgm:prSet/>
      <dgm:spPr>
        <a:solidFill>
          <a:srgbClr val="F828FD"/>
        </a:solidFill>
      </dgm:spPr>
      <dgm:t>
        <a:bodyPr/>
        <a:lstStyle/>
        <a:p>
          <a:endParaRPr lang="en-GB"/>
        </a:p>
      </dgm:t>
    </dgm:pt>
    <dgm:pt modelId="{46C6A039-D05D-47BF-9966-EFCC8C723430}" type="sibTrans" cxnId="{C31709B7-C57C-43F8-BCCB-52B3FAB4AF5F}">
      <dgm:prSet/>
      <dgm:spPr/>
      <dgm:t>
        <a:bodyPr/>
        <a:lstStyle/>
        <a:p>
          <a:endParaRPr lang="en-GB"/>
        </a:p>
      </dgm:t>
    </dgm:pt>
    <dgm:pt modelId="{69233EBA-D145-4039-BB54-F270368E0CF5}">
      <dgm:prSet/>
      <dgm:spPr>
        <a:blipFill rotWithShape="0">
          <a:blip xmlns:r="http://schemas.openxmlformats.org/officeDocument/2006/relationships" r:embed="rId11"/>
          <a:stretch>
            <a:fillRect/>
          </a:stretch>
        </a:blipFill>
      </dgm:spPr>
      <dgm:t>
        <a:bodyPr/>
        <a:lstStyle/>
        <a:p>
          <a:pPr marR="0" rtl="0" eaLnBrk="0" fontAlgn="base" latinLnBrk="0" hangingPunct="0">
            <a:buClrTx/>
            <a:buSzTx/>
            <a:buFontTx/>
            <a:tabLst/>
          </a:pPr>
          <a:endParaRPr kumimoji="0" lang="en-GB" b="1" i="0" u="none" strike="noStrike" cap="none" normalizeH="0" baseline="0" dirty="0">
            <a:ln/>
            <a:effectLst/>
            <a:latin typeface="Candara" pitchFamily="34" charset="0"/>
            <a:cs typeface="Aharoni" pitchFamily="2" charset="-79"/>
          </a:endParaRPr>
        </a:p>
      </dgm:t>
    </dgm:pt>
    <dgm:pt modelId="{852DE854-EA8A-4435-A027-F610BD89E858}" type="parTrans" cxnId="{2885AF26-3E33-48E9-B234-E6BAA2C5A78C}">
      <dgm:prSet/>
      <dgm:spPr>
        <a:solidFill>
          <a:srgbClr val="00B0F0"/>
        </a:solidFill>
      </dgm:spPr>
      <dgm:t>
        <a:bodyPr/>
        <a:lstStyle/>
        <a:p>
          <a:endParaRPr lang="en-GB"/>
        </a:p>
      </dgm:t>
    </dgm:pt>
    <dgm:pt modelId="{739BE3A6-BB38-43C1-A86C-2D3BC40AC6A7}" type="sibTrans" cxnId="{2885AF26-3E33-48E9-B234-E6BAA2C5A78C}">
      <dgm:prSet/>
      <dgm:spPr/>
      <dgm:t>
        <a:bodyPr/>
        <a:lstStyle/>
        <a:p>
          <a:endParaRPr lang="en-GB"/>
        </a:p>
      </dgm:t>
    </dgm:pt>
    <dgm:pt modelId="{901A4B67-29EE-4BAE-AB74-B4B262CF372C}" type="pres">
      <dgm:prSet presAssocID="{8D1B8C71-CACC-478B-B0E9-60A05266B57A}" presName="cycle" presStyleCnt="0">
        <dgm:presLayoutVars>
          <dgm:chMax val="1"/>
          <dgm:dir/>
          <dgm:animLvl val="ctr"/>
          <dgm:resizeHandles val="exact"/>
        </dgm:presLayoutVars>
      </dgm:prSet>
      <dgm:spPr/>
    </dgm:pt>
    <dgm:pt modelId="{83A7865D-DECB-4908-9D73-3748BC3F730C}" type="pres">
      <dgm:prSet presAssocID="{4547A3C1-7740-4A07-BDB9-B1FA06B997F7}" presName="centerShape" presStyleLbl="node0" presStyleIdx="0" presStyleCnt="1" custScaleX="123363"/>
      <dgm:spPr/>
      <dgm:t>
        <a:bodyPr/>
        <a:lstStyle/>
        <a:p>
          <a:endParaRPr lang="en-GB"/>
        </a:p>
      </dgm:t>
    </dgm:pt>
    <dgm:pt modelId="{E02AA6A1-A66E-4735-A695-609EEC6C4285}" type="pres">
      <dgm:prSet presAssocID="{0384AD90-9A0B-40A3-BD11-87DE24702BB7}" presName="parTrans" presStyleLbl="bgSibTrans2D1" presStyleIdx="0" presStyleCnt="10"/>
      <dgm:spPr/>
      <dgm:t>
        <a:bodyPr/>
        <a:lstStyle/>
        <a:p>
          <a:endParaRPr lang="en-GB"/>
        </a:p>
      </dgm:t>
    </dgm:pt>
    <dgm:pt modelId="{3E896E76-F616-40CF-881B-67CFAC172A4A}" type="pres">
      <dgm:prSet presAssocID="{95DAF138-BD74-46B3-961D-47A541478BA7}" presName="node" presStyleLbl="node1" presStyleIdx="0" presStyleCnt="10" custScaleX="88479">
        <dgm:presLayoutVars>
          <dgm:bulletEnabled val="1"/>
        </dgm:presLayoutVars>
      </dgm:prSet>
      <dgm:spPr/>
      <dgm:t>
        <a:bodyPr/>
        <a:lstStyle/>
        <a:p>
          <a:endParaRPr lang="en-GB"/>
        </a:p>
      </dgm:t>
    </dgm:pt>
    <dgm:pt modelId="{E58EC252-0FB6-4D46-9949-62AE5C2BE33A}" type="pres">
      <dgm:prSet presAssocID="{427B7972-7530-45A8-815A-668C5815BD14}" presName="parTrans" presStyleLbl="bgSibTrans2D1" presStyleIdx="1" presStyleCnt="10"/>
      <dgm:spPr/>
      <dgm:t>
        <a:bodyPr/>
        <a:lstStyle/>
        <a:p>
          <a:endParaRPr lang="en-GB"/>
        </a:p>
      </dgm:t>
    </dgm:pt>
    <dgm:pt modelId="{E076B0AF-CA8F-42CD-9D65-74F985F27365}" type="pres">
      <dgm:prSet presAssocID="{87023EAB-E796-4C74-8F01-6260F3423983}" presName="node" presStyleLbl="node1" presStyleIdx="1" presStyleCnt="10" custScaleX="75563">
        <dgm:presLayoutVars>
          <dgm:bulletEnabled val="1"/>
        </dgm:presLayoutVars>
      </dgm:prSet>
      <dgm:spPr/>
      <dgm:t>
        <a:bodyPr/>
        <a:lstStyle/>
        <a:p>
          <a:endParaRPr lang="en-GB"/>
        </a:p>
      </dgm:t>
    </dgm:pt>
    <dgm:pt modelId="{47AC5CC9-E19D-4F79-B894-7AF0A2FF81D9}" type="pres">
      <dgm:prSet presAssocID="{C8784389-27DE-4431-8B99-844B242B430F}" presName="parTrans" presStyleLbl="bgSibTrans2D1" presStyleIdx="2" presStyleCnt="10"/>
      <dgm:spPr/>
      <dgm:t>
        <a:bodyPr/>
        <a:lstStyle/>
        <a:p>
          <a:endParaRPr lang="en-GB"/>
        </a:p>
      </dgm:t>
    </dgm:pt>
    <dgm:pt modelId="{FE1AB30D-362E-494F-975F-47564FB767FF}" type="pres">
      <dgm:prSet presAssocID="{AE587FF4-98C9-4643-8DB4-1219670C1535}" presName="node" presStyleLbl="node1" presStyleIdx="2" presStyleCnt="10" custScaleX="73236">
        <dgm:presLayoutVars>
          <dgm:bulletEnabled val="1"/>
        </dgm:presLayoutVars>
      </dgm:prSet>
      <dgm:spPr/>
      <dgm:t>
        <a:bodyPr/>
        <a:lstStyle/>
        <a:p>
          <a:endParaRPr lang="en-GB"/>
        </a:p>
      </dgm:t>
    </dgm:pt>
    <dgm:pt modelId="{63E88380-BF99-46DA-832E-5187D5A85CA7}" type="pres">
      <dgm:prSet presAssocID="{CBD0C0CB-6861-40CD-BD18-B59708CD3950}" presName="parTrans" presStyleLbl="bgSibTrans2D1" presStyleIdx="3" presStyleCnt="10"/>
      <dgm:spPr/>
      <dgm:t>
        <a:bodyPr/>
        <a:lstStyle/>
        <a:p>
          <a:endParaRPr lang="en-GB"/>
        </a:p>
      </dgm:t>
    </dgm:pt>
    <dgm:pt modelId="{D50CDEAD-F6AB-42D1-BB3C-9194ACC56103}" type="pres">
      <dgm:prSet presAssocID="{B3A109CC-6287-4379-A072-3BE6CC86F3F1}" presName="node" presStyleLbl="node1" presStyleIdx="3" presStyleCnt="10">
        <dgm:presLayoutVars>
          <dgm:bulletEnabled val="1"/>
        </dgm:presLayoutVars>
      </dgm:prSet>
      <dgm:spPr/>
      <dgm:t>
        <a:bodyPr/>
        <a:lstStyle/>
        <a:p>
          <a:endParaRPr lang="en-GB"/>
        </a:p>
      </dgm:t>
    </dgm:pt>
    <dgm:pt modelId="{AF9C1F60-DA54-4DC7-8D67-CA091D976179}" type="pres">
      <dgm:prSet presAssocID="{BB15875A-26DC-4389-8A55-FA946FA920B9}" presName="parTrans" presStyleLbl="bgSibTrans2D1" presStyleIdx="4" presStyleCnt="10"/>
      <dgm:spPr/>
      <dgm:t>
        <a:bodyPr/>
        <a:lstStyle/>
        <a:p>
          <a:endParaRPr lang="en-GB"/>
        </a:p>
      </dgm:t>
    </dgm:pt>
    <dgm:pt modelId="{99AF9823-3288-4C0A-9152-FF03A96B7F9E}" type="pres">
      <dgm:prSet presAssocID="{8725D517-4937-4B0B-BA4D-CDCC02F2D2DC}" presName="node" presStyleLbl="node1" presStyleIdx="4" presStyleCnt="10" custScaleX="72957">
        <dgm:presLayoutVars>
          <dgm:bulletEnabled val="1"/>
        </dgm:presLayoutVars>
      </dgm:prSet>
      <dgm:spPr/>
      <dgm:t>
        <a:bodyPr/>
        <a:lstStyle/>
        <a:p>
          <a:endParaRPr lang="en-GB"/>
        </a:p>
      </dgm:t>
    </dgm:pt>
    <dgm:pt modelId="{21C9FC33-E911-4F51-B743-00E5566670FF}" type="pres">
      <dgm:prSet presAssocID="{3D84A90D-28CB-4D25-9980-51B73DC74672}" presName="parTrans" presStyleLbl="bgSibTrans2D1" presStyleIdx="5" presStyleCnt="10"/>
      <dgm:spPr/>
      <dgm:t>
        <a:bodyPr/>
        <a:lstStyle/>
        <a:p>
          <a:endParaRPr lang="en-GB"/>
        </a:p>
      </dgm:t>
    </dgm:pt>
    <dgm:pt modelId="{62CA419D-5646-4824-9DCE-08B20632FD96}" type="pres">
      <dgm:prSet presAssocID="{1F487A4D-ACF6-4CEF-9B41-4474BB7B60A7}" presName="node" presStyleLbl="node1" presStyleIdx="5" presStyleCnt="10" custScaleX="74865">
        <dgm:presLayoutVars>
          <dgm:bulletEnabled val="1"/>
        </dgm:presLayoutVars>
      </dgm:prSet>
      <dgm:spPr/>
      <dgm:t>
        <a:bodyPr/>
        <a:lstStyle/>
        <a:p>
          <a:endParaRPr lang="en-GB"/>
        </a:p>
      </dgm:t>
    </dgm:pt>
    <dgm:pt modelId="{7E129931-9E54-4997-B9A0-5F57B7BE8BFE}" type="pres">
      <dgm:prSet presAssocID="{852DE854-EA8A-4435-A027-F610BD89E858}" presName="parTrans" presStyleLbl="bgSibTrans2D1" presStyleIdx="6" presStyleCnt="10"/>
      <dgm:spPr/>
      <dgm:t>
        <a:bodyPr/>
        <a:lstStyle/>
        <a:p>
          <a:endParaRPr lang="en-GB"/>
        </a:p>
      </dgm:t>
    </dgm:pt>
    <dgm:pt modelId="{FA713358-9636-4FD0-9986-4D93B37F3FB1}" type="pres">
      <dgm:prSet presAssocID="{69233EBA-D145-4039-BB54-F270368E0CF5}" presName="node" presStyleLbl="node1" presStyleIdx="6" presStyleCnt="10" custScaleX="87521">
        <dgm:presLayoutVars>
          <dgm:bulletEnabled val="1"/>
        </dgm:presLayoutVars>
      </dgm:prSet>
      <dgm:spPr/>
      <dgm:t>
        <a:bodyPr/>
        <a:lstStyle/>
        <a:p>
          <a:endParaRPr lang="en-GB"/>
        </a:p>
      </dgm:t>
    </dgm:pt>
    <dgm:pt modelId="{5E94AC27-8245-41CA-AEB8-4760A1FAD314}" type="pres">
      <dgm:prSet presAssocID="{7C8DC039-0DF3-48D1-9898-300217BCEFA9}" presName="parTrans" presStyleLbl="bgSibTrans2D1" presStyleIdx="7" presStyleCnt="10"/>
      <dgm:spPr/>
      <dgm:t>
        <a:bodyPr/>
        <a:lstStyle/>
        <a:p>
          <a:endParaRPr lang="en-GB"/>
        </a:p>
      </dgm:t>
    </dgm:pt>
    <dgm:pt modelId="{2A73C6CF-8064-44C6-A0CA-5EA4422B3938}" type="pres">
      <dgm:prSet presAssocID="{6BD780E9-0E98-4356-845B-B9C35BEF3B1C}" presName="node" presStyleLbl="node1" presStyleIdx="7" presStyleCnt="10" custScaleX="102313" custScaleY="117277" custRadScaleRad="98346" custRadScaleInc="8238">
        <dgm:presLayoutVars>
          <dgm:bulletEnabled val="1"/>
        </dgm:presLayoutVars>
      </dgm:prSet>
      <dgm:spPr/>
      <dgm:t>
        <a:bodyPr/>
        <a:lstStyle/>
        <a:p>
          <a:endParaRPr lang="en-GB"/>
        </a:p>
      </dgm:t>
    </dgm:pt>
    <dgm:pt modelId="{DAFB239C-3C76-4D2D-944F-38A6F87D7550}" type="pres">
      <dgm:prSet presAssocID="{2D8AA07D-F9F0-4B4F-90C2-A8AA10C7B039}" presName="parTrans" presStyleLbl="bgSibTrans2D1" presStyleIdx="8" presStyleCnt="10"/>
      <dgm:spPr/>
      <dgm:t>
        <a:bodyPr/>
        <a:lstStyle/>
        <a:p>
          <a:endParaRPr lang="en-GB"/>
        </a:p>
      </dgm:t>
    </dgm:pt>
    <dgm:pt modelId="{95D771AC-50C7-4EF7-A1D3-12FC87C4F19B}" type="pres">
      <dgm:prSet presAssocID="{D57AD54D-EC6A-46A2-8B4E-1BCE4C202D16}" presName="node" presStyleLbl="node1" presStyleIdx="8" presStyleCnt="10">
        <dgm:presLayoutVars>
          <dgm:bulletEnabled val="1"/>
        </dgm:presLayoutVars>
      </dgm:prSet>
      <dgm:spPr/>
      <dgm:t>
        <a:bodyPr/>
        <a:lstStyle/>
        <a:p>
          <a:endParaRPr lang="en-GB"/>
        </a:p>
      </dgm:t>
    </dgm:pt>
    <dgm:pt modelId="{24A24696-70B1-4720-A032-0AF8CE7F3A73}" type="pres">
      <dgm:prSet presAssocID="{84E95BD4-183A-4889-A7AA-006E3BB78785}" presName="parTrans" presStyleLbl="bgSibTrans2D1" presStyleIdx="9" presStyleCnt="10"/>
      <dgm:spPr/>
      <dgm:t>
        <a:bodyPr/>
        <a:lstStyle/>
        <a:p>
          <a:endParaRPr lang="en-GB"/>
        </a:p>
      </dgm:t>
    </dgm:pt>
    <dgm:pt modelId="{4F42E1A4-9C16-4DB2-95B7-EC5BB0556A2B}" type="pres">
      <dgm:prSet presAssocID="{D0C71EAC-D18B-4BED-A437-CEC596EAFF7D}" presName="node" presStyleLbl="node1" presStyleIdx="9" presStyleCnt="10">
        <dgm:presLayoutVars>
          <dgm:bulletEnabled val="1"/>
        </dgm:presLayoutVars>
      </dgm:prSet>
      <dgm:spPr/>
      <dgm:t>
        <a:bodyPr/>
        <a:lstStyle/>
        <a:p>
          <a:endParaRPr lang="en-GB"/>
        </a:p>
      </dgm:t>
    </dgm:pt>
  </dgm:ptLst>
  <dgm:cxnLst>
    <dgm:cxn modelId="{A6C10556-9FB4-4F1A-8563-554CF7A50518}" type="presOf" srcId="{0384AD90-9A0B-40A3-BD11-87DE24702BB7}" destId="{E02AA6A1-A66E-4735-A695-609EEC6C4285}" srcOrd="0" destOrd="0" presId="urn:microsoft.com/office/officeart/2005/8/layout/radial4"/>
    <dgm:cxn modelId="{8DFD3938-97B0-4499-AAD0-F76C21AC5A49}" type="presOf" srcId="{95DAF138-BD74-46B3-961D-47A541478BA7}" destId="{3E896E76-F616-40CF-881B-67CFAC172A4A}" srcOrd="0" destOrd="0" presId="urn:microsoft.com/office/officeart/2005/8/layout/radial4"/>
    <dgm:cxn modelId="{D4074350-33FA-484A-B4E7-E461450AF42E}" type="presOf" srcId="{6BD780E9-0E98-4356-845B-B9C35BEF3B1C}" destId="{2A73C6CF-8064-44C6-A0CA-5EA4422B3938}" srcOrd="0" destOrd="0" presId="urn:microsoft.com/office/officeart/2005/8/layout/radial4"/>
    <dgm:cxn modelId="{72CC7385-14E9-4A57-BE3F-367D091D57DE}" type="presOf" srcId="{8725D517-4937-4B0B-BA4D-CDCC02F2D2DC}" destId="{99AF9823-3288-4C0A-9152-FF03A96B7F9E}" srcOrd="0" destOrd="0" presId="urn:microsoft.com/office/officeart/2005/8/layout/radial4"/>
    <dgm:cxn modelId="{D0C04ED5-E72C-4AFA-9D44-F54796BEBBCE}" srcId="{4547A3C1-7740-4A07-BDB9-B1FA06B997F7}" destId="{95DAF138-BD74-46B3-961D-47A541478BA7}" srcOrd="0" destOrd="0" parTransId="{0384AD90-9A0B-40A3-BD11-87DE24702BB7}" sibTransId="{3E046260-142A-4E17-BE12-4BB4EFB23844}"/>
    <dgm:cxn modelId="{CABF6B63-25E5-41BF-AA2E-2B90FC401CAC}" srcId="{4547A3C1-7740-4A07-BDB9-B1FA06B997F7}" destId="{1F487A4D-ACF6-4CEF-9B41-4474BB7B60A7}" srcOrd="5" destOrd="0" parTransId="{3D84A90D-28CB-4D25-9980-51B73DC74672}" sibTransId="{26C26F74-5CD7-4659-86DE-F76088735586}"/>
    <dgm:cxn modelId="{C31709B7-C57C-43F8-BCCB-52B3FAB4AF5F}" srcId="{4547A3C1-7740-4A07-BDB9-B1FA06B997F7}" destId="{D57AD54D-EC6A-46A2-8B4E-1BCE4C202D16}" srcOrd="8" destOrd="0" parTransId="{2D8AA07D-F9F0-4B4F-90C2-A8AA10C7B039}" sibTransId="{46C6A039-D05D-47BF-9966-EFCC8C723430}"/>
    <dgm:cxn modelId="{D5CC4921-A795-4151-8440-758344BE705E}" srcId="{4547A3C1-7740-4A07-BDB9-B1FA06B997F7}" destId="{8725D517-4937-4B0B-BA4D-CDCC02F2D2DC}" srcOrd="4" destOrd="0" parTransId="{BB15875A-26DC-4389-8A55-FA946FA920B9}" sibTransId="{80C0FC39-1AE3-4091-8B7A-46F4D9074D55}"/>
    <dgm:cxn modelId="{66F393C3-A6C4-4F8F-AA87-9A47CEF70541}" type="presOf" srcId="{BB15875A-26DC-4389-8A55-FA946FA920B9}" destId="{AF9C1F60-DA54-4DC7-8D67-CA091D976179}" srcOrd="0" destOrd="0" presId="urn:microsoft.com/office/officeart/2005/8/layout/radial4"/>
    <dgm:cxn modelId="{4D845566-B8E9-411C-85B0-41B5F8F8C8CE}" type="presOf" srcId="{4547A3C1-7740-4A07-BDB9-B1FA06B997F7}" destId="{83A7865D-DECB-4908-9D73-3748BC3F730C}" srcOrd="0" destOrd="0" presId="urn:microsoft.com/office/officeart/2005/8/layout/radial4"/>
    <dgm:cxn modelId="{8FA6DFFB-C2C6-460A-8FDF-08887EE992BD}" srcId="{4547A3C1-7740-4A07-BDB9-B1FA06B997F7}" destId="{6BD780E9-0E98-4356-845B-B9C35BEF3B1C}" srcOrd="7" destOrd="0" parTransId="{7C8DC039-0DF3-48D1-9898-300217BCEFA9}" sibTransId="{0F12AA5E-A827-4598-A802-D75AE0866FFA}"/>
    <dgm:cxn modelId="{0758E5EB-0695-46D8-ACD3-7031FB75C34C}" type="presOf" srcId="{87023EAB-E796-4C74-8F01-6260F3423983}" destId="{E076B0AF-CA8F-42CD-9D65-74F985F27365}" srcOrd="0" destOrd="0" presId="urn:microsoft.com/office/officeart/2005/8/layout/radial4"/>
    <dgm:cxn modelId="{87E76204-4236-4804-A55E-808B284B2F1C}" srcId="{4547A3C1-7740-4A07-BDB9-B1FA06B997F7}" destId="{D0C71EAC-D18B-4BED-A437-CEC596EAFF7D}" srcOrd="9" destOrd="0" parTransId="{84E95BD4-183A-4889-A7AA-006E3BB78785}" sibTransId="{A0A7E2C9-9084-4BB1-8081-64148F2B3EDD}"/>
    <dgm:cxn modelId="{FF7C72CB-B6CE-40CB-A64C-65C86F523832}" type="presOf" srcId="{8D1B8C71-CACC-478B-B0E9-60A05266B57A}" destId="{901A4B67-29EE-4BAE-AB74-B4B262CF372C}" srcOrd="0" destOrd="0" presId="urn:microsoft.com/office/officeart/2005/8/layout/radial4"/>
    <dgm:cxn modelId="{166CD8E0-F990-4F90-A618-D8C110F209D4}" type="presOf" srcId="{7C8DC039-0DF3-48D1-9898-300217BCEFA9}" destId="{5E94AC27-8245-41CA-AEB8-4760A1FAD314}" srcOrd="0" destOrd="0" presId="urn:microsoft.com/office/officeart/2005/8/layout/radial4"/>
    <dgm:cxn modelId="{94AFF9AD-D71C-40EA-8AE2-B71ECF1A6376}" type="presOf" srcId="{2D8AA07D-F9F0-4B4F-90C2-A8AA10C7B039}" destId="{DAFB239C-3C76-4D2D-944F-38A6F87D7550}" srcOrd="0" destOrd="0" presId="urn:microsoft.com/office/officeart/2005/8/layout/radial4"/>
    <dgm:cxn modelId="{75019225-E222-4FA5-97E5-8D0A9CD464DA}" srcId="{4547A3C1-7740-4A07-BDB9-B1FA06B997F7}" destId="{AE587FF4-98C9-4643-8DB4-1219670C1535}" srcOrd="2" destOrd="0" parTransId="{C8784389-27DE-4431-8B99-844B242B430F}" sibTransId="{77A2DDAE-299C-4078-A09F-201D9B466A1D}"/>
    <dgm:cxn modelId="{A9F24F66-52CC-4DF8-90B6-9CD329DDD6B3}" srcId="{4547A3C1-7740-4A07-BDB9-B1FA06B997F7}" destId="{87023EAB-E796-4C74-8F01-6260F3423983}" srcOrd="1" destOrd="0" parTransId="{427B7972-7530-45A8-815A-668C5815BD14}" sibTransId="{04EF3FDA-46C0-4DE3-B8FB-0D296A5E76A9}"/>
    <dgm:cxn modelId="{39E8BCA7-ACEE-4BCC-B2E5-FAAD0B4BC11C}" type="presOf" srcId="{427B7972-7530-45A8-815A-668C5815BD14}" destId="{E58EC252-0FB6-4D46-9949-62AE5C2BE33A}" srcOrd="0" destOrd="0" presId="urn:microsoft.com/office/officeart/2005/8/layout/radial4"/>
    <dgm:cxn modelId="{839C3587-F053-4100-BB52-1C49A8B85901}" type="presOf" srcId="{852DE854-EA8A-4435-A027-F610BD89E858}" destId="{7E129931-9E54-4997-B9A0-5F57B7BE8BFE}" srcOrd="0" destOrd="0" presId="urn:microsoft.com/office/officeart/2005/8/layout/radial4"/>
    <dgm:cxn modelId="{C5E45A27-5EE2-40DC-8A65-C7751E6E13E7}" type="presOf" srcId="{3D84A90D-28CB-4D25-9980-51B73DC74672}" destId="{21C9FC33-E911-4F51-B743-00E5566670FF}" srcOrd="0" destOrd="0" presId="urn:microsoft.com/office/officeart/2005/8/layout/radial4"/>
    <dgm:cxn modelId="{A9B98BFE-59A4-4E20-BA99-1B09D7444CBD}" type="presOf" srcId="{B3A109CC-6287-4379-A072-3BE6CC86F3F1}" destId="{D50CDEAD-F6AB-42D1-BB3C-9194ACC56103}" srcOrd="0" destOrd="0" presId="urn:microsoft.com/office/officeart/2005/8/layout/radial4"/>
    <dgm:cxn modelId="{0F447EA2-0560-4D11-B048-FDF78FB6D429}" type="presOf" srcId="{1F487A4D-ACF6-4CEF-9B41-4474BB7B60A7}" destId="{62CA419D-5646-4824-9DCE-08B20632FD96}" srcOrd="0" destOrd="0" presId="urn:microsoft.com/office/officeart/2005/8/layout/radial4"/>
    <dgm:cxn modelId="{723C9B9D-786B-4B98-BA58-5E36D8F925B0}" type="presOf" srcId="{D0C71EAC-D18B-4BED-A437-CEC596EAFF7D}" destId="{4F42E1A4-9C16-4DB2-95B7-EC5BB0556A2B}" srcOrd="0" destOrd="0" presId="urn:microsoft.com/office/officeart/2005/8/layout/radial4"/>
    <dgm:cxn modelId="{B5BD19C6-A617-4BA2-A433-05740F37B042}" type="presOf" srcId="{C8784389-27DE-4431-8B99-844B242B430F}" destId="{47AC5CC9-E19D-4F79-B894-7AF0A2FF81D9}" srcOrd="0" destOrd="0" presId="urn:microsoft.com/office/officeart/2005/8/layout/radial4"/>
    <dgm:cxn modelId="{2885AF26-3E33-48E9-B234-E6BAA2C5A78C}" srcId="{4547A3C1-7740-4A07-BDB9-B1FA06B997F7}" destId="{69233EBA-D145-4039-BB54-F270368E0CF5}" srcOrd="6" destOrd="0" parTransId="{852DE854-EA8A-4435-A027-F610BD89E858}" sibTransId="{739BE3A6-BB38-43C1-A86C-2D3BC40AC6A7}"/>
    <dgm:cxn modelId="{1D099CA2-A92F-4B75-BEBD-9EB0B68EB3C0}" type="presOf" srcId="{D57AD54D-EC6A-46A2-8B4E-1BCE4C202D16}" destId="{95D771AC-50C7-4EF7-A1D3-12FC87C4F19B}" srcOrd="0" destOrd="0" presId="urn:microsoft.com/office/officeart/2005/8/layout/radial4"/>
    <dgm:cxn modelId="{0BF64EE4-C540-48E1-8267-1091821828C5}" type="presOf" srcId="{84E95BD4-183A-4889-A7AA-006E3BB78785}" destId="{24A24696-70B1-4720-A032-0AF8CE7F3A73}" srcOrd="0" destOrd="0" presId="urn:microsoft.com/office/officeart/2005/8/layout/radial4"/>
    <dgm:cxn modelId="{FFCAE018-BF46-4BEE-9DF1-E5AA1FCB5A89}" type="presOf" srcId="{69233EBA-D145-4039-BB54-F270368E0CF5}" destId="{FA713358-9636-4FD0-9986-4D93B37F3FB1}" srcOrd="0" destOrd="0" presId="urn:microsoft.com/office/officeart/2005/8/layout/radial4"/>
    <dgm:cxn modelId="{6CEE40C9-7FA1-4AFA-A62C-E406EC620D7D}" type="presOf" srcId="{AE587FF4-98C9-4643-8DB4-1219670C1535}" destId="{FE1AB30D-362E-494F-975F-47564FB767FF}" srcOrd="0" destOrd="0" presId="urn:microsoft.com/office/officeart/2005/8/layout/radial4"/>
    <dgm:cxn modelId="{2B2BF87D-C46A-4A22-B9FF-26BA8572A4A4}" srcId="{4547A3C1-7740-4A07-BDB9-B1FA06B997F7}" destId="{B3A109CC-6287-4379-A072-3BE6CC86F3F1}" srcOrd="3" destOrd="0" parTransId="{CBD0C0CB-6861-40CD-BD18-B59708CD3950}" sibTransId="{B4B49C03-5E2F-4888-AF3F-2E43C382CA41}"/>
    <dgm:cxn modelId="{4D7B1FD9-7A75-45D2-8AA6-14B7DA094E5F}" srcId="{8D1B8C71-CACC-478B-B0E9-60A05266B57A}" destId="{4547A3C1-7740-4A07-BDB9-B1FA06B997F7}" srcOrd="0" destOrd="0" parTransId="{0AFD8769-6C03-4E93-9AE6-49640E571DB7}" sibTransId="{CD1271D0-03E6-4F4B-B536-D530CC5DC9E7}"/>
    <dgm:cxn modelId="{63D23BF6-4E3A-46F1-B19B-647B78845E23}" type="presOf" srcId="{CBD0C0CB-6861-40CD-BD18-B59708CD3950}" destId="{63E88380-BF99-46DA-832E-5187D5A85CA7}" srcOrd="0" destOrd="0" presId="urn:microsoft.com/office/officeart/2005/8/layout/radial4"/>
    <dgm:cxn modelId="{25D308FA-EAFA-40F9-9594-910B0643A5E0}" type="presParOf" srcId="{901A4B67-29EE-4BAE-AB74-B4B262CF372C}" destId="{83A7865D-DECB-4908-9D73-3748BC3F730C}" srcOrd="0" destOrd="0" presId="urn:microsoft.com/office/officeart/2005/8/layout/radial4"/>
    <dgm:cxn modelId="{49B6E147-37D1-4AA2-AA73-CCA347BAB718}" type="presParOf" srcId="{901A4B67-29EE-4BAE-AB74-B4B262CF372C}" destId="{E02AA6A1-A66E-4735-A695-609EEC6C4285}" srcOrd="1" destOrd="0" presId="urn:microsoft.com/office/officeart/2005/8/layout/radial4"/>
    <dgm:cxn modelId="{0B562445-9FF0-427F-9A7E-319170D98BDE}" type="presParOf" srcId="{901A4B67-29EE-4BAE-AB74-B4B262CF372C}" destId="{3E896E76-F616-40CF-881B-67CFAC172A4A}" srcOrd="2" destOrd="0" presId="urn:microsoft.com/office/officeart/2005/8/layout/radial4"/>
    <dgm:cxn modelId="{10C8F917-F411-48DE-9957-1A40B8ED5307}" type="presParOf" srcId="{901A4B67-29EE-4BAE-AB74-B4B262CF372C}" destId="{E58EC252-0FB6-4D46-9949-62AE5C2BE33A}" srcOrd="3" destOrd="0" presId="urn:microsoft.com/office/officeart/2005/8/layout/radial4"/>
    <dgm:cxn modelId="{22D0894C-15BC-4D59-94C5-C9D77EDB3517}" type="presParOf" srcId="{901A4B67-29EE-4BAE-AB74-B4B262CF372C}" destId="{E076B0AF-CA8F-42CD-9D65-74F985F27365}" srcOrd="4" destOrd="0" presId="urn:microsoft.com/office/officeart/2005/8/layout/radial4"/>
    <dgm:cxn modelId="{358D0BD0-5E76-44CB-B83A-3D4CBE3D77E0}" type="presParOf" srcId="{901A4B67-29EE-4BAE-AB74-B4B262CF372C}" destId="{47AC5CC9-E19D-4F79-B894-7AF0A2FF81D9}" srcOrd="5" destOrd="0" presId="urn:microsoft.com/office/officeart/2005/8/layout/radial4"/>
    <dgm:cxn modelId="{523A2EE8-A300-4EF6-B5F9-AEB8F53205CF}" type="presParOf" srcId="{901A4B67-29EE-4BAE-AB74-B4B262CF372C}" destId="{FE1AB30D-362E-494F-975F-47564FB767FF}" srcOrd="6" destOrd="0" presId="urn:microsoft.com/office/officeart/2005/8/layout/radial4"/>
    <dgm:cxn modelId="{E0EA3017-72AF-4921-9E76-230D001D7717}" type="presParOf" srcId="{901A4B67-29EE-4BAE-AB74-B4B262CF372C}" destId="{63E88380-BF99-46DA-832E-5187D5A85CA7}" srcOrd="7" destOrd="0" presId="urn:microsoft.com/office/officeart/2005/8/layout/radial4"/>
    <dgm:cxn modelId="{877D7587-FE34-4261-8427-4A4E46F7840A}" type="presParOf" srcId="{901A4B67-29EE-4BAE-AB74-B4B262CF372C}" destId="{D50CDEAD-F6AB-42D1-BB3C-9194ACC56103}" srcOrd="8" destOrd="0" presId="urn:microsoft.com/office/officeart/2005/8/layout/radial4"/>
    <dgm:cxn modelId="{467CB25A-E434-48FB-96D0-62F8C1D65546}" type="presParOf" srcId="{901A4B67-29EE-4BAE-AB74-B4B262CF372C}" destId="{AF9C1F60-DA54-4DC7-8D67-CA091D976179}" srcOrd="9" destOrd="0" presId="urn:microsoft.com/office/officeart/2005/8/layout/radial4"/>
    <dgm:cxn modelId="{A2731458-FD35-4BDA-AA5C-CE34C97103C8}" type="presParOf" srcId="{901A4B67-29EE-4BAE-AB74-B4B262CF372C}" destId="{99AF9823-3288-4C0A-9152-FF03A96B7F9E}" srcOrd="10" destOrd="0" presId="urn:microsoft.com/office/officeart/2005/8/layout/radial4"/>
    <dgm:cxn modelId="{DCCAB260-59CE-4100-AB6E-872A0DA15125}" type="presParOf" srcId="{901A4B67-29EE-4BAE-AB74-B4B262CF372C}" destId="{21C9FC33-E911-4F51-B743-00E5566670FF}" srcOrd="11" destOrd="0" presId="urn:microsoft.com/office/officeart/2005/8/layout/radial4"/>
    <dgm:cxn modelId="{90DA363C-9012-4281-B210-A8610F5AF904}" type="presParOf" srcId="{901A4B67-29EE-4BAE-AB74-B4B262CF372C}" destId="{62CA419D-5646-4824-9DCE-08B20632FD96}" srcOrd="12" destOrd="0" presId="urn:microsoft.com/office/officeart/2005/8/layout/radial4"/>
    <dgm:cxn modelId="{A100BE37-F806-45B2-A1A7-913BFAFA8038}" type="presParOf" srcId="{901A4B67-29EE-4BAE-AB74-B4B262CF372C}" destId="{7E129931-9E54-4997-B9A0-5F57B7BE8BFE}" srcOrd="13" destOrd="0" presId="urn:microsoft.com/office/officeart/2005/8/layout/radial4"/>
    <dgm:cxn modelId="{6162F8F1-F11C-414C-BB1E-CE0D3ED89CF1}" type="presParOf" srcId="{901A4B67-29EE-4BAE-AB74-B4B262CF372C}" destId="{FA713358-9636-4FD0-9986-4D93B37F3FB1}" srcOrd="14" destOrd="0" presId="urn:microsoft.com/office/officeart/2005/8/layout/radial4"/>
    <dgm:cxn modelId="{4A93111D-0C58-46E1-ADA9-123B0FD1C521}" type="presParOf" srcId="{901A4B67-29EE-4BAE-AB74-B4B262CF372C}" destId="{5E94AC27-8245-41CA-AEB8-4760A1FAD314}" srcOrd="15" destOrd="0" presId="urn:microsoft.com/office/officeart/2005/8/layout/radial4"/>
    <dgm:cxn modelId="{086E780A-9171-476B-AA22-A2256797C243}" type="presParOf" srcId="{901A4B67-29EE-4BAE-AB74-B4B262CF372C}" destId="{2A73C6CF-8064-44C6-A0CA-5EA4422B3938}" srcOrd="16" destOrd="0" presId="urn:microsoft.com/office/officeart/2005/8/layout/radial4"/>
    <dgm:cxn modelId="{D015CF11-19F2-41AC-A54D-C944260848D2}" type="presParOf" srcId="{901A4B67-29EE-4BAE-AB74-B4B262CF372C}" destId="{DAFB239C-3C76-4D2D-944F-38A6F87D7550}" srcOrd="17" destOrd="0" presId="urn:microsoft.com/office/officeart/2005/8/layout/radial4"/>
    <dgm:cxn modelId="{6C252A39-4940-49FE-93ED-EB734002731C}" type="presParOf" srcId="{901A4B67-29EE-4BAE-AB74-B4B262CF372C}" destId="{95D771AC-50C7-4EF7-A1D3-12FC87C4F19B}" srcOrd="18" destOrd="0" presId="urn:microsoft.com/office/officeart/2005/8/layout/radial4"/>
    <dgm:cxn modelId="{62B47083-381E-4AC1-8C41-C39074085AEA}" type="presParOf" srcId="{901A4B67-29EE-4BAE-AB74-B4B262CF372C}" destId="{24A24696-70B1-4720-A032-0AF8CE7F3A73}" srcOrd="19" destOrd="0" presId="urn:microsoft.com/office/officeart/2005/8/layout/radial4"/>
    <dgm:cxn modelId="{09796F6A-4EED-4770-819A-6FDE33610974}" type="presParOf" srcId="{901A4B67-29EE-4BAE-AB74-B4B262CF372C}" destId="{4F42E1A4-9C16-4DB2-95B7-EC5BB0556A2B}" srcOrd="20"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A569CCA-B527-415E-9589-BA4182A129DD}" type="doc">
      <dgm:prSet loTypeId="urn:microsoft.com/office/officeart/2005/8/layout/chart3" loCatId="cycle" qsTypeId="urn:microsoft.com/office/officeart/2005/8/quickstyle/simple5" qsCatId="simple" csTypeId="urn:microsoft.com/office/officeart/2005/8/colors/colorful1#4" csCatId="colorful" phldr="1"/>
      <dgm:spPr/>
    </dgm:pt>
    <dgm:pt modelId="{1185FFA4-9719-47BE-9E4D-605AA647B8B4}">
      <dgm:prSet phldrT="[Text]"/>
      <dgm:spPr/>
      <dgm:t>
        <a:bodyPr/>
        <a:lstStyle/>
        <a:p>
          <a:r>
            <a:rPr lang="en-GB" dirty="0" smtClean="0"/>
            <a:t>exposure to influenza virus</a:t>
          </a:r>
          <a:endParaRPr lang="en-GB" dirty="0"/>
        </a:p>
      </dgm:t>
    </dgm:pt>
    <dgm:pt modelId="{7B7FB5D3-91DE-40B1-84E2-BF2F9660CC20}" type="parTrans" cxnId="{B4AB5C2D-C37C-4CBE-A401-7A7B37CE7EC6}">
      <dgm:prSet/>
      <dgm:spPr/>
      <dgm:t>
        <a:bodyPr/>
        <a:lstStyle/>
        <a:p>
          <a:endParaRPr lang="en-GB"/>
        </a:p>
      </dgm:t>
    </dgm:pt>
    <dgm:pt modelId="{2C67E0FA-E394-415F-9BAD-9A6489D398C3}" type="sibTrans" cxnId="{B4AB5C2D-C37C-4CBE-A401-7A7B37CE7EC6}">
      <dgm:prSet/>
      <dgm:spPr/>
      <dgm:t>
        <a:bodyPr/>
        <a:lstStyle/>
        <a:p>
          <a:endParaRPr lang="en-GB"/>
        </a:p>
      </dgm:t>
    </dgm:pt>
    <dgm:pt modelId="{BC013DA7-F4DC-4D6E-9715-075AA6558E9C}">
      <dgm:prSet phldrT="[Text]"/>
      <dgm:spPr/>
      <dgm:t>
        <a:bodyPr/>
        <a:lstStyle/>
        <a:p>
          <a:r>
            <a:rPr lang="en-GB" dirty="0" smtClean="0"/>
            <a:t>older age</a:t>
          </a:r>
          <a:endParaRPr lang="en-GB" dirty="0"/>
        </a:p>
      </dgm:t>
    </dgm:pt>
    <dgm:pt modelId="{EDCB77C4-E6C4-4B96-8337-00FCE7A01CA9}" type="parTrans" cxnId="{ED7BC03E-7D3C-4723-8388-1E28B50ECAB0}">
      <dgm:prSet/>
      <dgm:spPr/>
      <dgm:t>
        <a:bodyPr/>
        <a:lstStyle/>
        <a:p>
          <a:endParaRPr lang="en-GB"/>
        </a:p>
      </dgm:t>
    </dgm:pt>
    <dgm:pt modelId="{55874C5D-CF71-47A1-818C-4ED33D331D34}" type="sibTrans" cxnId="{ED7BC03E-7D3C-4723-8388-1E28B50ECAB0}">
      <dgm:prSet/>
      <dgm:spPr/>
      <dgm:t>
        <a:bodyPr/>
        <a:lstStyle/>
        <a:p>
          <a:endParaRPr lang="en-GB"/>
        </a:p>
      </dgm:t>
    </dgm:pt>
    <dgm:pt modelId="{A08704D7-87D3-4D69-AB1B-1B7265DFFB0C}">
      <dgm:prSet phldrT="[Text]"/>
      <dgm:spPr/>
      <dgm:t>
        <a:bodyPr/>
        <a:lstStyle/>
        <a:p>
          <a:r>
            <a:rPr lang="en-GB" dirty="0" smtClean="0"/>
            <a:t>stress on social care</a:t>
          </a:r>
          <a:endParaRPr lang="en-GB" dirty="0"/>
        </a:p>
      </dgm:t>
    </dgm:pt>
    <dgm:pt modelId="{C50B089F-D3B3-4164-A6AA-D507CD82572D}" type="parTrans" cxnId="{4B4C1FC1-96FC-4033-960F-9B43E92D0F09}">
      <dgm:prSet/>
      <dgm:spPr/>
      <dgm:t>
        <a:bodyPr/>
        <a:lstStyle/>
        <a:p>
          <a:endParaRPr lang="en-GB"/>
        </a:p>
      </dgm:t>
    </dgm:pt>
    <dgm:pt modelId="{BBFDF2A0-902F-488D-8F9C-125A29EBF9DC}" type="sibTrans" cxnId="{4B4C1FC1-96FC-4033-960F-9B43E92D0F09}">
      <dgm:prSet/>
      <dgm:spPr/>
      <dgm:t>
        <a:bodyPr/>
        <a:lstStyle/>
        <a:p>
          <a:endParaRPr lang="en-GB"/>
        </a:p>
      </dgm:t>
    </dgm:pt>
    <dgm:pt modelId="{BAB8392B-2BCA-4BAB-B4FD-E2B4AEDFCEDB}">
      <dgm:prSet phldrT="[Text]"/>
      <dgm:spPr/>
      <dgm:t>
        <a:bodyPr/>
        <a:lstStyle/>
        <a:p>
          <a:r>
            <a:rPr lang="en-GB" dirty="0" smtClean="0"/>
            <a:t>unknown factor</a:t>
          </a:r>
          <a:endParaRPr lang="en-GB" dirty="0"/>
        </a:p>
      </dgm:t>
    </dgm:pt>
    <dgm:pt modelId="{458C5A24-02BB-42A2-BBC6-271CE7B62582}" type="parTrans" cxnId="{1E40849F-2545-461F-942B-36CAE6DBD1A8}">
      <dgm:prSet/>
      <dgm:spPr/>
      <dgm:t>
        <a:bodyPr/>
        <a:lstStyle/>
        <a:p>
          <a:endParaRPr lang="en-GB"/>
        </a:p>
      </dgm:t>
    </dgm:pt>
    <dgm:pt modelId="{77F040F6-39A4-4D6C-93D5-AC367B8DDF6A}" type="sibTrans" cxnId="{1E40849F-2545-461F-942B-36CAE6DBD1A8}">
      <dgm:prSet/>
      <dgm:spPr/>
      <dgm:t>
        <a:bodyPr/>
        <a:lstStyle/>
        <a:p>
          <a:endParaRPr lang="en-GB"/>
        </a:p>
      </dgm:t>
    </dgm:pt>
    <dgm:pt modelId="{B62D00BC-9EDC-4FF0-9C40-F6140B8B23BF}" type="pres">
      <dgm:prSet presAssocID="{6A569CCA-B527-415E-9589-BA4182A129DD}" presName="compositeShape" presStyleCnt="0">
        <dgm:presLayoutVars>
          <dgm:chMax val="7"/>
          <dgm:dir/>
          <dgm:resizeHandles val="exact"/>
        </dgm:presLayoutVars>
      </dgm:prSet>
      <dgm:spPr/>
    </dgm:pt>
    <dgm:pt modelId="{A6710D26-622C-4EB0-845E-B25F44DBA313}" type="pres">
      <dgm:prSet presAssocID="{6A569CCA-B527-415E-9589-BA4182A129DD}" presName="wedge1" presStyleLbl="node1" presStyleIdx="0" presStyleCnt="4"/>
      <dgm:spPr/>
      <dgm:t>
        <a:bodyPr/>
        <a:lstStyle/>
        <a:p>
          <a:endParaRPr lang="en-GB"/>
        </a:p>
      </dgm:t>
    </dgm:pt>
    <dgm:pt modelId="{15BAB4FD-B668-42A2-9252-E801A00C9972}" type="pres">
      <dgm:prSet presAssocID="{6A569CCA-B527-415E-9589-BA4182A129DD}" presName="wedge1Tx" presStyleLbl="node1" presStyleIdx="0" presStyleCnt="4">
        <dgm:presLayoutVars>
          <dgm:chMax val="0"/>
          <dgm:chPref val="0"/>
          <dgm:bulletEnabled val="1"/>
        </dgm:presLayoutVars>
      </dgm:prSet>
      <dgm:spPr/>
      <dgm:t>
        <a:bodyPr/>
        <a:lstStyle/>
        <a:p>
          <a:endParaRPr lang="en-GB"/>
        </a:p>
      </dgm:t>
    </dgm:pt>
    <dgm:pt modelId="{311D9C98-7A3E-4A0D-96DE-689B4C5DF360}" type="pres">
      <dgm:prSet presAssocID="{6A569CCA-B527-415E-9589-BA4182A129DD}" presName="wedge2" presStyleLbl="node1" presStyleIdx="1" presStyleCnt="4"/>
      <dgm:spPr/>
      <dgm:t>
        <a:bodyPr/>
        <a:lstStyle/>
        <a:p>
          <a:endParaRPr lang="en-GB"/>
        </a:p>
      </dgm:t>
    </dgm:pt>
    <dgm:pt modelId="{58477FA0-8B8F-48B0-8E2D-34179596A023}" type="pres">
      <dgm:prSet presAssocID="{6A569CCA-B527-415E-9589-BA4182A129DD}" presName="wedge2Tx" presStyleLbl="node1" presStyleIdx="1" presStyleCnt="4">
        <dgm:presLayoutVars>
          <dgm:chMax val="0"/>
          <dgm:chPref val="0"/>
          <dgm:bulletEnabled val="1"/>
        </dgm:presLayoutVars>
      </dgm:prSet>
      <dgm:spPr/>
      <dgm:t>
        <a:bodyPr/>
        <a:lstStyle/>
        <a:p>
          <a:endParaRPr lang="en-GB"/>
        </a:p>
      </dgm:t>
    </dgm:pt>
    <dgm:pt modelId="{DCFD464A-4444-409B-80C7-18DDA7897796}" type="pres">
      <dgm:prSet presAssocID="{6A569CCA-B527-415E-9589-BA4182A129DD}" presName="wedge3" presStyleLbl="node1" presStyleIdx="2" presStyleCnt="4"/>
      <dgm:spPr/>
      <dgm:t>
        <a:bodyPr/>
        <a:lstStyle/>
        <a:p>
          <a:endParaRPr lang="en-GB"/>
        </a:p>
      </dgm:t>
    </dgm:pt>
    <dgm:pt modelId="{F0B9B2F3-9E92-435E-8E72-563419AF71B1}" type="pres">
      <dgm:prSet presAssocID="{6A569CCA-B527-415E-9589-BA4182A129DD}" presName="wedge3Tx" presStyleLbl="node1" presStyleIdx="2" presStyleCnt="4">
        <dgm:presLayoutVars>
          <dgm:chMax val="0"/>
          <dgm:chPref val="0"/>
          <dgm:bulletEnabled val="1"/>
        </dgm:presLayoutVars>
      </dgm:prSet>
      <dgm:spPr/>
      <dgm:t>
        <a:bodyPr/>
        <a:lstStyle/>
        <a:p>
          <a:endParaRPr lang="en-GB"/>
        </a:p>
      </dgm:t>
    </dgm:pt>
    <dgm:pt modelId="{B0FBF0C1-72E7-4A2B-91FA-979FA7BAC9C4}" type="pres">
      <dgm:prSet presAssocID="{6A569CCA-B527-415E-9589-BA4182A129DD}" presName="wedge4" presStyleLbl="node1" presStyleIdx="3" presStyleCnt="4"/>
      <dgm:spPr/>
      <dgm:t>
        <a:bodyPr/>
        <a:lstStyle/>
        <a:p>
          <a:endParaRPr lang="en-GB"/>
        </a:p>
      </dgm:t>
    </dgm:pt>
    <dgm:pt modelId="{601B4589-49F5-4D34-987C-0CA01E3B7BFE}" type="pres">
      <dgm:prSet presAssocID="{6A569CCA-B527-415E-9589-BA4182A129DD}" presName="wedge4Tx" presStyleLbl="node1" presStyleIdx="3" presStyleCnt="4">
        <dgm:presLayoutVars>
          <dgm:chMax val="0"/>
          <dgm:chPref val="0"/>
          <dgm:bulletEnabled val="1"/>
        </dgm:presLayoutVars>
      </dgm:prSet>
      <dgm:spPr/>
      <dgm:t>
        <a:bodyPr/>
        <a:lstStyle/>
        <a:p>
          <a:endParaRPr lang="en-GB"/>
        </a:p>
      </dgm:t>
    </dgm:pt>
  </dgm:ptLst>
  <dgm:cxnLst>
    <dgm:cxn modelId="{F7AC4561-FC35-4348-B323-38C33D131267}" type="presOf" srcId="{1185FFA4-9719-47BE-9E4D-605AA647B8B4}" destId="{15BAB4FD-B668-42A2-9252-E801A00C9972}" srcOrd="1" destOrd="0" presId="urn:microsoft.com/office/officeart/2005/8/layout/chart3"/>
    <dgm:cxn modelId="{7A1DA64E-7E93-4305-930F-F1F7E4BCE5D5}" type="presOf" srcId="{BC013DA7-F4DC-4D6E-9715-075AA6558E9C}" destId="{311D9C98-7A3E-4A0D-96DE-689B4C5DF360}" srcOrd="0" destOrd="0" presId="urn:microsoft.com/office/officeart/2005/8/layout/chart3"/>
    <dgm:cxn modelId="{4B4C1FC1-96FC-4033-960F-9B43E92D0F09}" srcId="{6A569CCA-B527-415E-9589-BA4182A129DD}" destId="{A08704D7-87D3-4D69-AB1B-1B7265DFFB0C}" srcOrd="2" destOrd="0" parTransId="{C50B089F-D3B3-4164-A6AA-D507CD82572D}" sibTransId="{BBFDF2A0-902F-488D-8F9C-125A29EBF9DC}"/>
    <dgm:cxn modelId="{B4AB5C2D-C37C-4CBE-A401-7A7B37CE7EC6}" srcId="{6A569CCA-B527-415E-9589-BA4182A129DD}" destId="{1185FFA4-9719-47BE-9E4D-605AA647B8B4}" srcOrd="0" destOrd="0" parTransId="{7B7FB5D3-91DE-40B1-84E2-BF2F9660CC20}" sibTransId="{2C67E0FA-E394-415F-9BAD-9A6489D398C3}"/>
    <dgm:cxn modelId="{BB14E01B-029F-4E96-8FBB-F0E80583B43D}" type="presOf" srcId="{BAB8392B-2BCA-4BAB-B4FD-E2B4AEDFCEDB}" destId="{601B4589-49F5-4D34-987C-0CA01E3B7BFE}" srcOrd="1" destOrd="0" presId="urn:microsoft.com/office/officeart/2005/8/layout/chart3"/>
    <dgm:cxn modelId="{6CA61FC6-CDF7-467A-B142-C630784F769A}" type="presOf" srcId="{A08704D7-87D3-4D69-AB1B-1B7265DFFB0C}" destId="{DCFD464A-4444-409B-80C7-18DDA7897796}" srcOrd="0" destOrd="0" presId="urn:microsoft.com/office/officeart/2005/8/layout/chart3"/>
    <dgm:cxn modelId="{A8E9EE09-C7B5-4B4D-96E0-BE2984F20E85}" type="presOf" srcId="{6A569CCA-B527-415E-9589-BA4182A129DD}" destId="{B62D00BC-9EDC-4FF0-9C40-F6140B8B23BF}" srcOrd="0" destOrd="0" presId="urn:microsoft.com/office/officeart/2005/8/layout/chart3"/>
    <dgm:cxn modelId="{756E8F00-73C2-4633-9FCA-31348BCCD429}" type="presOf" srcId="{BC013DA7-F4DC-4D6E-9715-075AA6558E9C}" destId="{58477FA0-8B8F-48B0-8E2D-34179596A023}" srcOrd="1" destOrd="0" presId="urn:microsoft.com/office/officeart/2005/8/layout/chart3"/>
    <dgm:cxn modelId="{9D91523B-D6C0-4586-AE0A-424C7FBA7AC0}" type="presOf" srcId="{BAB8392B-2BCA-4BAB-B4FD-E2B4AEDFCEDB}" destId="{B0FBF0C1-72E7-4A2B-91FA-979FA7BAC9C4}" srcOrd="0" destOrd="0" presId="urn:microsoft.com/office/officeart/2005/8/layout/chart3"/>
    <dgm:cxn modelId="{ED7BC03E-7D3C-4723-8388-1E28B50ECAB0}" srcId="{6A569CCA-B527-415E-9589-BA4182A129DD}" destId="{BC013DA7-F4DC-4D6E-9715-075AA6558E9C}" srcOrd="1" destOrd="0" parTransId="{EDCB77C4-E6C4-4B96-8337-00FCE7A01CA9}" sibTransId="{55874C5D-CF71-47A1-818C-4ED33D331D34}"/>
    <dgm:cxn modelId="{43EF0C9E-536E-4144-A922-305CB7D7C32E}" type="presOf" srcId="{1185FFA4-9719-47BE-9E4D-605AA647B8B4}" destId="{A6710D26-622C-4EB0-845E-B25F44DBA313}" srcOrd="0" destOrd="0" presId="urn:microsoft.com/office/officeart/2005/8/layout/chart3"/>
    <dgm:cxn modelId="{CAC94FEB-4E67-42C5-A1BB-CF2DA0BE96D5}" type="presOf" srcId="{A08704D7-87D3-4D69-AB1B-1B7265DFFB0C}" destId="{F0B9B2F3-9E92-435E-8E72-563419AF71B1}" srcOrd="1" destOrd="0" presId="urn:microsoft.com/office/officeart/2005/8/layout/chart3"/>
    <dgm:cxn modelId="{1E40849F-2545-461F-942B-36CAE6DBD1A8}" srcId="{6A569CCA-B527-415E-9589-BA4182A129DD}" destId="{BAB8392B-2BCA-4BAB-B4FD-E2B4AEDFCEDB}" srcOrd="3" destOrd="0" parTransId="{458C5A24-02BB-42A2-BBC6-271CE7B62582}" sibTransId="{77F040F6-39A4-4D6C-93D5-AC367B8DDF6A}"/>
    <dgm:cxn modelId="{1DF22977-DBB4-4B70-83CA-0D1C0988E257}" type="presParOf" srcId="{B62D00BC-9EDC-4FF0-9C40-F6140B8B23BF}" destId="{A6710D26-622C-4EB0-845E-B25F44DBA313}" srcOrd="0" destOrd="0" presId="urn:microsoft.com/office/officeart/2005/8/layout/chart3"/>
    <dgm:cxn modelId="{630FA7CC-258C-41B7-BCE2-192AE84BC2EA}" type="presParOf" srcId="{B62D00BC-9EDC-4FF0-9C40-F6140B8B23BF}" destId="{15BAB4FD-B668-42A2-9252-E801A00C9972}" srcOrd="1" destOrd="0" presId="urn:microsoft.com/office/officeart/2005/8/layout/chart3"/>
    <dgm:cxn modelId="{A62ABFBD-B67D-4231-924D-8CC4B4C6AE2E}" type="presParOf" srcId="{B62D00BC-9EDC-4FF0-9C40-F6140B8B23BF}" destId="{311D9C98-7A3E-4A0D-96DE-689B4C5DF360}" srcOrd="2" destOrd="0" presId="urn:microsoft.com/office/officeart/2005/8/layout/chart3"/>
    <dgm:cxn modelId="{FCC97BA1-CAA5-4719-9AAB-88C01EB1A305}" type="presParOf" srcId="{B62D00BC-9EDC-4FF0-9C40-F6140B8B23BF}" destId="{58477FA0-8B8F-48B0-8E2D-34179596A023}" srcOrd="3" destOrd="0" presId="urn:microsoft.com/office/officeart/2005/8/layout/chart3"/>
    <dgm:cxn modelId="{6C2AF18F-3816-4BB1-9498-670A8F641D92}" type="presParOf" srcId="{B62D00BC-9EDC-4FF0-9C40-F6140B8B23BF}" destId="{DCFD464A-4444-409B-80C7-18DDA7897796}" srcOrd="4" destOrd="0" presId="urn:microsoft.com/office/officeart/2005/8/layout/chart3"/>
    <dgm:cxn modelId="{681F7E15-A307-40B7-8307-C0E97274C42D}" type="presParOf" srcId="{B62D00BC-9EDC-4FF0-9C40-F6140B8B23BF}" destId="{F0B9B2F3-9E92-435E-8E72-563419AF71B1}" srcOrd="5" destOrd="0" presId="urn:microsoft.com/office/officeart/2005/8/layout/chart3"/>
    <dgm:cxn modelId="{7292F432-4DFC-411D-BDE3-021CA0593E84}" type="presParOf" srcId="{B62D00BC-9EDC-4FF0-9C40-F6140B8B23BF}" destId="{B0FBF0C1-72E7-4A2B-91FA-979FA7BAC9C4}" srcOrd="6" destOrd="0" presId="urn:microsoft.com/office/officeart/2005/8/layout/chart3"/>
    <dgm:cxn modelId="{32EB849D-3B0B-49A5-9556-808053A7F706}" type="presParOf" srcId="{B62D00BC-9EDC-4FF0-9C40-F6140B8B23BF}" destId="{601B4589-49F5-4D34-987C-0CA01E3B7BFE}" srcOrd="7"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A569CCA-B527-415E-9589-BA4182A129DD}" type="doc">
      <dgm:prSet loTypeId="urn:microsoft.com/office/officeart/2005/8/layout/chart3" loCatId="cycle" qsTypeId="urn:microsoft.com/office/officeart/2005/8/quickstyle/simple5" qsCatId="simple" csTypeId="urn:microsoft.com/office/officeart/2005/8/colors/colorful1#5" csCatId="colorful" phldr="1"/>
      <dgm:spPr/>
    </dgm:pt>
    <dgm:pt modelId="{1185FFA4-9719-47BE-9E4D-605AA647B8B4}">
      <dgm:prSet phldrT="[Text]"/>
      <dgm:spPr/>
      <dgm:t>
        <a:bodyPr/>
        <a:lstStyle/>
        <a:p>
          <a:r>
            <a:rPr lang="en-GB" dirty="0" smtClean="0"/>
            <a:t>exposure to influenza virus</a:t>
          </a:r>
          <a:endParaRPr lang="en-GB" dirty="0"/>
        </a:p>
      </dgm:t>
    </dgm:pt>
    <dgm:pt modelId="{7B7FB5D3-91DE-40B1-84E2-BF2F9660CC20}" type="parTrans" cxnId="{B4AB5C2D-C37C-4CBE-A401-7A7B37CE7EC6}">
      <dgm:prSet/>
      <dgm:spPr/>
      <dgm:t>
        <a:bodyPr/>
        <a:lstStyle/>
        <a:p>
          <a:endParaRPr lang="en-GB"/>
        </a:p>
      </dgm:t>
    </dgm:pt>
    <dgm:pt modelId="{2C67E0FA-E394-415F-9BAD-9A6489D398C3}" type="sibTrans" cxnId="{B4AB5C2D-C37C-4CBE-A401-7A7B37CE7EC6}">
      <dgm:prSet/>
      <dgm:spPr/>
      <dgm:t>
        <a:bodyPr/>
        <a:lstStyle/>
        <a:p>
          <a:endParaRPr lang="en-GB"/>
        </a:p>
      </dgm:t>
    </dgm:pt>
    <dgm:pt modelId="{BC013DA7-F4DC-4D6E-9715-075AA6558E9C}">
      <dgm:prSet phldrT="[Text]"/>
      <dgm:spPr/>
      <dgm:t>
        <a:bodyPr/>
        <a:lstStyle/>
        <a:p>
          <a:r>
            <a:rPr lang="en-GB" dirty="0" smtClean="0"/>
            <a:t>older age</a:t>
          </a:r>
          <a:endParaRPr lang="en-GB" dirty="0"/>
        </a:p>
      </dgm:t>
    </dgm:pt>
    <dgm:pt modelId="{EDCB77C4-E6C4-4B96-8337-00FCE7A01CA9}" type="parTrans" cxnId="{ED7BC03E-7D3C-4723-8388-1E28B50ECAB0}">
      <dgm:prSet/>
      <dgm:spPr/>
      <dgm:t>
        <a:bodyPr/>
        <a:lstStyle/>
        <a:p>
          <a:endParaRPr lang="en-GB"/>
        </a:p>
      </dgm:t>
    </dgm:pt>
    <dgm:pt modelId="{55874C5D-CF71-47A1-818C-4ED33D331D34}" type="sibTrans" cxnId="{ED7BC03E-7D3C-4723-8388-1E28B50ECAB0}">
      <dgm:prSet/>
      <dgm:spPr/>
      <dgm:t>
        <a:bodyPr/>
        <a:lstStyle/>
        <a:p>
          <a:endParaRPr lang="en-GB"/>
        </a:p>
      </dgm:t>
    </dgm:pt>
    <dgm:pt modelId="{A08704D7-87D3-4D69-AB1B-1B7265DFFB0C}">
      <dgm:prSet phldrT="[Text]"/>
      <dgm:spPr/>
      <dgm:t>
        <a:bodyPr/>
        <a:lstStyle/>
        <a:p>
          <a:r>
            <a:rPr lang="en-GB" dirty="0" smtClean="0"/>
            <a:t>vaccine mismatch</a:t>
          </a:r>
          <a:endParaRPr lang="en-GB" dirty="0"/>
        </a:p>
      </dgm:t>
    </dgm:pt>
    <dgm:pt modelId="{C50B089F-D3B3-4164-A6AA-D507CD82572D}" type="parTrans" cxnId="{4B4C1FC1-96FC-4033-960F-9B43E92D0F09}">
      <dgm:prSet/>
      <dgm:spPr/>
      <dgm:t>
        <a:bodyPr/>
        <a:lstStyle/>
        <a:p>
          <a:endParaRPr lang="en-GB"/>
        </a:p>
      </dgm:t>
    </dgm:pt>
    <dgm:pt modelId="{BBFDF2A0-902F-488D-8F9C-125A29EBF9DC}" type="sibTrans" cxnId="{4B4C1FC1-96FC-4033-960F-9B43E92D0F09}">
      <dgm:prSet/>
      <dgm:spPr/>
      <dgm:t>
        <a:bodyPr/>
        <a:lstStyle/>
        <a:p>
          <a:endParaRPr lang="en-GB"/>
        </a:p>
      </dgm:t>
    </dgm:pt>
    <dgm:pt modelId="{BAB8392B-2BCA-4BAB-B4FD-E2B4AEDFCEDB}">
      <dgm:prSet phldrT="[Text]"/>
      <dgm:spPr/>
      <dgm:t>
        <a:bodyPr/>
        <a:lstStyle/>
        <a:p>
          <a:r>
            <a:rPr lang="en-GB" dirty="0" smtClean="0"/>
            <a:t>unknown factor</a:t>
          </a:r>
          <a:endParaRPr lang="en-GB" dirty="0"/>
        </a:p>
      </dgm:t>
    </dgm:pt>
    <dgm:pt modelId="{458C5A24-02BB-42A2-BBC6-271CE7B62582}" type="parTrans" cxnId="{1E40849F-2545-461F-942B-36CAE6DBD1A8}">
      <dgm:prSet/>
      <dgm:spPr/>
      <dgm:t>
        <a:bodyPr/>
        <a:lstStyle/>
        <a:p>
          <a:endParaRPr lang="en-GB"/>
        </a:p>
      </dgm:t>
    </dgm:pt>
    <dgm:pt modelId="{77F040F6-39A4-4D6C-93D5-AC367B8DDF6A}" type="sibTrans" cxnId="{1E40849F-2545-461F-942B-36CAE6DBD1A8}">
      <dgm:prSet/>
      <dgm:spPr/>
      <dgm:t>
        <a:bodyPr/>
        <a:lstStyle/>
        <a:p>
          <a:endParaRPr lang="en-GB"/>
        </a:p>
      </dgm:t>
    </dgm:pt>
    <dgm:pt modelId="{B62D00BC-9EDC-4FF0-9C40-F6140B8B23BF}" type="pres">
      <dgm:prSet presAssocID="{6A569CCA-B527-415E-9589-BA4182A129DD}" presName="compositeShape" presStyleCnt="0">
        <dgm:presLayoutVars>
          <dgm:chMax val="7"/>
          <dgm:dir/>
          <dgm:resizeHandles val="exact"/>
        </dgm:presLayoutVars>
      </dgm:prSet>
      <dgm:spPr/>
    </dgm:pt>
    <dgm:pt modelId="{A6710D26-622C-4EB0-845E-B25F44DBA313}" type="pres">
      <dgm:prSet presAssocID="{6A569CCA-B527-415E-9589-BA4182A129DD}" presName="wedge1" presStyleLbl="node1" presStyleIdx="0" presStyleCnt="4"/>
      <dgm:spPr/>
      <dgm:t>
        <a:bodyPr/>
        <a:lstStyle/>
        <a:p>
          <a:endParaRPr lang="en-GB"/>
        </a:p>
      </dgm:t>
    </dgm:pt>
    <dgm:pt modelId="{15BAB4FD-B668-42A2-9252-E801A00C9972}" type="pres">
      <dgm:prSet presAssocID="{6A569CCA-B527-415E-9589-BA4182A129DD}" presName="wedge1Tx" presStyleLbl="node1" presStyleIdx="0" presStyleCnt="4">
        <dgm:presLayoutVars>
          <dgm:chMax val="0"/>
          <dgm:chPref val="0"/>
          <dgm:bulletEnabled val="1"/>
        </dgm:presLayoutVars>
      </dgm:prSet>
      <dgm:spPr/>
      <dgm:t>
        <a:bodyPr/>
        <a:lstStyle/>
        <a:p>
          <a:endParaRPr lang="en-GB"/>
        </a:p>
      </dgm:t>
    </dgm:pt>
    <dgm:pt modelId="{311D9C98-7A3E-4A0D-96DE-689B4C5DF360}" type="pres">
      <dgm:prSet presAssocID="{6A569CCA-B527-415E-9589-BA4182A129DD}" presName="wedge2" presStyleLbl="node1" presStyleIdx="1" presStyleCnt="4"/>
      <dgm:spPr/>
      <dgm:t>
        <a:bodyPr/>
        <a:lstStyle/>
        <a:p>
          <a:endParaRPr lang="en-GB"/>
        </a:p>
      </dgm:t>
    </dgm:pt>
    <dgm:pt modelId="{58477FA0-8B8F-48B0-8E2D-34179596A023}" type="pres">
      <dgm:prSet presAssocID="{6A569CCA-B527-415E-9589-BA4182A129DD}" presName="wedge2Tx" presStyleLbl="node1" presStyleIdx="1" presStyleCnt="4">
        <dgm:presLayoutVars>
          <dgm:chMax val="0"/>
          <dgm:chPref val="0"/>
          <dgm:bulletEnabled val="1"/>
        </dgm:presLayoutVars>
      </dgm:prSet>
      <dgm:spPr/>
      <dgm:t>
        <a:bodyPr/>
        <a:lstStyle/>
        <a:p>
          <a:endParaRPr lang="en-GB"/>
        </a:p>
      </dgm:t>
    </dgm:pt>
    <dgm:pt modelId="{DCFD464A-4444-409B-80C7-18DDA7897796}" type="pres">
      <dgm:prSet presAssocID="{6A569CCA-B527-415E-9589-BA4182A129DD}" presName="wedge3" presStyleLbl="node1" presStyleIdx="2" presStyleCnt="4"/>
      <dgm:spPr/>
      <dgm:t>
        <a:bodyPr/>
        <a:lstStyle/>
        <a:p>
          <a:endParaRPr lang="en-GB"/>
        </a:p>
      </dgm:t>
    </dgm:pt>
    <dgm:pt modelId="{F0B9B2F3-9E92-435E-8E72-563419AF71B1}" type="pres">
      <dgm:prSet presAssocID="{6A569CCA-B527-415E-9589-BA4182A129DD}" presName="wedge3Tx" presStyleLbl="node1" presStyleIdx="2" presStyleCnt="4">
        <dgm:presLayoutVars>
          <dgm:chMax val="0"/>
          <dgm:chPref val="0"/>
          <dgm:bulletEnabled val="1"/>
        </dgm:presLayoutVars>
      </dgm:prSet>
      <dgm:spPr/>
      <dgm:t>
        <a:bodyPr/>
        <a:lstStyle/>
        <a:p>
          <a:endParaRPr lang="en-GB"/>
        </a:p>
      </dgm:t>
    </dgm:pt>
    <dgm:pt modelId="{B0FBF0C1-72E7-4A2B-91FA-979FA7BAC9C4}" type="pres">
      <dgm:prSet presAssocID="{6A569CCA-B527-415E-9589-BA4182A129DD}" presName="wedge4" presStyleLbl="node1" presStyleIdx="3" presStyleCnt="4"/>
      <dgm:spPr/>
      <dgm:t>
        <a:bodyPr/>
        <a:lstStyle/>
        <a:p>
          <a:endParaRPr lang="en-GB"/>
        </a:p>
      </dgm:t>
    </dgm:pt>
    <dgm:pt modelId="{601B4589-49F5-4D34-987C-0CA01E3B7BFE}" type="pres">
      <dgm:prSet presAssocID="{6A569CCA-B527-415E-9589-BA4182A129DD}" presName="wedge4Tx" presStyleLbl="node1" presStyleIdx="3" presStyleCnt="4">
        <dgm:presLayoutVars>
          <dgm:chMax val="0"/>
          <dgm:chPref val="0"/>
          <dgm:bulletEnabled val="1"/>
        </dgm:presLayoutVars>
      </dgm:prSet>
      <dgm:spPr/>
      <dgm:t>
        <a:bodyPr/>
        <a:lstStyle/>
        <a:p>
          <a:endParaRPr lang="en-GB"/>
        </a:p>
      </dgm:t>
    </dgm:pt>
  </dgm:ptLst>
  <dgm:cxnLst>
    <dgm:cxn modelId="{82D1F405-9DE5-4BD9-9B38-B9E208998BFC}" type="presOf" srcId="{1185FFA4-9719-47BE-9E4D-605AA647B8B4}" destId="{15BAB4FD-B668-42A2-9252-E801A00C9972}" srcOrd="1" destOrd="0" presId="urn:microsoft.com/office/officeart/2005/8/layout/chart3"/>
    <dgm:cxn modelId="{6B924442-2061-4D3E-BB59-6096822C06B1}" type="presOf" srcId="{6A569CCA-B527-415E-9589-BA4182A129DD}" destId="{B62D00BC-9EDC-4FF0-9C40-F6140B8B23BF}" srcOrd="0" destOrd="0" presId="urn:microsoft.com/office/officeart/2005/8/layout/chart3"/>
    <dgm:cxn modelId="{D9BB0AED-EA34-4373-9CB1-81052FE8EC49}" type="presOf" srcId="{BC013DA7-F4DC-4D6E-9715-075AA6558E9C}" destId="{311D9C98-7A3E-4A0D-96DE-689B4C5DF360}" srcOrd="0" destOrd="0" presId="urn:microsoft.com/office/officeart/2005/8/layout/chart3"/>
    <dgm:cxn modelId="{4B4C1FC1-96FC-4033-960F-9B43E92D0F09}" srcId="{6A569CCA-B527-415E-9589-BA4182A129DD}" destId="{A08704D7-87D3-4D69-AB1B-1B7265DFFB0C}" srcOrd="2" destOrd="0" parTransId="{C50B089F-D3B3-4164-A6AA-D507CD82572D}" sibTransId="{BBFDF2A0-902F-488D-8F9C-125A29EBF9DC}"/>
    <dgm:cxn modelId="{B4AB5C2D-C37C-4CBE-A401-7A7B37CE7EC6}" srcId="{6A569CCA-B527-415E-9589-BA4182A129DD}" destId="{1185FFA4-9719-47BE-9E4D-605AA647B8B4}" srcOrd="0" destOrd="0" parTransId="{7B7FB5D3-91DE-40B1-84E2-BF2F9660CC20}" sibTransId="{2C67E0FA-E394-415F-9BAD-9A6489D398C3}"/>
    <dgm:cxn modelId="{6293EA9D-7466-42DD-B482-69B5F6549E9B}" type="presOf" srcId="{A08704D7-87D3-4D69-AB1B-1B7265DFFB0C}" destId="{DCFD464A-4444-409B-80C7-18DDA7897796}" srcOrd="0" destOrd="0" presId="urn:microsoft.com/office/officeart/2005/8/layout/chart3"/>
    <dgm:cxn modelId="{8E0B6F51-F068-464D-9846-4BA16F25243A}" type="presOf" srcId="{BC013DA7-F4DC-4D6E-9715-075AA6558E9C}" destId="{58477FA0-8B8F-48B0-8E2D-34179596A023}" srcOrd="1" destOrd="0" presId="urn:microsoft.com/office/officeart/2005/8/layout/chart3"/>
    <dgm:cxn modelId="{4D80F137-7190-450B-B89D-4B0DDC5D495D}" type="presOf" srcId="{BAB8392B-2BCA-4BAB-B4FD-E2B4AEDFCEDB}" destId="{601B4589-49F5-4D34-987C-0CA01E3B7BFE}" srcOrd="1" destOrd="0" presId="urn:microsoft.com/office/officeart/2005/8/layout/chart3"/>
    <dgm:cxn modelId="{E682B171-C50D-4E0D-B660-C0441BCA8794}" type="presOf" srcId="{BAB8392B-2BCA-4BAB-B4FD-E2B4AEDFCEDB}" destId="{B0FBF0C1-72E7-4A2B-91FA-979FA7BAC9C4}" srcOrd="0" destOrd="0" presId="urn:microsoft.com/office/officeart/2005/8/layout/chart3"/>
    <dgm:cxn modelId="{79A8EBC5-5C0A-484B-BF00-B45B6D4F4B96}" type="presOf" srcId="{A08704D7-87D3-4D69-AB1B-1B7265DFFB0C}" destId="{F0B9B2F3-9E92-435E-8E72-563419AF71B1}" srcOrd="1" destOrd="0" presId="urn:microsoft.com/office/officeart/2005/8/layout/chart3"/>
    <dgm:cxn modelId="{ED7BC03E-7D3C-4723-8388-1E28B50ECAB0}" srcId="{6A569CCA-B527-415E-9589-BA4182A129DD}" destId="{BC013DA7-F4DC-4D6E-9715-075AA6558E9C}" srcOrd="1" destOrd="0" parTransId="{EDCB77C4-E6C4-4B96-8337-00FCE7A01CA9}" sibTransId="{55874C5D-CF71-47A1-818C-4ED33D331D34}"/>
    <dgm:cxn modelId="{1F1BF7C9-209A-4BD0-94E4-2C818A0E3522}" type="presOf" srcId="{1185FFA4-9719-47BE-9E4D-605AA647B8B4}" destId="{A6710D26-622C-4EB0-845E-B25F44DBA313}" srcOrd="0" destOrd="0" presId="urn:microsoft.com/office/officeart/2005/8/layout/chart3"/>
    <dgm:cxn modelId="{1E40849F-2545-461F-942B-36CAE6DBD1A8}" srcId="{6A569CCA-B527-415E-9589-BA4182A129DD}" destId="{BAB8392B-2BCA-4BAB-B4FD-E2B4AEDFCEDB}" srcOrd="3" destOrd="0" parTransId="{458C5A24-02BB-42A2-BBC6-271CE7B62582}" sibTransId="{77F040F6-39A4-4D6C-93D5-AC367B8DDF6A}"/>
    <dgm:cxn modelId="{1F2A03FF-CF39-46D5-91B9-AC698F070E3A}" type="presParOf" srcId="{B62D00BC-9EDC-4FF0-9C40-F6140B8B23BF}" destId="{A6710D26-622C-4EB0-845E-B25F44DBA313}" srcOrd="0" destOrd="0" presId="urn:microsoft.com/office/officeart/2005/8/layout/chart3"/>
    <dgm:cxn modelId="{2A62BA26-9C8C-41FD-B97F-316247B7F57A}" type="presParOf" srcId="{B62D00BC-9EDC-4FF0-9C40-F6140B8B23BF}" destId="{15BAB4FD-B668-42A2-9252-E801A00C9972}" srcOrd="1" destOrd="0" presId="urn:microsoft.com/office/officeart/2005/8/layout/chart3"/>
    <dgm:cxn modelId="{93DF813C-6D4E-485F-9E83-907113867B6F}" type="presParOf" srcId="{B62D00BC-9EDC-4FF0-9C40-F6140B8B23BF}" destId="{311D9C98-7A3E-4A0D-96DE-689B4C5DF360}" srcOrd="2" destOrd="0" presId="urn:microsoft.com/office/officeart/2005/8/layout/chart3"/>
    <dgm:cxn modelId="{7A03E089-8AD5-4954-A46E-EADCFCFD3B56}" type="presParOf" srcId="{B62D00BC-9EDC-4FF0-9C40-F6140B8B23BF}" destId="{58477FA0-8B8F-48B0-8E2D-34179596A023}" srcOrd="3" destOrd="0" presId="urn:microsoft.com/office/officeart/2005/8/layout/chart3"/>
    <dgm:cxn modelId="{A0C2039C-A166-475B-8416-00609778785D}" type="presParOf" srcId="{B62D00BC-9EDC-4FF0-9C40-F6140B8B23BF}" destId="{DCFD464A-4444-409B-80C7-18DDA7897796}" srcOrd="4" destOrd="0" presId="urn:microsoft.com/office/officeart/2005/8/layout/chart3"/>
    <dgm:cxn modelId="{E5B56B64-2FFE-4F01-94CC-34B0C8492D63}" type="presParOf" srcId="{B62D00BC-9EDC-4FF0-9C40-F6140B8B23BF}" destId="{F0B9B2F3-9E92-435E-8E72-563419AF71B1}" srcOrd="5" destOrd="0" presId="urn:microsoft.com/office/officeart/2005/8/layout/chart3"/>
    <dgm:cxn modelId="{6152E5B6-1E2B-41C3-A162-19263EAC9280}" type="presParOf" srcId="{B62D00BC-9EDC-4FF0-9C40-F6140B8B23BF}" destId="{B0FBF0C1-72E7-4A2B-91FA-979FA7BAC9C4}" srcOrd="6" destOrd="0" presId="urn:microsoft.com/office/officeart/2005/8/layout/chart3"/>
    <dgm:cxn modelId="{D3B92E5A-3B78-4244-B0D6-12D5FBEDDE4C}" type="presParOf" srcId="{B62D00BC-9EDC-4FF0-9C40-F6140B8B23BF}" destId="{601B4589-49F5-4D34-987C-0CA01E3B7BFE}" srcOrd="7" destOrd="0" presId="urn:microsoft.com/office/officeart/2005/8/layout/char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A569CCA-B527-415E-9589-BA4182A129DD}" type="doc">
      <dgm:prSet loTypeId="urn:microsoft.com/office/officeart/2005/8/layout/chart3" loCatId="cycle" qsTypeId="urn:microsoft.com/office/officeart/2005/8/quickstyle/simple5" qsCatId="simple" csTypeId="urn:microsoft.com/office/officeart/2005/8/colors/colorful1#6" csCatId="colorful" phldr="1"/>
      <dgm:spPr/>
    </dgm:pt>
    <dgm:pt modelId="{1185FFA4-9719-47BE-9E4D-605AA647B8B4}">
      <dgm:prSet phldrT="[Text]"/>
      <dgm:spPr/>
      <dgm:t>
        <a:bodyPr/>
        <a:lstStyle/>
        <a:p>
          <a:r>
            <a:rPr lang="en-GB" dirty="0" smtClean="0"/>
            <a:t>exposure to influenza virus</a:t>
          </a:r>
          <a:endParaRPr lang="en-GB" dirty="0"/>
        </a:p>
      </dgm:t>
    </dgm:pt>
    <dgm:pt modelId="{7B7FB5D3-91DE-40B1-84E2-BF2F9660CC20}" type="parTrans" cxnId="{B4AB5C2D-C37C-4CBE-A401-7A7B37CE7EC6}">
      <dgm:prSet/>
      <dgm:spPr/>
      <dgm:t>
        <a:bodyPr/>
        <a:lstStyle/>
        <a:p>
          <a:endParaRPr lang="en-GB"/>
        </a:p>
      </dgm:t>
    </dgm:pt>
    <dgm:pt modelId="{2C67E0FA-E394-415F-9BAD-9A6489D398C3}" type="sibTrans" cxnId="{B4AB5C2D-C37C-4CBE-A401-7A7B37CE7EC6}">
      <dgm:prSet/>
      <dgm:spPr/>
      <dgm:t>
        <a:bodyPr/>
        <a:lstStyle/>
        <a:p>
          <a:endParaRPr lang="en-GB"/>
        </a:p>
      </dgm:t>
    </dgm:pt>
    <dgm:pt modelId="{BC013DA7-F4DC-4D6E-9715-075AA6558E9C}">
      <dgm:prSet phldrT="[Text]"/>
      <dgm:spPr/>
      <dgm:t>
        <a:bodyPr/>
        <a:lstStyle/>
        <a:p>
          <a:r>
            <a:rPr lang="en-GB" dirty="0" smtClean="0"/>
            <a:t>multiple co-morbidity</a:t>
          </a:r>
          <a:endParaRPr lang="en-GB" dirty="0"/>
        </a:p>
      </dgm:t>
    </dgm:pt>
    <dgm:pt modelId="{EDCB77C4-E6C4-4B96-8337-00FCE7A01CA9}" type="parTrans" cxnId="{ED7BC03E-7D3C-4723-8388-1E28B50ECAB0}">
      <dgm:prSet/>
      <dgm:spPr/>
      <dgm:t>
        <a:bodyPr/>
        <a:lstStyle/>
        <a:p>
          <a:endParaRPr lang="en-GB"/>
        </a:p>
      </dgm:t>
    </dgm:pt>
    <dgm:pt modelId="{55874C5D-CF71-47A1-818C-4ED33D331D34}" type="sibTrans" cxnId="{ED7BC03E-7D3C-4723-8388-1E28B50ECAB0}">
      <dgm:prSet/>
      <dgm:spPr/>
      <dgm:t>
        <a:bodyPr/>
        <a:lstStyle/>
        <a:p>
          <a:endParaRPr lang="en-GB"/>
        </a:p>
      </dgm:t>
    </dgm:pt>
    <dgm:pt modelId="{A08704D7-87D3-4D69-AB1B-1B7265DFFB0C}">
      <dgm:prSet phldrT="[Text]"/>
      <dgm:spPr/>
      <dgm:t>
        <a:bodyPr/>
        <a:lstStyle/>
        <a:p>
          <a:r>
            <a:rPr lang="en-GB" dirty="0" smtClean="0"/>
            <a:t>A&amp;E performance</a:t>
          </a:r>
          <a:endParaRPr lang="en-GB" dirty="0"/>
        </a:p>
      </dgm:t>
    </dgm:pt>
    <dgm:pt modelId="{C50B089F-D3B3-4164-A6AA-D507CD82572D}" type="parTrans" cxnId="{4B4C1FC1-96FC-4033-960F-9B43E92D0F09}">
      <dgm:prSet/>
      <dgm:spPr/>
      <dgm:t>
        <a:bodyPr/>
        <a:lstStyle/>
        <a:p>
          <a:endParaRPr lang="en-GB"/>
        </a:p>
      </dgm:t>
    </dgm:pt>
    <dgm:pt modelId="{BBFDF2A0-902F-488D-8F9C-125A29EBF9DC}" type="sibTrans" cxnId="{4B4C1FC1-96FC-4033-960F-9B43E92D0F09}">
      <dgm:prSet/>
      <dgm:spPr/>
      <dgm:t>
        <a:bodyPr/>
        <a:lstStyle/>
        <a:p>
          <a:endParaRPr lang="en-GB"/>
        </a:p>
      </dgm:t>
    </dgm:pt>
    <dgm:pt modelId="{BAB8392B-2BCA-4BAB-B4FD-E2B4AEDFCEDB}">
      <dgm:prSet phldrT="[Text]"/>
      <dgm:spPr/>
      <dgm:t>
        <a:bodyPr/>
        <a:lstStyle/>
        <a:p>
          <a:r>
            <a:rPr lang="en-GB" dirty="0" smtClean="0"/>
            <a:t>unknown factor</a:t>
          </a:r>
          <a:endParaRPr lang="en-GB" dirty="0"/>
        </a:p>
      </dgm:t>
    </dgm:pt>
    <dgm:pt modelId="{458C5A24-02BB-42A2-BBC6-271CE7B62582}" type="parTrans" cxnId="{1E40849F-2545-461F-942B-36CAE6DBD1A8}">
      <dgm:prSet/>
      <dgm:spPr/>
      <dgm:t>
        <a:bodyPr/>
        <a:lstStyle/>
        <a:p>
          <a:endParaRPr lang="en-GB"/>
        </a:p>
      </dgm:t>
    </dgm:pt>
    <dgm:pt modelId="{77F040F6-39A4-4D6C-93D5-AC367B8DDF6A}" type="sibTrans" cxnId="{1E40849F-2545-461F-942B-36CAE6DBD1A8}">
      <dgm:prSet/>
      <dgm:spPr/>
      <dgm:t>
        <a:bodyPr/>
        <a:lstStyle/>
        <a:p>
          <a:endParaRPr lang="en-GB"/>
        </a:p>
      </dgm:t>
    </dgm:pt>
    <dgm:pt modelId="{B62D00BC-9EDC-4FF0-9C40-F6140B8B23BF}" type="pres">
      <dgm:prSet presAssocID="{6A569CCA-B527-415E-9589-BA4182A129DD}" presName="compositeShape" presStyleCnt="0">
        <dgm:presLayoutVars>
          <dgm:chMax val="7"/>
          <dgm:dir/>
          <dgm:resizeHandles val="exact"/>
        </dgm:presLayoutVars>
      </dgm:prSet>
      <dgm:spPr/>
    </dgm:pt>
    <dgm:pt modelId="{A6710D26-622C-4EB0-845E-B25F44DBA313}" type="pres">
      <dgm:prSet presAssocID="{6A569CCA-B527-415E-9589-BA4182A129DD}" presName="wedge1" presStyleLbl="node1" presStyleIdx="0" presStyleCnt="4"/>
      <dgm:spPr/>
      <dgm:t>
        <a:bodyPr/>
        <a:lstStyle/>
        <a:p>
          <a:endParaRPr lang="en-GB"/>
        </a:p>
      </dgm:t>
    </dgm:pt>
    <dgm:pt modelId="{15BAB4FD-B668-42A2-9252-E801A00C9972}" type="pres">
      <dgm:prSet presAssocID="{6A569CCA-B527-415E-9589-BA4182A129DD}" presName="wedge1Tx" presStyleLbl="node1" presStyleIdx="0" presStyleCnt="4">
        <dgm:presLayoutVars>
          <dgm:chMax val="0"/>
          <dgm:chPref val="0"/>
          <dgm:bulletEnabled val="1"/>
        </dgm:presLayoutVars>
      </dgm:prSet>
      <dgm:spPr/>
      <dgm:t>
        <a:bodyPr/>
        <a:lstStyle/>
        <a:p>
          <a:endParaRPr lang="en-GB"/>
        </a:p>
      </dgm:t>
    </dgm:pt>
    <dgm:pt modelId="{311D9C98-7A3E-4A0D-96DE-689B4C5DF360}" type="pres">
      <dgm:prSet presAssocID="{6A569CCA-B527-415E-9589-BA4182A129DD}" presName="wedge2" presStyleLbl="node1" presStyleIdx="1" presStyleCnt="4"/>
      <dgm:spPr/>
      <dgm:t>
        <a:bodyPr/>
        <a:lstStyle/>
        <a:p>
          <a:endParaRPr lang="en-GB"/>
        </a:p>
      </dgm:t>
    </dgm:pt>
    <dgm:pt modelId="{58477FA0-8B8F-48B0-8E2D-34179596A023}" type="pres">
      <dgm:prSet presAssocID="{6A569CCA-B527-415E-9589-BA4182A129DD}" presName="wedge2Tx" presStyleLbl="node1" presStyleIdx="1" presStyleCnt="4">
        <dgm:presLayoutVars>
          <dgm:chMax val="0"/>
          <dgm:chPref val="0"/>
          <dgm:bulletEnabled val="1"/>
        </dgm:presLayoutVars>
      </dgm:prSet>
      <dgm:spPr/>
      <dgm:t>
        <a:bodyPr/>
        <a:lstStyle/>
        <a:p>
          <a:endParaRPr lang="en-GB"/>
        </a:p>
      </dgm:t>
    </dgm:pt>
    <dgm:pt modelId="{DCFD464A-4444-409B-80C7-18DDA7897796}" type="pres">
      <dgm:prSet presAssocID="{6A569CCA-B527-415E-9589-BA4182A129DD}" presName="wedge3" presStyleLbl="node1" presStyleIdx="2" presStyleCnt="4"/>
      <dgm:spPr/>
      <dgm:t>
        <a:bodyPr/>
        <a:lstStyle/>
        <a:p>
          <a:endParaRPr lang="en-GB"/>
        </a:p>
      </dgm:t>
    </dgm:pt>
    <dgm:pt modelId="{F0B9B2F3-9E92-435E-8E72-563419AF71B1}" type="pres">
      <dgm:prSet presAssocID="{6A569CCA-B527-415E-9589-BA4182A129DD}" presName="wedge3Tx" presStyleLbl="node1" presStyleIdx="2" presStyleCnt="4">
        <dgm:presLayoutVars>
          <dgm:chMax val="0"/>
          <dgm:chPref val="0"/>
          <dgm:bulletEnabled val="1"/>
        </dgm:presLayoutVars>
      </dgm:prSet>
      <dgm:spPr/>
      <dgm:t>
        <a:bodyPr/>
        <a:lstStyle/>
        <a:p>
          <a:endParaRPr lang="en-GB"/>
        </a:p>
      </dgm:t>
    </dgm:pt>
    <dgm:pt modelId="{B0FBF0C1-72E7-4A2B-91FA-979FA7BAC9C4}" type="pres">
      <dgm:prSet presAssocID="{6A569CCA-B527-415E-9589-BA4182A129DD}" presName="wedge4" presStyleLbl="node1" presStyleIdx="3" presStyleCnt="4"/>
      <dgm:spPr/>
      <dgm:t>
        <a:bodyPr/>
        <a:lstStyle/>
        <a:p>
          <a:endParaRPr lang="en-GB"/>
        </a:p>
      </dgm:t>
    </dgm:pt>
    <dgm:pt modelId="{601B4589-49F5-4D34-987C-0CA01E3B7BFE}" type="pres">
      <dgm:prSet presAssocID="{6A569CCA-B527-415E-9589-BA4182A129DD}" presName="wedge4Tx" presStyleLbl="node1" presStyleIdx="3" presStyleCnt="4">
        <dgm:presLayoutVars>
          <dgm:chMax val="0"/>
          <dgm:chPref val="0"/>
          <dgm:bulletEnabled val="1"/>
        </dgm:presLayoutVars>
      </dgm:prSet>
      <dgm:spPr/>
      <dgm:t>
        <a:bodyPr/>
        <a:lstStyle/>
        <a:p>
          <a:endParaRPr lang="en-GB"/>
        </a:p>
      </dgm:t>
    </dgm:pt>
  </dgm:ptLst>
  <dgm:cxnLst>
    <dgm:cxn modelId="{2DF9B877-35FE-43E9-A5AC-BAD7DC49999B}" type="presOf" srcId="{1185FFA4-9719-47BE-9E4D-605AA647B8B4}" destId="{A6710D26-622C-4EB0-845E-B25F44DBA313}" srcOrd="0" destOrd="0" presId="urn:microsoft.com/office/officeart/2005/8/layout/chart3"/>
    <dgm:cxn modelId="{D9291DA8-4FFB-4A4F-AA15-5CCA11D72D5D}" type="presOf" srcId="{BAB8392B-2BCA-4BAB-B4FD-E2B4AEDFCEDB}" destId="{B0FBF0C1-72E7-4A2B-91FA-979FA7BAC9C4}" srcOrd="0" destOrd="0" presId="urn:microsoft.com/office/officeart/2005/8/layout/chart3"/>
    <dgm:cxn modelId="{4B4C1FC1-96FC-4033-960F-9B43E92D0F09}" srcId="{6A569CCA-B527-415E-9589-BA4182A129DD}" destId="{A08704D7-87D3-4D69-AB1B-1B7265DFFB0C}" srcOrd="2" destOrd="0" parTransId="{C50B089F-D3B3-4164-A6AA-D507CD82572D}" sibTransId="{BBFDF2A0-902F-488D-8F9C-125A29EBF9DC}"/>
    <dgm:cxn modelId="{B4AB5C2D-C37C-4CBE-A401-7A7B37CE7EC6}" srcId="{6A569CCA-B527-415E-9589-BA4182A129DD}" destId="{1185FFA4-9719-47BE-9E4D-605AA647B8B4}" srcOrd="0" destOrd="0" parTransId="{7B7FB5D3-91DE-40B1-84E2-BF2F9660CC20}" sibTransId="{2C67E0FA-E394-415F-9BAD-9A6489D398C3}"/>
    <dgm:cxn modelId="{9D7739D6-B0B5-4119-AEC2-EF7E1D7F840F}" type="presOf" srcId="{A08704D7-87D3-4D69-AB1B-1B7265DFFB0C}" destId="{DCFD464A-4444-409B-80C7-18DDA7897796}" srcOrd="0" destOrd="0" presId="urn:microsoft.com/office/officeart/2005/8/layout/chart3"/>
    <dgm:cxn modelId="{B7CFD1FA-7DAC-4673-9ECE-0C3EC2ACC2BA}" type="presOf" srcId="{1185FFA4-9719-47BE-9E4D-605AA647B8B4}" destId="{15BAB4FD-B668-42A2-9252-E801A00C9972}" srcOrd="1" destOrd="0" presId="urn:microsoft.com/office/officeart/2005/8/layout/chart3"/>
    <dgm:cxn modelId="{C6AA9813-4EC4-4CE7-A1DE-AC5BECBA60F6}" type="presOf" srcId="{BC013DA7-F4DC-4D6E-9715-075AA6558E9C}" destId="{311D9C98-7A3E-4A0D-96DE-689B4C5DF360}" srcOrd="0" destOrd="0" presId="urn:microsoft.com/office/officeart/2005/8/layout/chart3"/>
    <dgm:cxn modelId="{1F52C7A2-87AE-4BC3-A29F-148F54B00ACE}" type="presOf" srcId="{BC013DA7-F4DC-4D6E-9715-075AA6558E9C}" destId="{58477FA0-8B8F-48B0-8E2D-34179596A023}" srcOrd="1" destOrd="0" presId="urn:microsoft.com/office/officeart/2005/8/layout/chart3"/>
    <dgm:cxn modelId="{A513E842-42E1-49E4-B547-0DB956554A88}" type="presOf" srcId="{A08704D7-87D3-4D69-AB1B-1B7265DFFB0C}" destId="{F0B9B2F3-9E92-435E-8E72-563419AF71B1}" srcOrd="1" destOrd="0" presId="urn:microsoft.com/office/officeart/2005/8/layout/chart3"/>
    <dgm:cxn modelId="{E84D0C66-0C10-4130-932B-59F5E5FE18BB}" type="presOf" srcId="{6A569CCA-B527-415E-9589-BA4182A129DD}" destId="{B62D00BC-9EDC-4FF0-9C40-F6140B8B23BF}" srcOrd="0" destOrd="0" presId="urn:microsoft.com/office/officeart/2005/8/layout/chart3"/>
    <dgm:cxn modelId="{ED7BC03E-7D3C-4723-8388-1E28B50ECAB0}" srcId="{6A569CCA-B527-415E-9589-BA4182A129DD}" destId="{BC013DA7-F4DC-4D6E-9715-075AA6558E9C}" srcOrd="1" destOrd="0" parTransId="{EDCB77C4-E6C4-4B96-8337-00FCE7A01CA9}" sibTransId="{55874C5D-CF71-47A1-818C-4ED33D331D34}"/>
    <dgm:cxn modelId="{1E40849F-2545-461F-942B-36CAE6DBD1A8}" srcId="{6A569CCA-B527-415E-9589-BA4182A129DD}" destId="{BAB8392B-2BCA-4BAB-B4FD-E2B4AEDFCEDB}" srcOrd="3" destOrd="0" parTransId="{458C5A24-02BB-42A2-BBC6-271CE7B62582}" sibTransId="{77F040F6-39A4-4D6C-93D5-AC367B8DDF6A}"/>
    <dgm:cxn modelId="{B20A2CB5-CD26-4415-8F19-F20685C97FFD}" type="presOf" srcId="{BAB8392B-2BCA-4BAB-B4FD-E2B4AEDFCEDB}" destId="{601B4589-49F5-4D34-987C-0CA01E3B7BFE}" srcOrd="1" destOrd="0" presId="urn:microsoft.com/office/officeart/2005/8/layout/chart3"/>
    <dgm:cxn modelId="{A0FCCC86-F820-4EA8-BA40-7EFD42079858}" type="presParOf" srcId="{B62D00BC-9EDC-4FF0-9C40-F6140B8B23BF}" destId="{A6710D26-622C-4EB0-845E-B25F44DBA313}" srcOrd="0" destOrd="0" presId="urn:microsoft.com/office/officeart/2005/8/layout/chart3"/>
    <dgm:cxn modelId="{A288BB7F-4CD2-4FFF-BCD0-274A7C0EB859}" type="presParOf" srcId="{B62D00BC-9EDC-4FF0-9C40-F6140B8B23BF}" destId="{15BAB4FD-B668-42A2-9252-E801A00C9972}" srcOrd="1" destOrd="0" presId="urn:microsoft.com/office/officeart/2005/8/layout/chart3"/>
    <dgm:cxn modelId="{6BA33709-0AAC-47E9-95E0-979A44C64FF7}" type="presParOf" srcId="{B62D00BC-9EDC-4FF0-9C40-F6140B8B23BF}" destId="{311D9C98-7A3E-4A0D-96DE-689B4C5DF360}" srcOrd="2" destOrd="0" presId="urn:microsoft.com/office/officeart/2005/8/layout/chart3"/>
    <dgm:cxn modelId="{4F8025A2-012C-4256-AD53-96741E41BE65}" type="presParOf" srcId="{B62D00BC-9EDC-4FF0-9C40-F6140B8B23BF}" destId="{58477FA0-8B8F-48B0-8E2D-34179596A023}" srcOrd="3" destOrd="0" presId="urn:microsoft.com/office/officeart/2005/8/layout/chart3"/>
    <dgm:cxn modelId="{CB636C98-B054-46DC-A42F-448CD5E668B1}" type="presParOf" srcId="{B62D00BC-9EDC-4FF0-9C40-F6140B8B23BF}" destId="{DCFD464A-4444-409B-80C7-18DDA7897796}" srcOrd="4" destOrd="0" presId="urn:microsoft.com/office/officeart/2005/8/layout/chart3"/>
    <dgm:cxn modelId="{7DCF4698-1B36-47D7-A779-34447D69F30C}" type="presParOf" srcId="{B62D00BC-9EDC-4FF0-9C40-F6140B8B23BF}" destId="{F0B9B2F3-9E92-435E-8E72-563419AF71B1}" srcOrd="5" destOrd="0" presId="urn:microsoft.com/office/officeart/2005/8/layout/chart3"/>
    <dgm:cxn modelId="{A0672D53-07C5-429B-A517-119CE9B97ADF}" type="presParOf" srcId="{B62D00BC-9EDC-4FF0-9C40-F6140B8B23BF}" destId="{B0FBF0C1-72E7-4A2B-91FA-979FA7BAC9C4}" srcOrd="6" destOrd="0" presId="urn:microsoft.com/office/officeart/2005/8/layout/chart3"/>
    <dgm:cxn modelId="{D2D87D6A-A344-4E4B-8D51-DF87C52823C7}" type="presParOf" srcId="{B62D00BC-9EDC-4FF0-9C40-F6140B8B23BF}" destId="{601B4589-49F5-4D34-987C-0CA01E3B7BFE}" srcOrd="7" destOrd="0" presId="urn:microsoft.com/office/officeart/2005/8/layout/chart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A569CCA-B527-415E-9589-BA4182A129DD}" type="doc">
      <dgm:prSet loTypeId="urn:microsoft.com/office/officeart/2005/8/layout/chart3" loCatId="cycle" qsTypeId="urn:microsoft.com/office/officeart/2005/8/quickstyle/simple5" qsCatId="simple" csTypeId="urn:microsoft.com/office/officeart/2005/8/colors/colorful1#7" csCatId="colorful" phldr="1"/>
      <dgm:spPr/>
    </dgm:pt>
    <dgm:pt modelId="{1185FFA4-9719-47BE-9E4D-605AA647B8B4}">
      <dgm:prSet phldrT="[Text]"/>
      <dgm:spPr/>
      <dgm:t>
        <a:bodyPr/>
        <a:lstStyle/>
        <a:p>
          <a:r>
            <a:rPr lang="en-GB" dirty="0" smtClean="0"/>
            <a:t>exposure to influenza virus</a:t>
          </a:r>
          <a:endParaRPr lang="en-GB" dirty="0"/>
        </a:p>
      </dgm:t>
    </dgm:pt>
    <dgm:pt modelId="{7B7FB5D3-91DE-40B1-84E2-BF2F9660CC20}" type="parTrans" cxnId="{B4AB5C2D-C37C-4CBE-A401-7A7B37CE7EC6}">
      <dgm:prSet/>
      <dgm:spPr/>
      <dgm:t>
        <a:bodyPr/>
        <a:lstStyle/>
        <a:p>
          <a:endParaRPr lang="en-GB"/>
        </a:p>
      </dgm:t>
    </dgm:pt>
    <dgm:pt modelId="{2C67E0FA-E394-415F-9BAD-9A6489D398C3}" type="sibTrans" cxnId="{B4AB5C2D-C37C-4CBE-A401-7A7B37CE7EC6}">
      <dgm:prSet/>
      <dgm:spPr/>
      <dgm:t>
        <a:bodyPr/>
        <a:lstStyle/>
        <a:p>
          <a:endParaRPr lang="en-GB"/>
        </a:p>
      </dgm:t>
    </dgm:pt>
    <dgm:pt modelId="{BC013DA7-F4DC-4D6E-9715-075AA6558E9C}">
      <dgm:prSet phldrT="[Text]"/>
      <dgm:spPr/>
      <dgm:t>
        <a:bodyPr/>
        <a:lstStyle/>
        <a:p>
          <a:r>
            <a:rPr lang="en-GB" dirty="0" smtClean="0"/>
            <a:t>older age</a:t>
          </a:r>
          <a:endParaRPr lang="en-GB" dirty="0"/>
        </a:p>
      </dgm:t>
    </dgm:pt>
    <dgm:pt modelId="{EDCB77C4-E6C4-4B96-8337-00FCE7A01CA9}" type="parTrans" cxnId="{ED7BC03E-7D3C-4723-8388-1E28B50ECAB0}">
      <dgm:prSet/>
      <dgm:spPr/>
      <dgm:t>
        <a:bodyPr/>
        <a:lstStyle/>
        <a:p>
          <a:endParaRPr lang="en-GB"/>
        </a:p>
      </dgm:t>
    </dgm:pt>
    <dgm:pt modelId="{55874C5D-CF71-47A1-818C-4ED33D331D34}" type="sibTrans" cxnId="{ED7BC03E-7D3C-4723-8388-1E28B50ECAB0}">
      <dgm:prSet/>
      <dgm:spPr/>
      <dgm:t>
        <a:bodyPr/>
        <a:lstStyle/>
        <a:p>
          <a:endParaRPr lang="en-GB"/>
        </a:p>
      </dgm:t>
    </dgm:pt>
    <dgm:pt modelId="{A08704D7-87D3-4D69-AB1B-1B7265DFFB0C}">
      <dgm:prSet phldrT="[Text]"/>
      <dgm:spPr/>
      <dgm:t>
        <a:bodyPr/>
        <a:lstStyle/>
        <a:p>
          <a:r>
            <a:rPr lang="en-GB" dirty="0" smtClean="0"/>
            <a:t>stress on social care</a:t>
          </a:r>
          <a:endParaRPr lang="en-GB" dirty="0"/>
        </a:p>
      </dgm:t>
    </dgm:pt>
    <dgm:pt modelId="{C50B089F-D3B3-4164-A6AA-D507CD82572D}" type="parTrans" cxnId="{4B4C1FC1-96FC-4033-960F-9B43E92D0F09}">
      <dgm:prSet/>
      <dgm:spPr/>
      <dgm:t>
        <a:bodyPr/>
        <a:lstStyle/>
        <a:p>
          <a:endParaRPr lang="en-GB"/>
        </a:p>
      </dgm:t>
    </dgm:pt>
    <dgm:pt modelId="{BBFDF2A0-902F-488D-8F9C-125A29EBF9DC}" type="sibTrans" cxnId="{4B4C1FC1-96FC-4033-960F-9B43E92D0F09}">
      <dgm:prSet/>
      <dgm:spPr/>
      <dgm:t>
        <a:bodyPr/>
        <a:lstStyle/>
        <a:p>
          <a:endParaRPr lang="en-GB"/>
        </a:p>
      </dgm:t>
    </dgm:pt>
    <dgm:pt modelId="{BAB8392B-2BCA-4BAB-B4FD-E2B4AEDFCEDB}">
      <dgm:prSet phldrT="[Text]"/>
      <dgm:spPr/>
      <dgm:t>
        <a:bodyPr/>
        <a:lstStyle/>
        <a:p>
          <a:r>
            <a:rPr lang="en-GB" dirty="0" smtClean="0"/>
            <a:t>unknown factor</a:t>
          </a:r>
          <a:endParaRPr lang="en-GB" dirty="0"/>
        </a:p>
      </dgm:t>
    </dgm:pt>
    <dgm:pt modelId="{458C5A24-02BB-42A2-BBC6-271CE7B62582}" type="parTrans" cxnId="{1E40849F-2545-461F-942B-36CAE6DBD1A8}">
      <dgm:prSet/>
      <dgm:spPr/>
      <dgm:t>
        <a:bodyPr/>
        <a:lstStyle/>
        <a:p>
          <a:endParaRPr lang="en-GB"/>
        </a:p>
      </dgm:t>
    </dgm:pt>
    <dgm:pt modelId="{77F040F6-39A4-4D6C-93D5-AC367B8DDF6A}" type="sibTrans" cxnId="{1E40849F-2545-461F-942B-36CAE6DBD1A8}">
      <dgm:prSet/>
      <dgm:spPr/>
      <dgm:t>
        <a:bodyPr/>
        <a:lstStyle/>
        <a:p>
          <a:endParaRPr lang="en-GB"/>
        </a:p>
      </dgm:t>
    </dgm:pt>
    <dgm:pt modelId="{B62D00BC-9EDC-4FF0-9C40-F6140B8B23BF}" type="pres">
      <dgm:prSet presAssocID="{6A569CCA-B527-415E-9589-BA4182A129DD}" presName="compositeShape" presStyleCnt="0">
        <dgm:presLayoutVars>
          <dgm:chMax val="7"/>
          <dgm:dir/>
          <dgm:resizeHandles val="exact"/>
        </dgm:presLayoutVars>
      </dgm:prSet>
      <dgm:spPr/>
    </dgm:pt>
    <dgm:pt modelId="{A6710D26-622C-4EB0-845E-B25F44DBA313}" type="pres">
      <dgm:prSet presAssocID="{6A569CCA-B527-415E-9589-BA4182A129DD}" presName="wedge1" presStyleLbl="node1" presStyleIdx="0" presStyleCnt="4"/>
      <dgm:spPr/>
      <dgm:t>
        <a:bodyPr/>
        <a:lstStyle/>
        <a:p>
          <a:endParaRPr lang="en-GB"/>
        </a:p>
      </dgm:t>
    </dgm:pt>
    <dgm:pt modelId="{15BAB4FD-B668-42A2-9252-E801A00C9972}" type="pres">
      <dgm:prSet presAssocID="{6A569CCA-B527-415E-9589-BA4182A129DD}" presName="wedge1Tx" presStyleLbl="node1" presStyleIdx="0" presStyleCnt="4">
        <dgm:presLayoutVars>
          <dgm:chMax val="0"/>
          <dgm:chPref val="0"/>
          <dgm:bulletEnabled val="1"/>
        </dgm:presLayoutVars>
      </dgm:prSet>
      <dgm:spPr/>
      <dgm:t>
        <a:bodyPr/>
        <a:lstStyle/>
        <a:p>
          <a:endParaRPr lang="en-GB"/>
        </a:p>
      </dgm:t>
    </dgm:pt>
    <dgm:pt modelId="{311D9C98-7A3E-4A0D-96DE-689B4C5DF360}" type="pres">
      <dgm:prSet presAssocID="{6A569CCA-B527-415E-9589-BA4182A129DD}" presName="wedge2" presStyleLbl="node1" presStyleIdx="1" presStyleCnt="4"/>
      <dgm:spPr/>
      <dgm:t>
        <a:bodyPr/>
        <a:lstStyle/>
        <a:p>
          <a:endParaRPr lang="en-GB"/>
        </a:p>
      </dgm:t>
    </dgm:pt>
    <dgm:pt modelId="{58477FA0-8B8F-48B0-8E2D-34179596A023}" type="pres">
      <dgm:prSet presAssocID="{6A569CCA-B527-415E-9589-BA4182A129DD}" presName="wedge2Tx" presStyleLbl="node1" presStyleIdx="1" presStyleCnt="4">
        <dgm:presLayoutVars>
          <dgm:chMax val="0"/>
          <dgm:chPref val="0"/>
          <dgm:bulletEnabled val="1"/>
        </dgm:presLayoutVars>
      </dgm:prSet>
      <dgm:spPr/>
      <dgm:t>
        <a:bodyPr/>
        <a:lstStyle/>
        <a:p>
          <a:endParaRPr lang="en-GB"/>
        </a:p>
      </dgm:t>
    </dgm:pt>
    <dgm:pt modelId="{DCFD464A-4444-409B-80C7-18DDA7897796}" type="pres">
      <dgm:prSet presAssocID="{6A569CCA-B527-415E-9589-BA4182A129DD}" presName="wedge3" presStyleLbl="node1" presStyleIdx="2" presStyleCnt="4"/>
      <dgm:spPr/>
      <dgm:t>
        <a:bodyPr/>
        <a:lstStyle/>
        <a:p>
          <a:endParaRPr lang="en-GB"/>
        </a:p>
      </dgm:t>
    </dgm:pt>
    <dgm:pt modelId="{F0B9B2F3-9E92-435E-8E72-563419AF71B1}" type="pres">
      <dgm:prSet presAssocID="{6A569CCA-B527-415E-9589-BA4182A129DD}" presName="wedge3Tx" presStyleLbl="node1" presStyleIdx="2" presStyleCnt="4">
        <dgm:presLayoutVars>
          <dgm:chMax val="0"/>
          <dgm:chPref val="0"/>
          <dgm:bulletEnabled val="1"/>
        </dgm:presLayoutVars>
      </dgm:prSet>
      <dgm:spPr/>
      <dgm:t>
        <a:bodyPr/>
        <a:lstStyle/>
        <a:p>
          <a:endParaRPr lang="en-GB"/>
        </a:p>
      </dgm:t>
    </dgm:pt>
    <dgm:pt modelId="{B0FBF0C1-72E7-4A2B-91FA-979FA7BAC9C4}" type="pres">
      <dgm:prSet presAssocID="{6A569CCA-B527-415E-9589-BA4182A129DD}" presName="wedge4" presStyleLbl="node1" presStyleIdx="3" presStyleCnt="4"/>
      <dgm:spPr/>
      <dgm:t>
        <a:bodyPr/>
        <a:lstStyle/>
        <a:p>
          <a:endParaRPr lang="en-GB"/>
        </a:p>
      </dgm:t>
    </dgm:pt>
    <dgm:pt modelId="{601B4589-49F5-4D34-987C-0CA01E3B7BFE}" type="pres">
      <dgm:prSet presAssocID="{6A569CCA-B527-415E-9589-BA4182A129DD}" presName="wedge4Tx" presStyleLbl="node1" presStyleIdx="3" presStyleCnt="4">
        <dgm:presLayoutVars>
          <dgm:chMax val="0"/>
          <dgm:chPref val="0"/>
          <dgm:bulletEnabled val="1"/>
        </dgm:presLayoutVars>
      </dgm:prSet>
      <dgm:spPr/>
      <dgm:t>
        <a:bodyPr/>
        <a:lstStyle/>
        <a:p>
          <a:endParaRPr lang="en-GB"/>
        </a:p>
      </dgm:t>
    </dgm:pt>
  </dgm:ptLst>
  <dgm:cxnLst>
    <dgm:cxn modelId="{BA9A4036-E08B-4EFC-9EAE-699CB6457C93}" type="presOf" srcId="{A08704D7-87D3-4D69-AB1B-1B7265DFFB0C}" destId="{F0B9B2F3-9E92-435E-8E72-563419AF71B1}" srcOrd="1" destOrd="0" presId="urn:microsoft.com/office/officeart/2005/8/layout/chart3"/>
    <dgm:cxn modelId="{4B4C1FC1-96FC-4033-960F-9B43E92D0F09}" srcId="{6A569CCA-B527-415E-9589-BA4182A129DD}" destId="{A08704D7-87D3-4D69-AB1B-1B7265DFFB0C}" srcOrd="2" destOrd="0" parTransId="{C50B089F-D3B3-4164-A6AA-D507CD82572D}" sibTransId="{BBFDF2A0-902F-488D-8F9C-125A29EBF9DC}"/>
    <dgm:cxn modelId="{B4AB5C2D-C37C-4CBE-A401-7A7B37CE7EC6}" srcId="{6A569CCA-B527-415E-9589-BA4182A129DD}" destId="{1185FFA4-9719-47BE-9E4D-605AA647B8B4}" srcOrd="0" destOrd="0" parTransId="{7B7FB5D3-91DE-40B1-84E2-BF2F9660CC20}" sibTransId="{2C67E0FA-E394-415F-9BAD-9A6489D398C3}"/>
    <dgm:cxn modelId="{DDD547A3-A413-4527-9F35-953925596BBD}" type="presOf" srcId="{BAB8392B-2BCA-4BAB-B4FD-E2B4AEDFCEDB}" destId="{B0FBF0C1-72E7-4A2B-91FA-979FA7BAC9C4}" srcOrd="0" destOrd="0" presId="urn:microsoft.com/office/officeart/2005/8/layout/chart3"/>
    <dgm:cxn modelId="{F7CF603C-6E29-4DD2-820C-C31E1FE19D4D}" type="presOf" srcId="{6A569CCA-B527-415E-9589-BA4182A129DD}" destId="{B62D00BC-9EDC-4FF0-9C40-F6140B8B23BF}" srcOrd="0" destOrd="0" presId="urn:microsoft.com/office/officeart/2005/8/layout/chart3"/>
    <dgm:cxn modelId="{0D366A9A-F50D-4AC7-B733-5B5DF18013C2}" type="presOf" srcId="{1185FFA4-9719-47BE-9E4D-605AA647B8B4}" destId="{15BAB4FD-B668-42A2-9252-E801A00C9972}" srcOrd="1" destOrd="0" presId="urn:microsoft.com/office/officeart/2005/8/layout/chart3"/>
    <dgm:cxn modelId="{10E03DBA-B08B-430F-BDD3-2CE474CE1E17}" type="presOf" srcId="{BC013DA7-F4DC-4D6E-9715-075AA6558E9C}" destId="{311D9C98-7A3E-4A0D-96DE-689B4C5DF360}" srcOrd="0" destOrd="0" presId="urn:microsoft.com/office/officeart/2005/8/layout/chart3"/>
    <dgm:cxn modelId="{9C40E861-DB46-479E-AC99-FB57C76AF988}" type="presOf" srcId="{A08704D7-87D3-4D69-AB1B-1B7265DFFB0C}" destId="{DCFD464A-4444-409B-80C7-18DDA7897796}" srcOrd="0" destOrd="0" presId="urn:microsoft.com/office/officeart/2005/8/layout/chart3"/>
    <dgm:cxn modelId="{ABC2968A-683D-4E37-A9FF-5E600DCC71CE}" type="presOf" srcId="{BAB8392B-2BCA-4BAB-B4FD-E2B4AEDFCEDB}" destId="{601B4589-49F5-4D34-987C-0CA01E3B7BFE}" srcOrd="1" destOrd="0" presId="urn:microsoft.com/office/officeart/2005/8/layout/chart3"/>
    <dgm:cxn modelId="{0B70FF57-75B4-4595-A56C-999E1B974805}" type="presOf" srcId="{1185FFA4-9719-47BE-9E4D-605AA647B8B4}" destId="{A6710D26-622C-4EB0-845E-B25F44DBA313}" srcOrd="0" destOrd="0" presId="urn:microsoft.com/office/officeart/2005/8/layout/chart3"/>
    <dgm:cxn modelId="{F8F31300-ED17-45F0-AF52-A36C5793DEE7}" type="presOf" srcId="{BC013DA7-F4DC-4D6E-9715-075AA6558E9C}" destId="{58477FA0-8B8F-48B0-8E2D-34179596A023}" srcOrd="1" destOrd="0" presId="urn:microsoft.com/office/officeart/2005/8/layout/chart3"/>
    <dgm:cxn modelId="{ED7BC03E-7D3C-4723-8388-1E28B50ECAB0}" srcId="{6A569CCA-B527-415E-9589-BA4182A129DD}" destId="{BC013DA7-F4DC-4D6E-9715-075AA6558E9C}" srcOrd="1" destOrd="0" parTransId="{EDCB77C4-E6C4-4B96-8337-00FCE7A01CA9}" sibTransId="{55874C5D-CF71-47A1-818C-4ED33D331D34}"/>
    <dgm:cxn modelId="{1E40849F-2545-461F-942B-36CAE6DBD1A8}" srcId="{6A569CCA-B527-415E-9589-BA4182A129DD}" destId="{BAB8392B-2BCA-4BAB-B4FD-E2B4AEDFCEDB}" srcOrd="3" destOrd="0" parTransId="{458C5A24-02BB-42A2-BBC6-271CE7B62582}" sibTransId="{77F040F6-39A4-4D6C-93D5-AC367B8DDF6A}"/>
    <dgm:cxn modelId="{F5649DBC-6209-47FB-BD54-76BACF8303C5}" type="presParOf" srcId="{B62D00BC-9EDC-4FF0-9C40-F6140B8B23BF}" destId="{A6710D26-622C-4EB0-845E-B25F44DBA313}" srcOrd="0" destOrd="0" presId="urn:microsoft.com/office/officeart/2005/8/layout/chart3"/>
    <dgm:cxn modelId="{7343F9E1-F0AB-48E8-BAF6-8D81F4040FB2}" type="presParOf" srcId="{B62D00BC-9EDC-4FF0-9C40-F6140B8B23BF}" destId="{15BAB4FD-B668-42A2-9252-E801A00C9972}" srcOrd="1" destOrd="0" presId="urn:microsoft.com/office/officeart/2005/8/layout/chart3"/>
    <dgm:cxn modelId="{6A102637-92CB-4840-964A-34BEF2640172}" type="presParOf" srcId="{B62D00BC-9EDC-4FF0-9C40-F6140B8B23BF}" destId="{311D9C98-7A3E-4A0D-96DE-689B4C5DF360}" srcOrd="2" destOrd="0" presId="urn:microsoft.com/office/officeart/2005/8/layout/chart3"/>
    <dgm:cxn modelId="{6267FB73-39D6-4B0E-8E55-0620337AAA34}" type="presParOf" srcId="{B62D00BC-9EDC-4FF0-9C40-F6140B8B23BF}" destId="{58477FA0-8B8F-48B0-8E2D-34179596A023}" srcOrd="3" destOrd="0" presId="urn:microsoft.com/office/officeart/2005/8/layout/chart3"/>
    <dgm:cxn modelId="{5F734682-0AB1-4E5D-A034-C3CEAC270F23}" type="presParOf" srcId="{B62D00BC-9EDC-4FF0-9C40-F6140B8B23BF}" destId="{DCFD464A-4444-409B-80C7-18DDA7897796}" srcOrd="4" destOrd="0" presId="urn:microsoft.com/office/officeart/2005/8/layout/chart3"/>
    <dgm:cxn modelId="{9D7269E3-0480-4F54-AA58-D3397588B6F9}" type="presParOf" srcId="{B62D00BC-9EDC-4FF0-9C40-F6140B8B23BF}" destId="{F0B9B2F3-9E92-435E-8E72-563419AF71B1}" srcOrd="5" destOrd="0" presId="urn:microsoft.com/office/officeart/2005/8/layout/chart3"/>
    <dgm:cxn modelId="{B2C06A77-9F07-4626-8D59-2436451E4192}" type="presParOf" srcId="{B62D00BC-9EDC-4FF0-9C40-F6140B8B23BF}" destId="{B0FBF0C1-72E7-4A2B-91FA-979FA7BAC9C4}" srcOrd="6" destOrd="0" presId="urn:microsoft.com/office/officeart/2005/8/layout/chart3"/>
    <dgm:cxn modelId="{16693D00-8117-4CAF-8F79-46A405A142B3}" type="presParOf" srcId="{B62D00BC-9EDC-4FF0-9C40-F6140B8B23BF}" destId="{601B4589-49F5-4D34-987C-0CA01E3B7BFE}" srcOrd="7"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A569CCA-B527-415E-9589-BA4182A129DD}" type="doc">
      <dgm:prSet loTypeId="urn:microsoft.com/office/officeart/2005/8/layout/chart3" loCatId="cycle" qsTypeId="urn:microsoft.com/office/officeart/2005/8/quickstyle/simple5" qsCatId="simple" csTypeId="urn:microsoft.com/office/officeart/2005/8/colors/colorful1#8" csCatId="colorful" phldr="1"/>
      <dgm:spPr/>
    </dgm:pt>
    <dgm:pt modelId="{1185FFA4-9719-47BE-9E4D-605AA647B8B4}">
      <dgm:prSet phldrT="[Text]"/>
      <dgm:spPr/>
      <dgm:t>
        <a:bodyPr/>
        <a:lstStyle/>
        <a:p>
          <a:r>
            <a:rPr lang="en-GB" dirty="0" smtClean="0"/>
            <a:t>exposure to influenza virus</a:t>
          </a:r>
          <a:endParaRPr lang="en-GB" dirty="0"/>
        </a:p>
      </dgm:t>
    </dgm:pt>
    <dgm:pt modelId="{7B7FB5D3-91DE-40B1-84E2-BF2F9660CC20}" type="parTrans" cxnId="{B4AB5C2D-C37C-4CBE-A401-7A7B37CE7EC6}">
      <dgm:prSet/>
      <dgm:spPr/>
      <dgm:t>
        <a:bodyPr/>
        <a:lstStyle/>
        <a:p>
          <a:endParaRPr lang="en-GB"/>
        </a:p>
      </dgm:t>
    </dgm:pt>
    <dgm:pt modelId="{2C67E0FA-E394-415F-9BAD-9A6489D398C3}" type="sibTrans" cxnId="{B4AB5C2D-C37C-4CBE-A401-7A7B37CE7EC6}">
      <dgm:prSet/>
      <dgm:spPr/>
      <dgm:t>
        <a:bodyPr/>
        <a:lstStyle/>
        <a:p>
          <a:endParaRPr lang="en-GB"/>
        </a:p>
      </dgm:t>
    </dgm:pt>
    <dgm:pt modelId="{BC013DA7-F4DC-4D6E-9715-075AA6558E9C}">
      <dgm:prSet phldrT="[Text]"/>
      <dgm:spPr/>
      <dgm:t>
        <a:bodyPr/>
        <a:lstStyle/>
        <a:p>
          <a:r>
            <a:rPr lang="en-GB" dirty="0" smtClean="0"/>
            <a:t>older age</a:t>
          </a:r>
          <a:endParaRPr lang="en-GB" dirty="0"/>
        </a:p>
      </dgm:t>
    </dgm:pt>
    <dgm:pt modelId="{EDCB77C4-E6C4-4B96-8337-00FCE7A01CA9}" type="parTrans" cxnId="{ED7BC03E-7D3C-4723-8388-1E28B50ECAB0}">
      <dgm:prSet/>
      <dgm:spPr/>
      <dgm:t>
        <a:bodyPr/>
        <a:lstStyle/>
        <a:p>
          <a:endParaRPr lang="en-GB"/>
        </a:p>
      </dgm:t>
    </dgm:pt>
    <dgm:pt modelId="{55874C5D-CF71-47A1-818C-4ED33D331D34}" type="sibTrans" cxnId="{ED7BC03E-7D3C-4723-8388-1E28B50ECAB0}">
      <dgm:prSet/>
      <dgm:spPr/>
      <dgm:t>
        <a:bodyPr/>
        <a:lstStyle/>
        <a:p>
          <a:endParaRPr lang="en-GB"/>
        </a:p>
      </dgm:t>
    </dgm:pt>
    <dgm:pt modelId="{A08704D7-87D3-4D69-AB1B-1B7265DFFB0C}">
      <dgm:prSet phldrT="[Text]"/>
      <dgm:spPr/>
      <dgm:t>
        <a:bodyPr/>
        <a:lstStyle/>
        <a:p>
          <a:r>
            <a:rPr lang="en-GB" dirty="0" smtClean="0"/>
            <a:t>vaccine mismatch</a:t>
          </a:r>
          <a:endParaRPr lang="en-GB" dirty="0"/>
        </a:p>
      </dgm:t>
    </dgm:pt>
    <dgm:pt modelId="{C50B089F-D3B3-4164-A6AA-D507CD82572D}" type="parTrans" cxnId="{4B4C1FC1-96FC-4033-960F-9B43E92D0F09}">
      <dgm:prSet/>
      <dgm:spPr/>
      <dgm:t>
        <a:bodyPr/>
        <a:lstStyle/>
        <a:p>
          <a:endParaRPr lang="en-GB"/>
        </a:p>
      </dgm:t>
    </dgm:pt>
    <dgm:pt modelId="{BBFDF2A0-902F-488D-8F9C-125A29EBF9DC}" type="sibTrans" cxnId="{4B4C1FC1-96FC-4033-960F-9B43E92D0F09}">
      <dgm:prSet/>
      <dgm:spPr/>
      <dgm:t>
        <a:bodyPr/>
        <a:lstStyle/>
        <a:p>
          <a:endParaRPr lang="en-GB"/>
        </a:p>
      </dgm:t>
    </dgm:pt>
    <dgm:pt modelId="{BAB8392B-2BCA-4BAB-B4FD-E2B4AEDFCEDB}">
      <dgm:prSet phldrT="[Text]"/>
      <dgm:spPr/>
      <dgm:t>
        <a:bodyPr/>
        <a:lstStyle/>
        <a:p>
          <a:r>
            <a:rPr lang="en-GB" dirty="0" smtClean="0"/>
            <a:t>unknown factor</a:t>
          </a:r>
          <a:endParaRPr lang="en-GB" dirty="0"/>
        </a:p>
      </dgm:t>
    </dgm:pt>
    <dgm:pt modelId="{458C5A24-02BB-42A2-BBC6-271CE7B62582}" type="parTrans" cxnId="{1E40849F-2545-461F-942B-36CAE6DBD1A8}">
      <dgm:prSet/>
      <dgm:spPr/>
      <dgm:t>
        <a:bodyPr/>
        <a:lstStyle/>
        <a:p>
          <a:endParaRPr lang="en-GB"/>
        </a:p>
      </dgm:t>
    </dgm:pt>
    <dgm:pt modelId="{77F040F6-39A4-4D6C-93D5-AC367B8DDF6A}" type="sibTrans" cxnId="{1E40849F-2545-461F-942B-36CAE6DBD1A8}">
      <dgm:prSet/>
      <dgm:spPr/>
      <dgm:t>
        <a:bodyPr/>
        <a:lstStyle/>
        <a:p>
          <a:endParaRPr lang="en-GB"/>
        </a:p>
      </dgm:t>
    </dgm:pt>
    <dgm:pt modelId="{B62D00BC-9EDC-4FF0-9C40-F6140B8B23BF}" type="pres">
      <dgm:prSet presAssocID="{6A569CCA-B527-415E-9589-BA4182A129DD}" presName="compositeShape" presStyleCnt="0">
        <dgm:presLayoutVars>
          <dgm:chMax val="7"/>
          <dgm:dir/>
          <dgm:resizeHandles val="exact"/>
        </dgm:presLayoutVars>
      </dgm:prSet>
      <dgm:spPr/>
    </dgm:pt>
    <dgm:pt modelId="{A6710D26-622C-4EB0-845E-B25F44DBA313}" type="pres">
      <dgm:prSet presAssocID="{6A569CCA-B527-415E-9589-BA4182A129DD}" presName="wedge1" presStyleLbl="node1" presStyleIdx="0" presStyleCnt="4"/>
      <dgm:spPr/>
      <dgm:t>
        <a:bodyPr/>
        <a:lstStyle/>
        <a:p>
          <a:endParaRPr lang="en-GB"/>
        </a:p>
      </dgm:t>
    </dgm:pt>
    <dgm:pt modelId="{15BAB4FD-B668-42A2-9252-E801A00C9972}" type="pres">
      <dgm:prSet presAssocID="{6A569CCA-B527-415E-9589-BA4182A129DD}" presName="wedge1Tx" presStyleLbl="node1" presStyleIdx="0" presStyleCnt="4">
        <dgm:presLayoutVars>
          <dgm:chMax val="0"/>
          <dgm:chPref val="0"/>
          <dgm:bulletEnabled val="1"/>
        </dgm:presLayoutVars>
      </dgm:prSet>
      <dgm:spPr/>
      <dgm:t>
        <a:bodyPr/>
        <a:lstStyle/>
        <a:p>
          <a:endParaRPr lang="en-GB"/>
        </a:p>
      </dgm:t>
    </dgm:pt>
    <dgm:pt modelId="{311D9C98-7A3E-4A0D-96DE-689B4C5DF360}" type="pres">
      <dgm:prSet presAssocID="{6A569CCA-B527-415E-9589-BA4182A129DD}" presName="wedge2" presStyleLbl="node1" presStyleIdx="1" presStyleCnt="4"/>
      <dgm:spPr/>
      <dgm:t>
        <a:bodyPr/>
        <a:lstStyle/>
        <a:p>
          <a:endParaRPr lang="en-GB"/>
        </a:p>
      </dgm:t>
    </dgm:pt>
    <dgm:pt modelId="{58477FA0-8B8F-48B0-8E2D-34179596A023}" type="pres">
      <dgm:prSet presAssocID="{6A569CCA-B527-415E-9589-BA4182A129DD}" presName="wedge2Tx" presStyleLbl="node1" presStyleIdx="1" presStyleCnt="4">
        <dgm:presLayoutVars>
          <dgm:chMax val="0"/>
          <dgm:chPref val="0"/>
          <dgm:bulletEnabled val="1"/>
        </dgm:presLayoutVars>
      </dgm:prSet>
      <dgm:spPr/>
      <dgm:t>
        <a:bodyPr/>
        <a:lstStyle/>
        <a:p>
          <a:endParaRPr lang="en-GB"/>
        </a:p>
      </dgm:t>
    </dgm:pt>
    <dgm:pt modelId="{DCFD464A-4444-409B-80C7-18DDA7897796}" type="pres">
      <dgm:prSet presAssocID="{6A569CCA-B527-415E-9589-BA4182A129DD}" presName="wedge3" presStyleLbl="node1" presStyleIdx="2" presStyleCnt="4"/>
      <dgm:spPr/>
      <dgm:t>
        <a:bodyPr/>
        <a:lstStyle/>
        <a:p>
          <a:endParaRPr lang="en-GB"/>
        </a:p>
      </dgm:t>
    </dgm:pt>
    <dgm:pt modelId="{F0B9B2F3-9E92-435E-8E72-563419AF71B1}" type="pres">
      <dgm:prSet presAssocID="{6A569CCA-B527-415E-9589-BA4182A129DD}" presName="wedge3Tx" presStyleLbl="node1" presStyleIdx="2" presStyleCnt="4">
        <dgm:presLayoutVars>
          <dgm:chMax val="0"/>
          <dgm:chPref val="0"/>
          <dgm:bulletEnabled val="1"/>
        </dgm:presLayoutVars>
      </dgm:prSet>
      <dgm:spPr/>
      <dgm:t>
        <a:bodyPr/>
        <a:lstStyle/>
        <a:p>
          <a:endParaRPr lang="en-GB"/>
        </a:p>
      </dgm:t>
    </dgm:pt>
    <dgm:pt modelId="{B0FBF0C1-72E7-4A2B-91FA-979FA7BAC9C4}" type="pres">
      <dgm:prSet presAssocID="{6A569CCA-B527-415E-9589-BA4182A129DD}" presName="wedge4" presStyleLbl="node1" presStyleIdx="3" presStyleCnt="4"/>
      <dgm:spPr/>
      <dgm:t>
        <a:bodyPr/>
        <a:lstStyle/>
        <a:p>
          <a:endParaRPr lang="en-GB"/>
        </a:p>
      </dgm:t>
    </dgm:pt>
    <dgm:pt modelId="{601B4589-49F5-4D34-987C-0CA01E3B7BFE}" type="pres">
      <dgm:prSet presAssocID="{6A569CCA-B527-415E-9589-BA4182A129DD}" presName="wedge4Tx" presStyleLbl="node1" presStyleIdx="3" presStyleCnt="4">
        <dgm:presLayoutVars>
          <dgm:chMax val="0"/>
          <dgm:chPref val="0"/>
          <dgm:bulletEnabled val="1"/>
        </dgm:presLayoutVars>
      </dgm:prSet>
      <dgm:spPr/>
      <dgm:t>
        <a:bodyPr/>
        <a:lstStyle/>
        <a:p>
          <a:endParaRPr lang="en-GB"/>
        </a:p>
      </dgm:t>
    </dgm:pt>
  </dgm:ptLst>
  <dgm:cxnLst>
    <dgm:cxn modelId="{4B4C1FC1-96FC-4033-960F-9B43E92D0F09}" srcId="{6A569CCA-B527-415E-9589-BA4182A129DD}" destId="{A08704D7-87D3-4D69-AB1B-1B7265DFFB0C}" srcOrd="2" destOrd="0" parTransId="{C50B089F-D3B3-4164-A6AA-D507CD82572D}" sibTransId="{BBFDF2A0-902F-488D-8F9C-125A29EBF9DC}"/>
    <dgm:cxn modelId="{B4AB5C2D-C37C-4CBE-A401-7A7B37CE7EC6}" srcId="{6A569CCA-B527-415E-9589-BA4182A129DD}" destId="{1185FFA4-9719-47BE-9E4D-605AA647B8B4}" srcOrd="0" destOrd="0" parTransId="{7B7FB5D3-91DE-40B1-84E2-BF2F9660CC20}" sibTransId="{2C67E0FA-E394-415F-9BAD-9A6489D398C3}"/>
    <dgm:cxn modelId="{19E4FA8C-34C0-4BB9-BB7E-5B06DE014852}" type="presOf" srcId="{BC013DA7-F4DC-4D6E-9715-075AA6558E9C}" destId="{58477FA0-8B8F-48B0-8E2D-34179596A023}" srcOrd="1" destOrd="0" presId="urn:microsoft.com/office/officeart/2005/8/layout/chart3"/>
    <dgm:cxn modelId="{B539266E-0BAF-4011-8C37-67AF759F5AD4}" type="presOf" srcId="{BAB8392B-2BCA-4BAB-B4FD-E2B4AEDFCEDB}" destId="{601B4589-49F5-4D34-987C-0CA01E3B7BFE}" srcOrd="1" destOrd="0" presId="urn:microsoft.com/office/officeart/2005/8/layout/chart3"/>
    <dgm:cxn modelId="{04F79632-DC4F-4BA4-A635-9EF8BC79367F}" type="presOf" srcId="{6A569CCA-B527-415E-9589-BA4182A129DD}" destId="{B62D00BC-9EDC-4FF0-9C40-F6140B8B23BF}" srcOrd="0" destOrd="0" presId="urn:microsoft.com/office/officeart/2005/8/layout/chart3"/>
    <dgm:cxn modelId="{2EB89988-C176-4BC8-8814-95BBA3A92100}" type="presOf" srcId="{BC013DA7-F4DC-4D6E-9715-075AA6558E9C}" destId="{311D9C98-7A3E-4A0D-96DE-689B4C5DF360}" srcOrd="0" destOrd="0" presId="urn:microsoft.com/office/officeart/2005/8/layout/chart3"/>
    <dgm:cxn modelId="{D82E3603-DA54-49D1-924B-BC2E0C88DFE6}" type="presOf" srcId="{1185FFA4-9719-47BE-9E4D-605AA647B8B4}" destId="{15BAB4FD-B668-42A2-9252-E801A00C9972}" srcOrd="1" destOrd="0" presId="urn:microsoft.com/office/officeart/2005/8/layout/chart3"/>
    <dgm:cxn modelId="{2F206689-E81A-4EE9-86F0-7552D1556E05}" type="presOf" srcId="{A08704D7-87D3-4D69-AB1B-1B7265DFFB0C}" destId="{DCFD464A-4444-409B-80C7-18DDA7897796}" srcOrd="0" destOrd="0" presId="urn:microsoft.com/office/officeart/2005/8/layout/chart3"/>
    <dgm:cxn modelId="{74588437-36E5-47F1-88D5-C7F5BFC5F276}" type="presOf" srcId="{BAB8392B-2BCA-4BAB-B4FD-E2B4AEDFCEDB}" destId="{B0FBF0C1-72E7-4A2B-91FA-979FA7BAC9C4}" srcOrd="0" destOrd="0" presId="urn:microsoft.com/office/officeart/2005/8/layout/chart3"/>
    <dgm:cxn modelId="{ED431F59-1ABF-4503-80E3-77AACEC4E87E}" type="presOf" srcId="{1185FFA4-9719-47BE-9E4D-605AA647B8B4}" destId="{A6710D26-622C-4EB0-845E-B25F44DBA313}" srcOrd="0" destOrd="0" presId="urn:microsoft.com/office/officeart/2005/8/layout/chart3"/>
    <dgm:cxn modelId="{ED7BC03E-7D3C-4723-8388-1E28B50ECAB0}" srcId="{6A569CCA-B527-415E-9589-BA4182A129DD}" destId="{BC013DA7-F4DC-4D6E-9715-075AA6558E9C}" srcOrd="1" destOrd="0" parTransId="{EDCB77C4-E6C4-4B96-8337-00FCE7A01CA9}" sibTransId="{55874C5D-CF71-47A1-818C-4ED33D331D34}"/>
    <dgm:cxn modelId="{E98A1A9C-3B3A-43C2-ADF1-16DD498F2244}" type="presOf" srcId="{A08704D7-87D3-4D69-AB1B-1B7265DFFB0C}" destId="{F0B9B2F3-9E92-435E-8E72-563419AF71B1}" srcOrd="1" destOrd="0" presId="urn:microsoft.com/office/officeart/2005/8/layout/chart3"/>
    <dgm:cxn modelId="{1E40849F-2545-461F-942B-36CAE6DBD1A8}" srcId="{6A569CCA-B527-415E-9589-BA4182A129DD}" destId="{BAB8392B-2BCA-4BAB-B4FD-E2B4AEDFCEDB}" srcOrd="3" destOrd="0" parTransId="{458C5A24-02BB-42A2-BBC6-271CE7B62582}" sibTransId="{77F040F6-39A4-4D6C-93D5-AC367B8DDF6A}"/>
    <dgm:cxn modelId="{806118B2-E210-41DE-8766-EB846932A2AF}" type="presParOf" srcId="{B62D00BC-9EDC-4FF0-9C40-F6140B8B23BF}" destId="{A6710D26-622C-4EB0-845E-B25F44DBA313}" srcOrd="0" destOrd="0" presId="urn:microsoft.com/office/officeart/2005/8/layout/chart3"/>
    <dgm:cxn modelId="{C39D8A9F-FC8E-422C-8303-09F5E79FA474}" type="presParOf" srcId="{B62D00BC-9EDC-4FF0-9C40-F6140B8B23BF}" destId="{15BAB4FD-B668-42A2-9252-E801A00C9972}" srcOrd="1" destOrd="0" presId="urn:microsoft.com/office/officeart/2005/8/layout/chart3"/>
    <dgm:cxn modelId="{B9C8F3E8-41A8-4EF3-A6EF-9DCB1BBE706F}" type="presParOf" srcId="{B62D00BC-9EDC-4FF0-9C40-F6140B8B23BF}" destId="{311D9C98-7A3E-4A0D-96DE-689B4C5DF360}" srcOrd="2" destOrd="0" presId="urn:microsoft.com/office/officeart/2005/8/layout/chart3"/>
    <dgm:cxn modelId="{E9CE49F2-B4F2-49DE-96BA-5A648507FE4E}" type="presParOf" srcId="{B62D00BC-9EDC-4FF0-9C40-F6140B8B23BF}" destId="{58477FA0-8B8F-48B0-8E2D-34179596A023}" srcOrd="3" destOrd="0" presId="urn:microsoft.com/office/officeart/2005/8/layout/chart3"/>
    <dgm:cxn modelId="{D023F3CB-7190-4BAE-8252-8B12EF27EB3A}" type="presParOf" srcId="{B62D00BC-9EDC-4FF0-9C40-F6140B8B23BF}" destId="{DCFD464A-4444-409B-80C7-18DDA7897796}" srcOrd="4" destOrd="0" presId="urn:microsoft.com/office/officeart/2005/8/layout/chart3"/>
    <dgm:cxn modelId="{2854A7F8-F518-45F3-8D78-2C832E747EF3}" type="presParOf" srcId="{B62D00BC-9EDC-4FF0-9C40-F6140B8B23BF}" destId="{F0B9B2F3-9E92-435E-8E72-563419AF71B1}" srcOrd="5" destOrd="0" presId="urn:microsoft.com/office/officeart/2005/8/layout/chart3"/>
    <dgm:cxn modelId="{20330ECF-B1A5-4095-863A-7BE9552F3643}" type="presParOf" srcId="{B62D00BC-9EDC-4FF0-9C40-F6140B8B23BF}" destId="{B0FBF0C1-72E7-4A2B-91FA-979FA7BAC9C4}" srcOrd="6" destOrd="0" presId="urn:microsoft.com/office/officeart/2005/8/layout/chart3"/>
    <dgm:cxn modelId="{44D3913B-2F33-4ABF-9B5B-1268205E27A4}" type="presParOf" srcId="{B62D00BC-9EDC-4FF0-9C40-F6140B8B23BF}" destId="{601B4589-49F5-4D34-987C-0CA01E3B7BFE}" srcOrd="7" destOrd="0" presId="urn:microsoft.com/office/officeart/2005/8/layout/char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A569CCA-B527-415E-9589-BA4182A129DD}" type="doc">
      <dgm:prSet loTypeId="urn:microsoft.com/office/officeart/2005/8/layout/chart3" loCatId="cycle" qsTypeId="urn:microsoft.com/office/officeart/2005/8/quickstyle/simple5" qsCatId="simple" csTypeId="urn:microsoft.com/office/officeart/2005/8/colors/colorful1#9" csCatId="colorful" phldr="1"/>
      <dgm:spPr/>
    </dgm:pt>
    <dgm:pt modelId="{1185FFA4-9719-47BE-9E4D-605AA647B8B4}">
      <dgm:prSet phldrT="[Text]"/>
      <dgm:spPr/>
      <dgm:t>
        <a:bodyPr/>
        <a:lstStyle/>
        <a:p>
          <a:r>
            <a:rPr lang="en-GB" dirty="0" smtClean="0"/>
            <a:t>exposure to influenza virus</a:t>
          </a:r>
          <a:endParaRPr lang="en-GB" dirty="0"/>
        </a:p>
      </dgm:t>
    </dgm:pt>
    <dgm:pt modelId="{7B7FB5D3-91DE-40B1-84E2-BF2F9660CC20}" type="parTrans" cxnId="{B4AB5C2D-C37C-4CBE-A401-7A7B37CE7EC6}">
      <dgm:prSet/>
      <dgm:spPr/>
      <dgm:t>
        <a:bodyPr/>
        <a:lstStyle/>
        <a:p>
          <a:endParaRPr lang="en-GB"/>
        </a:p>
      </dgm:t>
    </dgm:pt>
    <dgm:pt modelId="{2C67E0FA-E394-415F-9BAD-9A6489D398C3}" type="sibTrans" cxnId="{B4AB5C2D-C37C-4CBE-A401-7A7B37CE7EC6}">
      <dgm:prSet/>
      <dgm:spPr/>
      <dgm:t>
        <a:bodyPr/>
        <a:lstStyle/>
        <a:p>
          <a:endParaRPr lang="en-GB"/>
        </a:p>
      </dgm:t>
    </dgm:pt>
    <dgm:pt modelId="{BC013DA7-F4DC-4D6E-9715-075AA6558E9C}">
      <dgm:prSet phldrT="[Text]"/>
      <dgm:spPr/>
      <dgm:t>
        <a:bodyPr/>
        <a:lstStyle/>
        <a:p>
          <a:r>
            <a:rPr lang="en-GB" dirty="0" smtClean="0"/>
            <a:t>multiple co-morbidity</a:t>
          </a:r>
          <a:endParaRPr lang="en-GB" dirty="0"/>
        </a:p>
      </dgm:t>
    </dgm:pt>
    <dgm:pt modelId="{EDCB77C4-E6C4-4B96-8337-00FCE7A01CA9}" type="parTrans" cxnId="{ED7BC03E-7D3C-4723-8388-1E28B50ECAB0}">
      <dgm:prSet/>
      <dgm:spPr/>
      <dgm:t>
        <a:bodyPr/>
        <a:lstStyle/>
        <a:p>
          <a:endParaRPr lang="en-GB"/>
        </a:p>
      </dgm:t>
    </dgm:pt>
    <dgm:pt modelId="{55874C5D-CF71-47A1-818C-4ED33D331D34}" type="sibTrans" cxnId="{ED7BC03E-7D3C-4723-8388-1E28B50ECAB0}">
      <dgm:prSet/>
      <dgm:spPr/>
      <dgm:t>
        <a:bodyPr/>
        <a:lstStyle/>
        <a:p>
          <a:endParaRPr lang="en-GB"/>
        </a:p>
      </dgm:t>
    </dgm:pt>
    <dgm:pt modelId="{A08704D7-87D3-4D69-AB1B-1B7265DFFB0C}">
      <dgm:prSet phldrT="[Text]"/>
      <dgm:spPr/>
      <dgm:t>
        <a:bodyPr/>
        <a:lstStyle/>
        <a:p>
          <a:r>
            <a:rPr lang="en-GB" dirty="0" smtClean="0"/>
            <a:t>A&amp;E performance</a:t>
          </a:r>
          <a:endParaRPr lang="en-GB" dirty="0"/>
        </a:p>
      </dgm:t>
    </dgm:pt>
    <dgm:pt modelId="{C50B089F-D3B3-4164-A6AA-D507CD82572D}" type="parTrans" cxnId="{4B4C1FC1-96FC-4033-960F-9B43E92D0F09}">
      <dgm:prSet/>
      <dgm:spPr/>
      <dgm:t>
        <a:bodyPr/>
        <a:lstStyle/>
        <a:p>
          <a:endParaRPr lang="en-GB"/>
        </a:p>
      </dgm:t>
    </dgm:pt>
    <dgm:pt modelId="{BBFDF2A0-902F-488D-8F9C-125A29EBF9DC}" type="sibTrans" cxnId="{4B4C1FC1-96FC-4033-960F-9B43E92D0F09}">
      <dgm:prSet/>
      <dgm:spPr/>
      <dgm:t>
        <a:bodyPr/>
        <a:lstStyle/>
        <a:p>
          <a:endParaRPr lang="en-GB"/>
        </a:p>
      </dgm:t>
    </dgm:pt>
    <dgm:pt modelId="{BAB8392B-2BCA-4BAB-B4FD-E2B4AEDFCEDB}">
      <dgm:prSet phldrT="[Text]"/>
      <dgm:spPr/>
      <dgm:t>
        <a:bodyPr/>
        <a:lstStyle/>
        <a:p>
          <a:r>
            <a:rPr lang="en-GB" dirty="0" smtClean="0"/>
            <a:t>unknown factor</a:t>
          </a:r>
          <a:endParaRPr lang="en-GB" dirty="0"/>
        </a:p>
      </dgm:t>
    </dgm:pt>
    <dgm:pt modelId="{458C5A24-02BB-42A2-BBC6-271CE7B62582}" type="parTrans" cxnId="{1E40849F-2545-461F-942B-36CAE6DBD1A8}">
      <dgm:prSet/>
      <dgm:spPr/>
      <dgm:t>
        <a:bodyPr/>
        <a:lstStyle/>
        <a:p>
          <a:endParaRPr lang="en-GB"/>
        </a:p>
      </dgm:t>
    </dgm:pt>
    <dgm:pt modelId="{77F040F6-39A4-4D6C-93D5-AC367B8DDF6A}" type="sibTrans" cxnId="{1E40849F-2545-461F-942B-36CAE6DBD1A8}">
      <dgm:prSet/>
      <dgm:spPr/>
      <dgm:t>
        <a:bodyPr/>
        <a:lstStyle/>
        <a:p>
          <a:endParaRPr lang="en-GB"/>
        </a:p>
      </dgm:t>
    </dgm:pt>
    <dgm:pt modelId="{B62D00BC-9EDC-4FF0-9C40-F6140B8B23BF}" type="pres">
      <dgm:prSet presAssocID="{6A569CCA-B527-415E-9589-BA4182A129DD}" presName="compositeShape" presStyleCnt="0">
        <dgm:presLayoutVars>
          <dgm:chMax val="7"/>
          <dgm:dir/>
          <dgm:resizeHandles val="exact"/>
        </dgm:presLayoutVars>
      </dgm:prSet>
      <dgm:spPr/>
    </dgm:pt>
    <dgm:pt modelId="{A6710D26-622C-4EB0-845E-B25F44DBA313}" type="pres">
      <dgm:prSet presAssocID="{6A569CCA-B527-415E-9589-BA4182A129DD}" presName="wedge1" presStyleLbl="node1" presStyleIdx="0" presStyleCnt="4"/>
      <dgm:spPr/>
      <dgm:t>
        <a:bodyPr/>
        <a:lstStyle/>
        <a:p>
          <a:endParaRPr lang="en-GB"/>
        </a:p>
      </dgm:t>
    </dgm:pt>
    <dgm:pt modelId="{15BAB4FD-B668-42A2-9252-E801A00C9972}" type="pres">
      <dgm:prSet presAssocID="{6A569CCA-B527-415E-9589-BA4182A129DD}" presName="wedge1Tx" presStyleLbl="node1" presStyleIdx="0" presStyleCnt="4">
        <dgm:presLayoutVars>
          <dgm:chMax val="0"/>
          <dgm:chPref val="0"/>
          <dgm:bulletEnabled val="1"/>
        </dgm:presLayoutVars>
      </dgm:prSet>
      <dgm:spPr/>
      <dgm:t>
        <a:bodyPr/>
        <a:lstStyle/>
        <a:p>
          <a:endParaRPr lang="en-GB"/>
        </a:p>
      </dgm:t>
    </dgm:pt>
    <dgm:pt modelId="{311D9C98-7A3E-4A0D-96DE-689B4C5DF360}" type="pres">
      <dgm:prSet presAssocID="{6A569CCA-B527-415E-9589-BA4182A129DD}" presName="wedge2" presStyleLbl="node1" presStyleIdx="1" presStyleCnt="4"/>
      <dgm:spPr/>
      <dgm:t>
        <a:bodyPr/>
        <a:lstStyle/>
        <a:p>
          <a:endParaRPr lang="en-GB"/>
        </a:p>
      </dgm:t>
    </dgm:pt>
    <dgm:pt modelId="{58477FA0-8B8F-48B0-8E2D-34179596A023}" type="pres">
      <dgm:prSet presAssocID="{6A569CCA-B527-415E-9589-BA4182A129DD}" presName="wedge2Tx" presStyleLbl="node1" presStyleIdx="1" presStyleCnt="4">
        <dgm:presLayoutVars>
          <dgm:chMax val="0"/>
          <dgm:chPref val="0"/>
          <dgm:bulletEnabled val="1"/>
        </dgm:presLayoutVars>
      </dgm:prSet>
      <dgm:spPr/>
      <dgm:t>
        <a:bodyPr/>
        <a:lstStyle/>
        <a:p>
          <a:endParaRPr lang="en-GB"/>
        </a:p>
      </dgm:t>
    </dgm:pt>
    <dgm:pt modelId="{DCFD464A-4444-409B-80C7-18DDA7897796}" type="pres">
      <dgm:prSet presAssocID="{6A569CCA-B527-415E-9589-BA4182A129DD}" presName="wedge3" presStyleLbl="node1" presStyleIdx="2" presStyleCnt="4"/>
      <dgm:spPr/>
      <dgm:t>
        <a:bodyPr/>
        <a:lstStyle/>
        <a:p>
          <a:endParaRPr lang="en-GB"/>
        </a:p>
      </dgm:t>
    </dgm:pt>
    <dgm:pt modelId="{F0B9B2F3-9E92-435E-8E72-563419AF71B1}" type="pres">
      <dgm:prSet presAssocID="{6A569CCA-B527-415E-9589-BA4182A129DD}" presName="wedge3Tx" presStyleLbl="node1" presStyleIdx="2" presStyleCnt="4">
        <dgm:presLayoutVars>
          <dgm:chMax val="0"/>
          <dgm:chPref val="0"/>
          <dgm:bulletEnabled val="1"/>
        </dgm:presLayoutVars>
      </dgm:prSet>
      <dgm:spPr/>
      <dgm:t>
        <a:bodyPr/>
        <a:lstStyle/>
        <a:p>
          <a:endParaRPr lang="en-GB"/>
        </a:p>
      </dgm:t>
    </dgm:pt>
    <dgm:pt modelId="{B0FBF0C1-72E7-4A2B-91FA-979FA7BAC9C4}" type="pres">
      <dgm:prSet presAssocID="{6A569CCA-B527-415E-9589-BA4182A129DD}" presName="wedge4" presStyleLbl="node1" presStyleIdx="3" presStyleCnt="4"/>
      <dgm:spPr/>
      <dgm:t>
        <a:bodyPr/>
        <a:lstStyle/>
        <a:p>
          <a:endParaRPr lang="en-GB"/>
        </a:p>
      </dgm:t>
    </dgm:pt>
    <dgm:pt modelId="{601B4589-49F5-4D34-987C-0CA01E3B7BFE}" type="pres">
      <dgm:prSet presAssocID="{6A569CCA-B527-415E-9589-BA4182A129DD}" presName="wedge4Tx" presStyleLbl="node1" presStyleIdx="3" presStyleCnt="4">
        <dgm:presLayoutVars>
          <dgm:chMax val="0"/>
          <dgm:chPref val="0"/>
          <dgm:bulletEnabled val="1"/>
        </dgm:presLayoutVars>
      </dgm:prSet>
      <dgm:spPr/>
      <dgm:t>
        <a:bodyPr/>
        <a:lstStyle/>
        <a:p>
          <a:endParaRPr lang="en-GB"/>
        </a:p>
      </dgm:t>
    </dgm:pt>
  </dgm:ptLst>
  <dgm:cxnLst>
    <dgm:cxn modelId="{4B4C1FC1-96FC-4033-960F-9B43E92D0F09}" srcId="{6A569CCA-B527-415E-9589-BA4182A129DD}" destId="{A08704D7-87D3-4D69-AB1B-1B7265DFFB0C}" srcOrd="2" destOrd="0" parTransId="{C50B089F-D3B3-4164-A6AA-D507CD82572D}" sibTransId="{BBFDF2A0-902F-488D-8F9C-125A29EBF9DC}"/>
    <dgm:cxn modelId="{B4AB5C2D-C37C-4CBE-A401-7A7B37CE7EC6}" srcId="{6A569CCA-B527-415E-9589-BA4182A129DD}" destId="{1185FFA4-9719-47BE-9E4D-605AA647B8B4}" srcOrd="0" destOrd="0" parTransId="{7B7FB5D3-91DE-40B1-84E2-BF2F9660CC20}" sibTransId="{2C67E0FA-E394-415F-9BAD-9A6489D398C3}"/>
    <dgm:cxn modelId="{3BB4F829-7AF8-4364-B22C-C6A8B7693A97}" type="presOf" srcId="{6A569CCA-B527-415E-9589-BA4182A129DD}" destId="{B62D00BC-9EDC-4FF0-9C40-F6140B8B23BF}" srcOrd="0" destOrd="0" presId="urn:microsoft.com/office/officeart/2005/8/layout/chart3"/>
    <dgm:cxn modelId="{8F3F5D8E-EB9C-473F-9CF7-5BFBF30F61E9}" type="presOf" srcId="{BC013DA7-F4DC-4D6E-9715-075AA6558E9C}" destId="{311D9C98-7A3E-4A0D-96DE-689B4C5DF360}" srcOrd="0" destOrd="0" presId="urn:microsoft.com/office/officeart/2005/8/layout/chart3"/>
    <dgm:cxn modelId="{B323AEED-B019-4081-8902-2AE0FE0CB2D0}" type="presOf" srcId="{A08704D7-87D3-4D69-AB1B-1B7265DFFB0C}" destId="{F0B9B2F3-9E92-435E-8E72-563419AF71B1}" srcOrd="1" destOrd="0" presId="urn:microsoft.com/office/officeart/2005/8/layout/chart3"/>
    <dgm:cxn modelId="{87113ECF-83BA-44D2-AF27-E05531A043B9}" type="presOf" srcId="{BAB8392B-2BCA-4BAB-B4FD-E2B4AEDFCEDB}" destId="{B0FBF0C1-72E7-4A2B-91FA-979FA7BAC9C4}" srcOrd="0" destOrd="0" presId="urn:microsoft.com/office/officeart/2005/8/layout/chart3"/>
    <dgm:cxn modelId="{B263000F-4980-4DA8-991B-18BB0650C658}" type="presOf" srcId="{1185FFA4-9719-47BE-9E4D-605AA647B8B4}" destId="{A6710D26-622C-4EB0-845E-B25F44DBA313}" srcOrd="0" destOrd="0" presId="urn:microsoft.com/office/officeart/2005/8/layout/chart3"/>
    <dgm:cxn modelId="{E5FCB6AF-3F3D-46A7-963E-4A5C655CE449}" type="presOf" srcId="{BAB8392B-2BCA-4BAB-B4FD-E2B4AEDFCEDB}" destId="{601B4589-49F5-4D34-987C-0CA01E3B7BFE}" srcOrd="1" destOrd="0" presId="urn:microsoft.com/office/officeart/2005/8/layout/chart3"/>
    <dgm:cxn modelId="{C47C31CF-C2C7-41D6-BFE0-6EF1B3A738FE}" type="presOf" srcId="{1185FFA4-9719-47BE-9E4D-605AA647B8B4}" destId="{15BAB4FD-B668-42A2-9252-E801A00C9972}" srcOrd="1" destOrd="0" presId="urn:microsoft.com/office/officeart/2005/8/layout/chart3"/>
    <dgm:cxn modelId="{FE309CCC-B55D-4BCF-8D88-2689F44E9C80}" type="presOf" srcId="{BC013DA7-F4DC-4D6E-9715-075AA6558E9C}" destId="{58477FA0-8B8F-48B0-8E2D-34179596A023}" srcOrd="1" destOrd="0" presId="urn:microsoft.com/office/officeart/2005/8/layout/chart3"/>
    <dgm:cxn modelId="{3BDFEB56-0519-43D6-B87A-5D6726F4B219}" type="presOf" srcId="{A08704D7-87D3-4D69-AB1B-1B7265DFFB0C}" destId="{DCFD464A-4444-409B-80C7-18DDA7897796}" srcOrd="0" destOrd="0" presId="urn:microsoft.com/office/officeart/2005/8/layout/chart3"/>
    <dgm:cxn modelId="{ED7BC03E-7D3C-4723-8388-1E28B50ECAB0}" srcId="{6A569CCA-B527-415E-9589-BA4182A129DD}" destId="{BC013DA7-F4DC-4D6E-9715-075AA6558E9C}" srcOrd="1" destOrd="0" parTransId="{EDCB77C4-E6C4-4B96-8337-00FCE7A01CA9}" sibTransId="{55874C5D-CF71-47A1-818C-4ED33D331D34}"/>
    <dgm:cxn modelId="{1E40849F-2545-461F-942B-36CAE6DBD1A8}" srcId="{6A569CCA-B527-415E-9589-BA4182A129DD}" destId="{BAB8392B-2BCA-4BAB-B4FD-E2B4AEDFCEDB}" srcOrd="3" destOrd="0" parTransId="{458C5A24-02BB-42A2-BBC6-271CE7B62582}" sibTransId="{77F040F6-39A4-4D6C-93D5-AC367B8DDF6A}"/>
    <dgm:cxn modelId="{4D724604-E953-4CC8-9B45-0DD03B4EF0D2}" type="presParOf" srcId="{B62D00BC-9EDC-4FF0-9C40-F6140B8B23BF}" destId="{A6710D26-622C-4EB0-845E-B25F44DBA313}" srcOrd="0" destOrd="0" presId="urn:microsoft.com/office/officeart/2005/8/layout/chart3"/>
    <dgm:cxn modelId="{C84FE77A-F478-41AE-A7DE-79A5213A933B}" type="presParOf" srcId="{B62D00BC-9EDC-4FF0-9C40-F6140B8B23BF}" destId="{15BAB4FD-B668-42A2-9252-E801A00C9972}" srcOrd="1" destOrd="0" presId="urn:microsoft.com/office/officeart/2005/8/layout/chart3"/>
    <dgm:cxn modelId="{93DA4150-46E1-4CB9-919C-191B1D3FD2A4}" type="presParOf" srcId="{B62D00BC-9EDC-4FF0-9C40-F6140B8B23BF}" destId="{311D9C98-7A3E-4A0D-96DE-689B4C5DF360}" srcOrd="2" destOrd="0" presId="urn:microsoft.com/office/officeart/2005/8/layout/chart3"/>
    <dgm:cxn modelId="{B27647A1-EF64-44ED-8BC4-F922927C7E97}" type="presParOf" srcId="{B62D00BC-9EDC-4FF0-9C40-F6140B8B23BF}" destId="{58477FA0-8B8F-48B0-8E2D-34179596A023}" srcOrd="3" destOrd="0" presId="urn:microsoft.com/office/officeart/2005/8/layout/chart3"/>
    <dgm:cxn modelId="{AE84F2DD-8A4A-488D-A999-8980466559FD}" type="presParOf" srcId="{B62D00BC-9EDC-4FF0-9C40-F6140B8B23BF}" destId="{DCFD464A-4444-409B-80C7-18DDA7897796}" srcOrd="4" destOrd="0" presId="urn:microsoft.com/office/officeart/2005/8/layout/chart3"/>
    <dgm:cxn modelId="{FB432BED-37DA-4A0E-B769-7DD48B605BE8}" type="presParOf" srcId="{B62D00BC-9EDC-4FF0-9C40-F6140B8B23BF}" destId="{F0B9B2F3-9E92-435E-8E72-563419AF71B1}" srcOrd="5" destOrd="0" presId="urn:microsoft.com/office/officeart/2005/8/layout/chart3"/>
    <dgm:cxn modelId="{7EA59EFE-EF53-41CF-906E-D9E8C5E6A492}" type="presParOf" srcId="{B62D00BC-9EDC-4FF0-9C40-F6140B8B23BF}" destId="{B0FBF0C1-72E7-4A2B-91FA-979FA7BAC9C4}" srcOrd="6" destOrd="0" presId="urn:microsoft.com/office/officeart/2005/8/layout/chart3"/>
    <dgm:cxn modelId="{2971462C-8FA7-47E6-B6DB-9C88B8AB3479}" type="presParOf" srcId="{B62D00BC-9EDC-4FF0-9C40-F6140B8B23BF}" destId="{601B4589-49F5-4D34-987C-0CA01E3B7BFE}" srcOrd="7" destOrd="0" presId="urn:microsoft.com/office/officeart/2005/8/layout/chart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A7865D-DECB-4908-9D73-3748BC3F730C}">
      <dsp:nvSpPr>
        <dsp:cNvPr id="0" name=""/>
        <dsp:cNvSpPr/>
      </dsp:nvSpPr>
      <dsp:spPr>
        <a:xfrm>
          <a:off x="2473765" y="2733884"/>
          <a:ext cx="1224668" cy="992735"/>
        </a:xfrm>
        <a:prstGeom prst="ellipse">
          <a:avLst/>
        </a:prstGeom>
        <a:solidFill>
          <a:schemeClr val="bg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350" b="1" i="0" u="none" strike="noStrike" kern="1200" cap="none" normalizeH="0" baseline="0" dirty="0">
              <a:ln/>
              <a:effectLst/>
              <a:latin typeface="Candara" pitchFamily="34" charset="0"/>
              <a:cs typeface="Aharoni" pitchFamily="2" charset="-79"/>
            </a:rPr>
            <a:t>Influenza Surveillance</a:t>
          </a:r>
        </a:p>
      </dsp:txBody>
      <dsp:txXfrm>
        <a:off x="2653113" y="2879267"/>
        <a:ext cx="865972" cy="701969"/>
      </dsp:txXfrm>
    </dsp:sp>
    <dsp:sp modelId="{01956463-7CA5-4390-95C1-8880D948C7FE}">
      <dsp:nvSpPr>
        <dsp:cNvPr id="0" name=""/>
        <dsp:cNvSpPr/>
      </dsp:nvSpPr>
      <dsp:spPr>
        <a:xfrm rot="10800000">
          <a:off x="349352" y="3088787"/>
          <a:ext cx="2007570" cy="282929"/>
        </a:xfrm>
        <a:prstGeom prst="leftArrow">
          <a:avLst>
            <a:gd name="adj1" fmla="val 60000"/>
            <a:gd name="adj2" fmla="val 50000"/>
          </a:avLst>
        </a:prstGeom>
        <a:solidFill>
          <a:srgbClr val="FF0000"/>
        </a:solidFill>
        <a:ln>
          <a:noFill/>
        </a:ln>
        <a:effectLst/>
      </dsp:spPr>
      <dsp:style>
        <a:lnRef idx="0">
          <a:scrgbClr r="0" g="0" b="0"/>
        </a:lnRef>
        <a:fillRef idx="2">
          <a:scrgbClr r="0" g="0" b="0"/>
        </a:fillRef>
        <a:effectRef idx="1">
          <a:scrgbClr r="0" g="0" b="0"/>
        </a:effectRef>
        <a:fontRef idx="minor">
          <a:schemeClr val="dk1"/>
        </a:fontRef>
      </dsp:style>
    </dsp:sp>
    <dsp:sp modelId="{2EEDE0DB-B471-425E-B902-38C25D382EA9}">
      <dsp:nvSpPr>
        <dsp:cNvPr id="0" name=""/>
        <dsp:cNvSpPr/>
      </dsp:nvSpPr>
      <dsp:spPr>
        <a:xfrm>
          <a:off x="1895" y="2952286"/>
          <a:ext cx="694914" cy="555931"/>
        </a:xfrm>
        <a:prstGeom prst="roundRect">
          <a:avLst>
            <a:gd name="adj" fmla="val 10000"/>
          </a:avLst>
        </a:prstGeom>
        <a:solidFill>
          <a:srgbClr val="FF0000"/>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955" tIns="20955" rIns="20955" bIns="2095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1" i="0" u="none" strike="noStrike" kern="1200" cap="none" normalizeH="0" baseline="0" dirty="0">
              <a:ln/>
              <a:effectLst/>
              <a:latin typeface="Candara" pitchFamily="34" charset="0"/>
              <a:cs typeface="Aharoni" pitchFamily="2" charset="-79"/>
            </a:rPr>
            <a:t>Mortality data (all excess deaths)</a:t>
          </a:r>
        </a:p>
      </dsp:txBody>
      <dsp:txXfrm>
        <a:off x="18178" y="2968569"/>
        <a:ext cx="662348" cy="523365"/>
      </dsp:txXfrm>
    </dsp:sp>
    <dsp:sp modelId="{E02AA6A1-A66E-4735-A695-609EEC6C4285}">
      <dsp:nvSpPr>
        <dsp:cNvPr id="0" name=""/>
        <dsp:cNvSpPr/>
      </dsp:nvSpPr>
      <dsp:spPr>
        <a:xfrm rot="11880000">
          <a:off x="433829" y="2555420"/>
          <a:ext cx="2021470" cy="282929"/>
        </a:xfrm>
        <a:prstGeom prst="leftArrow">
          <a:avLst>
            <a:gd name="adj1" fmla="val 60000"/>
            <a:gd name="adj2" fmla="val 50000"/>
          </a:avLst>
        </a:prstGeom>
        <a:solidFill>
          <a:srgbClr val="FC9024"/>
        </a:solidFill>
        <a:ln>
          <a:noFill/>
        </a:ln>
        <a:effectLst/>
      </dsp:spPr>
      <dsp:style>
        <a:lnRef idx="0">
          <a:scrgbClr r="0" g="0" b="0"/>
        </a:lnRef>
        <a:fillRef idx="2">
          <a:scrgbClr r="0" g="0" b="0"/>
        </a:fillRef>
        <a:effectRef idx="1">
          <a:scrgbClr r="0" g="0" b="0"/>
        </a:effectRef>
        <a:fontRef idx="minor">
          <a:schemeClr val="dk1"/>
        </a:fontRef>
      </dsp:style>
    </dsp:sp>
    <dsp:sp modelId="{3E896E76-F616-40CF-881B-67CFAC172A4A}">
      <dsp:nvSpPr>
        <dsp:cNvPr id="0" name=""/>
        <dsp:cNvSpPr/>
      </dsp:nvSpPr>
      <dsp:spPr>
        <a:xfrm>
          <a:off x="135841" y="2106584"/>
          <a:ext cx="694914" cy="555931"/>
        </a:xfrm>
        <a:prstGeom prst="roundRect">
          <a:avLst>
            <a:gd name="adj" fmla="val 10000"/>
          </a:avLst>
        </a:prstGeom>
        <a:solidFill>
          <a:srgbClr val="FC9024"/>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955" tIns="20955" rIns="20955" bIns="2095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1" i="0" u="none" strike="noStrike" kern="1200" cap="none" normalizeH="0" baseline="0" dirty="0">
              <a:ln/>
              <a:effectLst/>
              <a:latin typeface="Candara" pitchFamily="34" charset="0"/>
              <a:cs typeface="Aharoni" pitchFamily="2" charset="-79"/>
            </a:rPr>
            <a:t>ARI outbreaks</a:t>
          </a:r>
        </a:p>
      </dsp:txBody>
      <dsp:txXfrm>
        <a:off x="152124" y="2122867"/>
        <a:ext cx="662348" cy="523365"/>
      </dsp:txXfrm>
    </dsp:sp>
    <dsp:sp modelId="{E58EC252-0FB6-4D46-9949-62AE5C2BE33A}">
      <dsp:nvSpPr>
        <dsp:cNvPr id="0" name=""/>
        <dsp:cNvSpPr/>
      </dsp:nvSpPr>
      <dsp:spPr>
        <a:xfrm rot="12960000">
          <a:off x="675923" y="2083704"/>
          <a:ext cx="2053596" cy="282929"/>
        </a:xfrm>
        <a:prstGeom prst="leftArrow">
          <a:avLst>
            <a:gd name="adj1" fmla="val 60000"/>
            <a:gd name="adj2" fmla="val 50000"/>
          </a:avLst>
        </a:prstGeom>
        <a:solidFill>
          <a:srgbClr val="FC9024"/>
        </a:solidFill>
        <a:ln>
          <a:noFill/>
        </a:ln>
        <a:effectLst/>
      </dsp:spPr>
      <dsp:style>
        <a:lnRef idx="0">
          <a:scrgbClr r="0" g="0" b="0"/>
        </a:lnRef>
        <a:fillRef idx="2">
          <a:scrgbClr r="0" g="0" b="0"/>
        </a:fillRef>
        <a:effectRef idx="1">
          <a:scrgbClr r="0" g="0" b="0"/>
        </a:effectRef>
        <a:fontRef idx="minor">
          <a:schemeClr val="dk1"/>
        </a:fontRef>
      </dsp:style>
    </dsp:sp>
    <dsp:sp modelId="{E076B0AF-CA8F-42CD-9D65-74F985F27365}">
      <dsp:nvSpPr>
        <dsp:cNvPr id="0" name=""/>
        <dsp:cNvSpPr/>
      </dsp:nvSpPr>
      <dsp:spPr>
        <a:xfrm>
          <a:off x="524567" y="1343666"/>
          <a:ext cx="694914" cy="555931"/>
        </a:xfrm>
        <a:prstGeom prst="roundRect">
          <a:avLst>
            <a:gd name="adj" fmla="val 10000"/>
          </a:avLst>
        </a:prstGeom>
        <a:solidFill>
          <a:srgbClr val="FC9024"/>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955" tIns="20955" rIns="20955" bIns="2095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1" i="0" u="none" strike="noStrike" kern="1200" cap="none" normalizeH="0" baseline="0" dirty="0">
              <a:ln/>
              <a:effectLst/>
              <a:latin typeface="Candara" pitchFamily="34" charset="0"/>
              <a:cs typeface="Aharoni" pitchFamily="2" charset="-79"/>
            </a:rPr>
            <a:t>SARI ITU cases/flu deaths (boards)</a:t>
          </a:r>
        </a:p>
      </dsp:txBody>
      <dsp:txXfrm>
        <a:off x="540850" y="1359949"/>
        <a:ext cx="662348" cy="523365"/>
      </dsp:txXfrm>
    </dsp:sp>
    <dsp:sp modelId="{47AC5CC9-E19D-4F79-B894-7AF0A2FF81D9}">
      <dsp:nvSpPr>
        <dsp:cNvPr id="0" name=""/>
        <dsp:cNvSpPr/>
      </dsp:nvSpPr>
      <dsp:spPr>
        <a:xfrm rot="14040000">
          <a:off x="1047409" y="1718772"/>
          <a:ext cx="2086632" cy="282929"/>
        </a:xfrm>
        <a:prstGeom prst="leftArrow">
          <a:avLst>
            <a:gd name="adj1" fmla="val 60000"/>
            <a:gd name="adj2" fmla="val 50000"/>
          </a:avLst>
        </a:prstGeom>
        <a:solidFill>
          <a:srgbClr val="FFFF00"/>
        </a:solidFill>
        <a:ln>
          <a:noFill/>
        </a:ln>
        <a:effectLst/>
      </dsp:spPr>
      <dsp:style>
        <a:lnRef idx="0">
          <a:scrgbClr r="0" g="0" b="0"/>
        </a:lnRef>
        <a:fillRef idx="2">
          <a:scrgbClr r="0" g="0" b="0"/>
        </a:fillRef>
        <a:effectRef idx="1">
          <a:scrgbClr r="0" g="0" b="0"/>
        </a:effectRef>
        <a:fontRef idx="minor">
          <a:schemeClr val="dk1"/>
        </a:fontRef>
      </dsp:style>
    </dsp:sp>
    <dsp:sp modelId="{FE1AB30D-362E-494F-975F-47564FB767FF}">
      <dsp:nvSpPr>
        <dsp:cNvPr id="0" name=""/>
        <dsp:cNvSpPr/>
      </dsp:nvSpPr>
      <dsp:spPr>
        <a:xfrm>
          <a:off x="1130022" y="738211"/>
          <a:ext cx="694914" cy="555931"/>
        </a:xfrm>
        <a:prstGeom prst="roundRect">
          <a:avLst>
            <a:gd name="adj" fmla="val 10000"/>
          </a:avLst>
        </a:prstGeom>
        <a:solidFill>
          <a:srgbClr val="FFFF00"/>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955" tIns="20955" rIns="20955" bIns="20955"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100" b="1" i="0" u="none" strike="noStrike" kern="1200" cap="none" normalizeH="0" baseline="0" dirty="0">
              <a:ln/>
              <a:effectLst/>
              <a:latin typeface="Candara" pitchFamily="34" charset="0"/>
              <a:cs typeface="Aharoni" pitchFamily="2" charset="-79"/>
            </a:rPr>
            <a:t>ECOSS (Mainly hospital lab flu tests)</a:t>
          </a:r>
        </a:p>
      </dsp:txBody>
      <dsp:txXfrm>
        <a:off x="1146305" y="754494"/>
        <a:ext cx="662348" cy="523365"/>
      </dsp:txXfrm>
    </dsp:sp>
    <dsp:sp modelId="{B4396319-3AE6-44F9-8D97-D0006EBB5EBA}">
      <dsp:nvSpPr>
        <dsp:cNvPr id="0" name=""/>
        <dsp:cNvSpPr/>
      </dsp:nvSpPr>
      <dsp:spPr>
        <a:xfrm rot="15120000">
          <a:off x="1406194" y="1489010"/>
          <a:ext cx="2320213" cy="282929"/>
        </a:xfrm>
        <a:prstGeom prst="leftArrow">
          <a:avLst>
            <a:gd name="adj1" fmla="val 60000"/>
            <a:gd name="adj2" fmla="val 50000"/>
          </a:avLst>
        </a:prstGeom>
        <a:solidFill>
          <a:schemeClr val="bg1">
            <a:lumMod val="65000"/>
          </a:schemeClr>
        </a:solidFill>
        <a:ln>
          <a:noFill/>
        </a:ln>
        <a:effectLst/>
      </dsp:spPr>
      <dsp:style>
        <a:lnRef idx="0">
          <a:scrgbClr r="0" g="0" b="0"/>
        </a:lnRef>
        <a:fillRef idx="2">
          <a:scrgbClr r="0" g="0" b="0"/>
        </a:fillRef>
        <a:effectRef idx="1">
          <a:scrgbClr r="0" g="0" b="0"/>
        </a:effectRef>
        <a:fontRef idx="minor">
          <a:schemeClr val="dk1"/>
        </a:fontRef>
      </dsp:style>
    </dsp:sp>
    <dsp:sp modelId="{7B7CD831-C81A-4A47-BB26-4C8D5CAE5070}">
      <dsp:nvSpPr>
        <dsp:cNvPr id="0" name=""/>
        <dsp:cNvSpPr/>
      </dsp:nvSpPr>
      <dsp:spPr>
        <a:xfrm>
          <a:off x="1892941" y="250540"/>
          <a:ext cx="694914" cy="753821"/>
        </a:xfrm>
        <a:prstGeom prst="roundRect">
          <a:avLst>
            <a:gd name="adj" fmla="val 10000"/>
          </a:avLst>
        </a:prstGeom>
        <a:solidFill>
          <a:schemeClr val="bg2">
            <a:lumMod val="75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955" tIns="20955" rIns="20955" bIns="20955"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100" b="1" i="0" u="none" strike="noStrike" kern="1200" cap="none" normalizeH="0" baseline="0" dirty="0">
              <a:ln/>
              <a:effectLst/>
              <a:latin typeface="Candara" pitchFamily="34" charset="0"/>
              <a:cs typeface="Aharoni" pitchFamily="2" charset="-79"/>
            </a:rPr>
            <a:t>Hospital</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sz="1100" b="1" i="0" u="none" strike="noStrike" kern="1200" cap="none" normalizeH="0" baseline="0" dirty="0">
              <a:ln/>
              <a:effectLst/>
              <a:latin typeface="Candara" pitchFamily="34" charset="0"/>
              <a:cs typeface="Aharoni" pitchFamily="2" charset="-79"/>
            </a:rPr>
            <a:t>Admissions (delay of at least 1 but up to 3 months)</a:t>
          </a:r>
        </a:p>
      </dsp:txBody>
      <dsp:txXfrm>
        <a:off x="1913294" y="270893"/>
        <a:ext cx="654208" cy="713115"/>
      </dsp:txXfrm>
    </dsp:sp>
    <dsp:sp modelId="{63E88380-BF99-46DA-832E-5187D5A85CA7}">
      <dsp:nvSpPr>
        <dsp:cNvPr id="0" name=""/>
        <dsp:cNvSpPr/>
      </dsp:nvSpPr>
      <dsp:spPr>
        <a:xfrm rot="16200000">
          <a:off x="1921662" y="1410619"/>
          <a:ext cx="2328874" cy="282929"/>
        </a:xfrm>
        <a:prstGeom prst="leftArrow">
          <a:avLst>
            <a:gd name="adj1" fmla="val 60000"/>
            <a:gd name="adj2" fmla="val 50000"/>
          </a:avLst>
        </a:prstGeom>
        <a:solidFill>
          <a:srgbClr val="92D050"/>
        </a:solidFill>
        <a:ln>
          <a:noFill/>
        </a:ln>
        <a:effectLst/>
      </dsp:spPr>
      <dsp:style>
        <a:lnRef idx="0">
          <a:scrgbClr r="0" g="0" b="0"/>
        </a:lnRef>
        <a:fillRef idx="2">
          <a:scrgbClr r="0" g="0" b="0"/>
        </a:fillRef>
        <a:effectRef idx="1">
          <a:scrgbClr r="0" g="0" b="0"/>
        </a:effectRef>
        <a:fontRef idx="minor">
          <a:schemeClr val="dk1"/>
        </a:fontRef>
      </dsp:style>
    </dsp:sp>
    <dsp:sp modelId="{D50CDEAD-F6AB-42D1-BB3C-9194ACC56103}">
      <dsp:nvSpPr>
        <dsp:cNvPr id="0" name=""/>
        <dsp:cNvSpPr/>
      </dsp:nvSpPr>
      <dsp:spPr>
        <a:xfrm>
          <a:off x="2738642" y="215538"/>
          <a:ext cx="694914" cy="555931"/>
        </a:xfrm>
        <a:prstGeom prst="roundRect">
          <a:avLst>
            <a:gd name="adj" fmla="val 10000"/>
          </a:avLst>
        </a:prstGeom>
        <a:solidFill>
          <a:srgbClr val="92D050"/>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955" tIns="20955" rIns="20955" bIns="2095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1" i="0" u="none" strike="noStrike" kern="1200" cap="none" normalizeH="0" baseline="0" dirty="0">
              <a:ln/>
              <a:effectLst/>
              <a:latin typeface="Candara" pitchFamily="34" charset="0"/>
              <a:cs typeface="Aharoni" pitchFamily="2" charset="-79"/>
            </a:rPr>
            <a:t>Molecular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1" i="0" u="none" strike="noStrike" kern="1200" cap="none" normalizeH="0" baseline="0" dirty="0">
              <a:ln/>
              <a:effectLst/>
              <a:latin typeface="Candara" pitchFamily="34" charset="0"/>
              <a:cs typeface="Aharoni" pitchFamily="2" charset="-79"/>
            </a:rPr>
            <a:t>Sequencing (antiviral  resistance)</a:t>
          </a:r>
        </a:p>
      </dsp:txBody>
      <dsp:txXfrm>
        <a:off x="2754925" y="231821"/>
        <a:ext cx="662348" cy="523365"/>
      </dsp:txXfrm>
    </dsp:sp>
    <dsp:sp modelId="{AF9C1F60-DA54-4DC7-8D67-CA091D976179}">
      <dsp:nvSpPr>
        <dsp:cNvPr id="0" name=""/>
        <dsp:cNvSpPr/>
      </dsp:nvSpPr>
      <dsp:spPr>
        <a:xfrm rot="17280000">
          <a:off x="2445792" y="1489010"/>
          <a:ext cx="2320213" cy="282929"/>
        </a:xfrm>
        <a:prstGeom prst="leftArrow">
          <a:avLst>
            <a:gd name="adj1" fmla="val 60000"/>
            <a:gd name="adj2" fmla="val 50000"/>
          </a:avLst>
        </a:prstGeom>
        <a:solidFill>
          <a:srgbClr val="92D050"/>
        </a:solidFill>
        <a:ln>
          <a:noFill/>
        </a:ln>
        <a:effectLst/>
      </dsp:spPr>
      <dsp:style>
        <a:lnRef idx="0">
          <a:scrgbClr r="0" g="0" b="0"/>
        </a:lnRef>
        <a:fillRef idx="2">
          <a:scrgbClr r="0" g="0" b="0"/>
        </a:fillRef>
        <a:effectRef idx="1">
          <a:scrgbClr r="0" g="0" b="0"/>
        </a:effectRef>
        <a:fontRef idx="minor">
          <a:schemeClr val="dk1"/>
        </a:fontRef>
      </dsp:style>
    </dsp:sp>
    <dsp:sp modelId="{99AF9823-3288-4C0A-9152-FF03A96B7F9E}">
      <dsp:nvSpPr>
        <dsp:cNvPr id="0" name=""/>
        <dsp:cNvSpPr/>
      </dsp:nvSpPr>
      <dsp:spPr>
        <a:xfrm>
          <a:off x="3584343" y="349484"/>
          <a:ext cx="694914" cy="555931"/>
        </a:xfrm>
        <a:prstGeom prst="roundRect">
          <a:avLst>
            <a:gd name="adj" fmla="val 10000"/>
          </a:avLst>
        </a:prstGeom>
        <a:solidFill>
          <a:srgbClr val="92D050"/>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955" tIns="20955" rIns="20955" bIns="20955"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100" b="1" i="0" u="none" strike="noStrike" kern="1200" cap="none" normalizeH="0" baseline="0" dirty="0">
              <a:ln/>
              <a:effectLst/>
              <a:latin typeface="Candara" pitchFamily="34" charset="0"/>
              <a:cs typeface="Aharoni" pitchFamily="2" charset="-79"/>
            </a:rPr>
            <a:t>E-pharmacy Antiviral prescription</a:t>
          </a:r>
        </a:p>
      </dsp:txBody>
      <dsp:txXfrm>
        <a:off x="3600626" y="365767"/>
        <a:ext cx="662348" cy="523365"/>
      </dsp:txXfrm>
    </dsp:sp>
    <dsp:sp modelId="{21C9FC33-E911-4F51-B743-00E5566670FF}">
      <dsp:nvSpPr>
        <dsp:cNvPr id="0" name=""/>
        <dsp:cNvSpPr/>
      </dsp:nvSpPr>
      <dsp:spPr>
        <a:xfrm rot="18360000">
          <a:off x="2933825" y="1718772"/>
          <a:ext cx="2295295" cy="282929"/>
        </a:xfrm>
        <a:prstGeom prst="leftArrow">
          <a:avLst>
            <a:gd name="adj1" fmla="val 60000"/>
            <a:gd name="adj2" fmla="val 50000"/>
          </a:avLst>
        </a:prstGeom>
        <a:solidFill>
          <a:srgbClr val="00B0F0"/>
        </a:solidFill>
        <a:ln>
          <a:noFill/>
        </a:ln>
        <a:effectLst/>
      </dsp:spPr>
      <dsp:style>
        <a:lnRef idx="0">
          <a:scrgbClr r="0" g="0" b="0"/>
        </a:lnRef>
        <a:fillRef idx="2">
          <a:scrgbClr r="0" g="0" b="0"/>
        </a:fillRef>
        <a:effectRef idx="1">
          <a:scrgbClr r="0" g="0" b="0"/>
        </a:effectRef>
        <a:fontRef idx="minor">
          <a:schemeClr val="dk1"/>
        </a:fontRef>
      </dsp:style>
    </dsp:sp>
    <dsp:sp modelId="{62CA419D-5646-4824-9DCE-08B20632FD96}">
      <dsp:nvSpPr>
        <dsp:cNvPr id="0" name=""/>
        <dsp:cNvSpPr/>
      </dsp:nvSpPr>
      <dsp:spPr>
        <a:xfrm>
          <a:off x="4347262" y="738211"/>
          <a:ext cx="694914" cy="555931"/>
        </a:xfrm>
        <a:prstGeom prst="roundRect">
          <a:avLst>
            <a:gd name="adj" fmla="val 10000"/>
          </a:avLst>
        </a:prstGeom>
        <a:solidFill>
          <a:srgbClr val="00B0F0"/>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955" tIns="20955" rIns="20955" bIns="2095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1" i="0" u="none" strike="noStrike" kern="1200" cap="none" normalizeH="0" baseline="0" dirty="0">
              <a:ln/>
              <a:effectLst/>
              <a:latin typeface="Candara" pitchFamily="34" charset="0"/>
              <a:cs typeface="Aharoni" pitchFamily="2" charset="-79"/>
            </a:rPr>
            <a:t>NHS24</a:t>
          </a:r>
        </a:p>
      </dsp:txBody>
      <dsp:txXfrm>
        <a:off x="4363545" y="754494"/>
        <a:ext cx="662348" cy="523365"/>
      </dsp:txXfrm>
    </dsp:sp>
    <dsp:sp modelId="{0B864B32-872B-48D8-B37D-E1D4823A13B9}">
      <dsp:nvSpPr>
        <dsp:cNvPr id="0" name=""/>
        <dsp:cNvSpPr/>
      </dsp:nvSpPr>
      <dsp:spPr>
        <a:xfrm rot="19440000">
          <a:off x="3442679" y="2083704"/>
          <a:ext cx="2053596" cy="282929"/>
        </a:xfrm>
        <a:prstGeom prst="leftArrow">
          <a:avLst>
            <a:gd name="adj1" fmla="val 60000"/>
            <a:gd name="adj2" fmla="val 50000"/>
          </a:avLst>
        </a:prstGeom>
        <a:solidFill>
          <a:srgbClr val="00B0F0"/>
        </a:solidFill>
        <a:ln>
          <a:noFill/>
        </a:ln>
        <a:effectLst/>
      </dsp:spPr>
      <dsp:style>
        <a:lnRef idx="0">
          <a:scrgbClr r="0" g="0" b="0"/>
        </a:lnRef>
        <a:fillRef idx="2">
          <a:scrgbClr r="0" g="0" b="0"/>
        </a:fillRef>
        <a:effectRef idx="1">
          <a:scrgbClr r="0" g="0" b="0"/>
        </a:effectRef>
        <a:fontRef idx="minor">
          <a:schemeClr val="dk1"/>
        </a:fontRef>
      </dsp:style>
    </dsp:sp>
    <dsp:sp modelId="{8DE9CD7E-3B66-44B7-B51F-A6040A8E460B}">
      <dsp:nvSpPr>
        <dsp:cNvPr id="0" name=""/>
        <dsp:cNvSpPr/>
      </dsp:nvSpPr>
      <dsp:spPr>
        <a:xfrm>
          <a:off x="4910570" y="1298775"/>
          <a:ext cx="779208" cy="645714"/>
        </a:xfrm>
        <a:prstGeom prst="roundRect">
          <a:avLst>
            <a:gd name="adj" fmla="val 10000"/>
          </a:avLst>
        </a:prstGeom>
        <a:solidFill>
          <a:srgbClr val="00B0F0"/>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955" tIns="20955" rIns="20955" bIns="2095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50" b="1" i="0" u="none" strike="noStrike" kern="1200" cap="none" normalizeH="0" baseline="0" dirty="0">
              <a:ln/>
              <a:effectLst/>
              <a:latin typeface="Candara" pitchFamily="34" charset="0"/>
              <a:cs typeface="Aharoni" pitchFamily="2" charset="-79"/>
            </a:rPr>
            <a:t>GP Sentinel Swabbing scheme (Is vaccine effective?)</a:t>
          </a:r>
        </a:p>
      </dsp:txBody>
      <dsp:txXfrm>
        <a:off x="4929482" y="1317687"/>
        <a:ext cx="741384" cy="607890"/>
      </dsp:txXfrm>
    </dsp:sp>
    <dsp:sp modelId="{46796317-4D24-4D2A-BC2B-E0A98B953BA2}">
      <dsp:nvSpPr>
        <dsp:cNvPr id="0" name=""/>
        <dsp:cNvSpPr/>
      </dsp:nvSpPr>
      <dsp:spPr>
        <a:xfrm rot="20520000">
          <a:off x="3615826" y="2555420"/>
          <a:ext cx="2223617" cy="282929"/>
        </a:xfrm>
        <a:prstGeom prst="leftArrow">
          <a:avLst>
            <a:gd name="adj1" fmla="val 60000"/>
            <a:gd name="adj2" fmla="val 50000"/>
          </a:avLst>
        </a:prstGeom>
        <a:solidFill>
          <a:srgbClr val="F828FD"/>
        </a:solidFill>
        <a:ln>
          <a:noFill/>
        </a:ln>
        <a:effectLst/>
      </dsp:spPr>
      <dsp:style>
        <a:lnRef idx="0">
          <a:scrgbClr r="0" g="0" b="0"/>
        </a:lnRef>
        <a:fillRef idx="2">
          <a:scrgbClr r="0" g="0" b="0"/>
        </a:fillRef>
        <a:effectRef idx="1">
          <a:scrgbClr r="0" g="0" b="0"/>
        </a:effectRef>
        <a:fontRef idx="minor">
          <a:schemeClr val="dk1"/>
        </a:fontRef>
      </dsp:style>
    </dsp:sp>
    <dsp:sp modelId="{87D018E5-C050-4374-840F-5B6E4B5E6215}">
      <dsp:nvSpPr>
        <dsp:cNvPr id="0" name=""/>
        <dsp:cNvSpPr/>
      </dsp:nvSpPr>
      <dsp:spPr>
        <a:xfrm>
          <a:off x="5341443" y="2106584"/>
          <a:ext cx="694914" cy="555931"/>
        </a:xfrm>
        <a:prstGeom prst="roundRect">
          <a:avLst>
            <a:gd name="adj" fmla="val 10000"/>
          </a:avLst>
        </a:prstGeom>
        <a:solidFill>
          <a:srgbClr val="F828FD"/>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955" tIns="20955" rIns="20955" bIns="2095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1" i="0" u="none" strike="noStrike" kern="1200" cap="none" normalizeH="0" baseline="0" dirty="0">
              <a:ln/>
              <a:effectLst/>
              <a:latin typeface="Candara" pitchFamily="34" charset="0"/>
              <a:cs typeface="Aharoni" pitchFamily="2" charset="-79"/>
            </a:rPr>
            <a:t>Influenza like illness (aggregate level)</a:t>
          </a:r>
        </a:p>
      </dsp:txBody>
      <dsp:txXfrm>
        <a:off x="5357726" y="2122867"/>
        <a:ext cx="662348" cy="523365"/>
      </dsp:txXfrm>
    </dsp:sp>
    <dsp:sp modelId="{24A24696-70B1-4720-A032-0AF8CE7F3A73}">
      <dsp:nvSpPr>
        <dsp:cNvPr id="0" name=""/>
        <dsp:cNvSpPr/>
      </dsp:nvSpPr>
      <dsp:spPr>
        <a:xfrm>
          <a:off x="3815276" y="3088787"/>
          <a:ext cx="2007570" cy="282929"/>
        </a:xfrm>
        <a:prstGeom prst="leftArrow">
          <a:avLst>
            <a:gd name="adj1" fmla="val 60000"/>
            <a:gd name="adj2" fmla="val 50000"/>
          </a:avLst>
        </a:prstGeom>
        <a:solidFill>
          <a:srgbClr val="7030A0"/>
        </a:solidFill>
        <a:ln>
          <a:noFill/>
        </a:ln>
        <a:effectLst/>
      </dsp:spPr>
      <dsp:style>
        <a:lnRef idx="0">
          <a:scrgbClr r="0" g="0" b="0"/>
        </a:lnRef>
        <a:fillRef idx="2">
          <a:scrgbClr r="0" g="0" b="0"/>
        </a:fillRef>
        <a:effectRef idx="1">
          <a:scrgbClr r="0" g="0" b="0"/>
        </a:effectRef>
        <a:fontRef idx="minor">
          <a:schemeClr val="dk1"/>
        </a:fontRef>
      </dsp:style>
    </dsp:sp>
    <dsp:sp modelId="{4F42E1A4-9C16-4DB2-95B7-EC5BB0556A2B}">
      <dsp:nvSpPr>
        <dsp:cNvPr id="0" name=""/>
        <dsp:cNvSpPr/>
      </dsp:nvSpPr>
      <dsp:spPr>
        <a:xfrm>
          <a:off x="5475389" y="2952286"/>
          <a:ext cx="694914" cy="555931"/>
        </a:xfrm>
        <a:prstGeom prst="roundRect">
          <a:avLst>
            <a:gd name="adj" fmla="val 10000"/>
          </a:avLst>
        </a:prstGeom>
        <a:solidFill>
          <a:srgbClr val="7030A0"/>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955" tIns="20955" rIns="20955" bIns="20955"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100" b="1" i="0" u="none" strike="noStrike" kern="1200" cap="none" normalizeH="0" baseline="0" dirty="0">
              <a:ln/>
              <a:effectLst/>
              <a:latin typeface="Candara" pitchFamily="34" charset="0"/>
              <a:cs typeface="Aharoni" pitchFamily="2" charset="-79"/>
            </a:rPr>
            <a:t>Flu Vaccine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sz="1100" b="1" i="0" u="none" strike="noStrike" kern="1200" cap="none" normalizeH="0" baseline="0" dirty="0">
              <a:ln/>
              <a:effectLst/>
              <a:latin typeface="Candara" pitchFamily="34" charset="0"/>
              <a:cs typeface="Aharoni" pitchFamily="2" charset="-79"/>
            </a:rPr>
            <a:t>uptake</a:t>
          </a:r>
        </a:p>
      </dsp:txBody>
      <dsp:txXfrm>
        <a:off x="5491672" y="2968569"/>
        <a:ext cx="662348" cy="5233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A7865D-DECB-4908-9D73-3748BC3F730C}">
      <dsp:nvSpPr>
        <dsp:cNvPr id="0" name=""/>
        <dsp:cNvSpPr/>
      </dsp:nvSpPr>
      <dsp:spPr>
        <a:xfrm>
          <a:off x="2445457" y="2702521"/>
          <a:ext cx="1240729" cy="1005755"/>
        </a:xfrm>
        <a:prstGeom prst="ellipse">
          <a:avLst/>
        </a:prstGeom>
        <a:blipFill rotWithShape="0">
          <a:blip xmlns:r="http://schemas.openxmlformats.org/officeDocument/2006/relationships" r:embed="rId1"/>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350" b="1" i="0" u="none" strike="noStrike" kern="1200" cap="none" normalizeH="0" baseline="0" dirty="0">
            <a:ln/>
            <a:effectLst/>
            <a:latin typeface="Candara" pitchFamily="34" charset="0"/>
            <a:cs typeface="Aharoni" pitchFamily="2" charset="-79"/>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350" b="1" i="0" u="none" strike="noStrike" kern="1200" cap="none" normalizeH="0" baseline="0" dirty="0">
            <a:ln/>
            <a:effectLst/>
            <a:latin typeface="Candara" pitchFamily="34" charset="0"/>
            <a:cs typeface="Aharoni" pitchFamily="2" charset="-79"/>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350" b="1" i="0" u="none" strike="noStrike" kern="1200" cap="none" normalizeH="0" baseline="0" dirty="0">
            <a:ln/>
            <a:effectLst/>
            <a:latin typeface="Candara" pitchFamily="34" charset="0"/>
            <a:cs typeface="Aharoni" pitchFamily="2" charset="-79"/>
          </a:endParaRPr>
        </a:p>
      </dsp:txBody>
      <dsp:txXfrm>
        <a:off x="2627158" y="2849810"/>
        <a:ext cx="877327" cy="711177"/>
      </dsp:txXfrm>
    </dsp:sp>
    <dsp:sp modelId="{E02AA6A1-A66E-4735-A695-609EEC6C4285}">
      <dsp:nvSpPr>
        <dsp:cNvPr id="0" name=""/>
        <dsp:cNvSpPr/>
      </dsp:nvSpPr>
      <dsp:spPr>
        <a:xfrm rot="10800000">
          <a:off x="334420" y="3062079"/>
          <a:ext cx="1994930" cy="286640"/>
        </a:xfrm>
        <a:prstGeom prst="leftArrow">
          <a:avLst>
            <a:gd name="adj1" fmla="val 60000"/>
            <a:gd name="adj2" fmla="val 50000"/>
          </a:avLst>
        </a:prstGeom>
        <a:solidFill>
          <a:srgbClr val="FF0000"/>
        </a:solidFill>
        <a:ln>
          <a:noFill/>
        </a:ln>
        <a:effectLst/>
      </dsp:spPr>
      <dsp:style>
        <a:lnRef idx="0">
          <a:scrgbClr r="0" g="0" b="0"/>
        </a:lnRef>
        <a:fillRef idx="2">
          <a:scrgbClr r="0" g="0" b="0"/>
        </a:fillRef>
        <a:effectRef idx="1">
          <a:scrgbClr r="0" g="0" b="0"/>
        </a:effectRef>
        <a:fontRef idx="minor">
          <a:schemeClr val="dk1"/>
        </a:fontRef>
      </dsp:style>
    </dsp:sp>
    <dsp:sp modelId="{3E896E76-F616-40CF-881B-67CFAC172A4A}">
      <dsp:nvSpPr>
        <dsp:cNvPr id="0" name=""/>
        <dsp:cNvSpPr/>
      </dsp:nvSpPr>
      <dsp:spPr>
        <a:xfrm>
          <a:off x="22961" y="2923787"/>
          <a:ext cx="622917" cy="563222"/>
        </a:xfrm>
        <a:prstGeom prst="roundRect">
          <a:avLst>
            <a:gd name="adj" fmla="val 10000"/>
          </a:avLst>
        </a:prstGeom>
        <a:blipFill rotWithShape="0">
          <a:blip xmlns:r="http://schemas.openxmlformats.org/officeDocument/2006/relationships" r:embed="rId2"/>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955" tIns="20955" rIns="20955" bIns="2095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100" b="1" i="0" u="none" strike="noStrike" kern="1200" cap="none" normalizeH="0" baseline="0" dirty="0">
            <a:ln/>
            <a:effectLst/>
            <a:latin typeface="Candara" pitchFamily="34" charset="0"/>
            <a:cs typeface="Aharoni" pitchFamily="2" charset="-79"/>
          </a:endParaRPr>
        </a:p>
      </dsp:txBody>
      <dsp:txXfrm>
        <a:off x="39457" y="2940283"/>
        <a:ext cx="589925" cy="530230"/>
      </dsp:txXfrm>
    </dsp:sp>
    <dsp:sp modelId="{E58EC252-0FB6-4D46-9949-62AE5C2BE33A}">
      <dsp:nvSpPr>
        <dsp:cNvPr id="0" name=""/>
        <dsp:cNvSpPr/>
      </dsp:nvSpPr>
      <dsp:spPr>
        <a:xfrm rot="12000000">
          <a:off x="438473" y="2471964"/>
          <a:ext cx="2012043" cy="286640"/>
        </a:xfrm>
        <a:prstGeom prst="leftArrow">
          <a:avLst>
            <a:gd name="adj1" fmla="val 60000"/>
            <a:gd name="adj2" fmla="val 50000"/>
          </a:avLst>
        </a:prstGeom>
        <a:solidFill>
          <a:srgbClr val="FC9024"/>
        </a:solidFill>
        <a:ln>
          <a:noFill/>
        </a:ln>
        <a:effectLst/>
      </dsp:spPr>
      <dsp:style>
        <a:lnRef idx="0">
          <a:scrgbClr r="0" g="0" b="0"/>
        </a:lnRef>
        <a:fillRef idx="2">
          <a:scrgbClr r="0" g="0" b="0"/>
        </a:fillRef>
        <a:effectRef idx="1">
          <a:scrgbClr r="0" g="0" b="0"/>
        </a:effectRef>
        <a:fontRef idx="minor">
          <a:schemeClr val="dk1"/>
        </a:fontRef>
      </dsp:style>
    </dsp:sp>
    <dsp:sp modelId="{E076B0AF-CA8F-42CD-9D65-74F985F27365}">
      <dsp:nvSpPr>
        <dsp:cNvPr id="0" name=""/>
        <dsp:cNvSpPr/>
      </dsp:nvSpPr>
      <dsp:spPr>
        <a:xfrm>
          <a:off x="233151" y="1989593"/>
          <a:ext cx="531985" cy="563222"/>
        </a:xfrm>
        <a:prstGeom prst="roundRect">
          <a:avLst>
            <a:gd name="adj" fmla="val 10000"/>
          </a:avLst>
        </a:prstGeom>
        <a:blipFill rotWithShape="0">
          <a:blip xmlns:r="http://schemas.openxmlformats.org/officeDocument/2006/relationships" r:embed="rId3"/>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955" tIns="20955" rIns="20955" bIns="2095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100" b="1" i="0" u="none" strike="noStrike" kern="1200" cap="none" normalizeH="0" baseline="0" dirty="0">
            <a:ln/>
            <a:effectLst/>
            <a:latin typeface="Candara" pitchFamily="34" charset="0"/>
            <a:cs typeface="Aharoni" pitchFamily="2" charset="-79"/>
          </a:endParaRPr>
        </a:p>
      </dsp:txBody>
      <dsp:txXfrm>
        <a:off x="248732" y="2005174"/>
        <a:ext cx="500823" cy="532060"/>
      </dsp:txXfrm>
    </dsp:sp>
    <dsp:sp modelId="{47AC5CC9-E19D-4F79-B894-7AF0A2FF81D9}">
      <dsp:nvSpPr>
        <dsp:cNvPr id="0" name=""/>
        <dsp:cNvSpPr/>
      </dsp:nvSpPr>
      <dsp:spPr>
        <a:xfrm rot="13200000">
          <a:off x="733705" y="1965050"/>
          <a:ext cx="2049456" cy="286640"/>
        </a:xfrm>
        <a:prstGeom prst="leftArrow">
          <a:avLst>
            <a:gd name="adj1" fmla="val 60000"/>
            <a:gd name="adj2" fmla="val 50000"/>
          </a:avLst>
        </a:prstGeom>
        <a:solidFill>
          <a:srgbClr val="FC9024"/>
        </a:solidFill>
        <a:ln>
          <a:noFill/>
        </a:ln>
        <a:effectLst/>
      </dsp:spPr>
      <dsp:style>
        <a:lnRef idx="0">
          <a:scrgbClr r="0" g="0" b="0"/>
        </a:lnRef>
        <a:fillRef idx="2">
          <a:scrgbClr r="0" g="0" b="0"/>
        </a:fillRef>
        <a:effectRef idx="1">
          <a:scrgbClr r="0" g="0" b="0"/>
        </a:effectRef>
        <a:fontRef idx="minor">
          <a:schemeClr val="dk1"/>
        </a:fontRef>
      </dsp:style>
    </dsp:sp>
    <dsp:sp modelId="{FE1AB30D-362E-494F-975F-47564FB767FF}">
      <dsp:nvSpPr>
        <dsp:cNvPr id="0" name=""/>
        <dsp:cNvSpPr/>
      </dsp:nvSpPr>
      <dsp:spPr>
        <a:xfrm>
          <a:off x="715645" y="1168076"/>
          <a:ext cx="515602" cy="563222"/>
        </a:xfrm>
        <a:prstGeom prst="roundRect">
          <a:avLst>
            <a:gd name="adj" fmla="val 10000"/>
          </a:avLst>
        </a:prstGeom>
        <a:blipFill rotWithShape="0">
          <a:blip xmlns:r="http://schemas.openxmlformats.org/officeDocument/2006/relationships" r:embed="rId4"/>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955" tIns="20955" rIns="20955" bIns="20955"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GB" sz="1100" b="1" i="0" u="none" strike="noStrike" kern="1200" cap="none" normalizeH="0" baseline="0" dirty="0">
            <a:ln/>
            <a:effectLst/>
            <a:latin typeface="Candara" pitchFamily="34" charset="0"/>
            <a:cs typeface="Aharoni" pitchFamily="2" charset="-79"/>
          </a:endParaRPr>
        </a:p>
      </dsp:txBody>
      <dsp:txXfrm>
        <a:off x="730746" y="1183177"/>
        <a:ext cx="485400" cy="533020"/>
      </dsp:txXfrm>
    </dsp:sp>
    <dsp:sp modelId="{63E88380-BF99-46DA-832E-5187D5A85CA7}">
      <dsp:nvSpPr>
        <dsp:cNvPr id="0" name=""/>
        <dsp:cNvSpPr/>
      </dsp:nvSpPr>
      <dsp:spPr>
        <a:xfrm rot="14400000">
          <a:off x="1179077" y="1599090"/>
          <a:ext cx="2084175" cy="286640"/>
        </a:xfrm>
        <a:prstGeom prst="leftArrow">
          <a:avLst>
            <a:gd name="adj1" fmla="val 60000"/>
            <a:gd name="adj2" fmla="val 50000"/>
          </a:avLst>
        </a:prstGeom>
        <a:solidFill>
          <a:srgbClr val="FFFF00"/>
        </a:solidFill>
        <a:ln>
          <a:noFill/>
        </a:ln>
        <a:effectLst/>
      </dsp:spPr>
      <dsp:style>
        <a:lnRef idx="0">
          <a:scrgbClr r="0" g="0" b="0"/>
        </a:lnRef>
        <a:fillRef idx="2">
          <a:scrgbClr r="0" g="0" b="0"/>
        </a:fillRef>
        <a:effectRef idx="1">
          <a:scrgbClr r="0" g="0" b="0"/>
        </a:effectRef>
        <a:fontRef idx="minor">
          <a:schemeClr val="dk1"/>
        </a:fontRef>
      </dsp:style>
    </dsp:sp>
    <dsp:sp modelId="{D50CDEAD-F6AB-42D1-BB3C-9194ACC56103}">
      <dsp:nvSpPr>
        <dsp:cNvPr id="0" name=""/>
        <dsp:cNvSpPr/>
      </dsp:nvSpPr>
      <dsp:spPr>
        <a:xfrm>
          <a:off x="1348106" y="558324"/>
          <a:ext cx="704028" cy="563222"/>
        </a:xfrm>
        <a:prstGeom prst="roundRect">
          <a:avLst>
            <a:gd name="adj" fmla="val 10000"/>
          </a:avLst>
        </a:prstGeom>
        <a:blipFill rotWithShape="0">
          <a:blip xmlns:r="http://schemas.openxmlformats.org/officeDocument/2006/relationships" r:embed="rId5"/>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955" tIns="20955" rIns="20955" bIns="2095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100" b="1" i="0" u="none" strike="noStrike" kern="1200" cap="none" normalizeH="0" baseline="0" dirty="0">
            <a:ln/>
            <a:effectLst/>
            <a:latin typeface="Candara" pitchFamily="34" charset="0"/>
            <a:cs typeface="Aharoni" pitchFamily="2" charset="-79"/>
          </a:endParaRPr>
        </a:p>
      </dsp:txBody>
      <dsp:txXfrm>
        <a:off x="1364602" y="574820"/>
        <a:ext cx="671036" cy="530230"/>
      </dsp:txXfrm>
    </dsp:sp>
    <dsp:sp modelId="{AF9C1F60-DA54-4DC7-8D67-CA091D976179}">
      <dsp:nvSpPr>
        <dsp:cNvPr id="0" name=""/>
        <dsp:cNvSpPr/>
      </dsp:nvSpPr>
      <dsp:spPr>
        <a:xfrm rot="15600000">
          <a:off x="1722412" y="1407934"/>
          <a:ext cx="2103479" cy="286640"/>
        </a:xfrm>
        <a:prstGeom prst="leftArrow">
          <a:avLst>
            <a:gd name="adj1" fmla="val 60000"/>
            <a:gd name="adj2" fmla="val 50000"/>
          </a:avLst>
        </a:prstGeom>
        <a:solidFill>
          <a:srgbClr val="92D050"/>
        </a:solidFill>
        <a:ln>
          <a:noFill/>
        </a:ln>
        <a:effectLst/>
      </dsp:spPr>
      <dsp:style>
        <a:lnRef idx="0">
          <a:scrgbClr r="0" g="0" b="0"/>
        </a:lnRef>
        <a:fillRef idx="2">
          <a:scrgbClr r="0" g="0" b="0"/>
        </a:fillRef>
        <a:effectRef idx="1">
          <a:scrgbClr r="0" g="0" b="0"/>
        </a:effectRef>
        <a:fontRef idx="minor">
          <a:schemeClr val="dk1"/>
        </a:fontRef>
      </dsp:style>
    </dsp:sp>
    <dsp:sp modelId="{99AF9823-3288-4C0A-9152-FF03A96B7F9E}">
      <dsp:nvSpPr>
        <dsp:cNvPr id="0" name=""/>
        <dsp:cNvSpPr/>
      </dsp:nvSpPr>
      <dsp:spPr>
        <a:xfrm>
          <a:off x="2334700" y="233882"/>
          <a:ext cx="513638" cy="563222"/>
        </a:xfrm>
        <a:prstGeom prst="roundRect">
          <a:avLst>
            <a:gd name="adj" fmla="val 10000"/>
          </a:avLst>
        </a:prstGeom>
        <a:blipFill rotWithShape="0">
          <a:blip xmlns:r="http://schemas.openxmlformats.org/officeDocument/2006/relationships" r:embed="rId6"/>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955" tIns="20955" rIns="20955" bIns="20955"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GB" sz="1100" b="1" i="0" u="none" strike="noStrike" kern="1200" cap="none" normalizeH="0" baseline="0" dirty="0">
            <a:ln/>
            <a:effectLst/>
            <a:latin typeface="Candara" pitchFamily="34" charset="0"/>
            <a:cs typeface="Aharoni" pitchFamily="2" charset="-79"/>
          </a:endParaRPr>
        </a:p>
      </dsp:txBody>
      <dsp:txXfrm>
        <a:off x="2349744" y="248926"/>
        <a:ext cx="483550" cy="533134"/>
      </dsp:txXfrm>
    </dsp:sp>
    <dsp:sp modelId="{21C9FC33-E911-4F51-B743-00E5566670FF}">
      <dsp:nvSpPr>
        <dsp:cNvPr id="0" name=""/>
        <dsp:cNvSpPr/>
      </dsp:nvSpPr>
      <dsp:spPr>
        <a:xfrm rot="16800000">
          <a:off x="2305752" y="1407934"/>
          <a:ext cx="2103479" cy="286640"/>
        </a:xfrm>
        <a:prstGeom prst="leftArrow">
          <a:avLst>
            <a:gd name="adj1" fmla="val 60000"/>
            <a:gd name="adj2" fmla="val 50000"/>
          </a:avLst>
        </a:prstGeom>
        <a:solidFill>
          <a:srgbClr val="92D050"/>
        </a:solidFill>
        <a:ln>
          <a:noFill/>
        </a:ln>
        <a:effectLst/>
      </dsp:spPr>
      <dsp:style>
        <a:lnRef idx="0">
          <a:scrgbClr r="0" g="0" b="0"/>
        </a:lnRef>
        <a:fillRef idx="2">
          <a:scrgbClr r="0" g="0" b="0"/>
        </a:fillRef>
        <a:effectRef idx="1">
          <a:scrgbClr r="0" g="0" b="0"/>
        </a:effectRef>
        <a:fontRef idx="minor">
          <a:schemeClr val="dk1"/>
        </a:fontRef>
      </dsp:style>
    </dsp:sp>
    <dsp:sp modelId="{62CA419D-5646-4824-9DCE-08B20632FD96}">
      <dsp:nvSpPr>
        <dsp:cNvPr id="0" name=""/>
        <dsp:cNvSpPr/>
      </dsp:nvSpPr>
      <dsp:spPr>
        <a:xfrm>
          <a:off x="3276589" y="233882"/>
          <a:ext cx="527071" cy="563222"/>
        </a:xfrm>
        <a:prstGeom prst="roundRect">
          <a:avLst>
            <a:gd name="adj" fmla="val 10000"/>
          </a:avLst>
        </a:prstGeom>
        <a:blipFill rotWithShape="0">
          <a:blip xmlns:r="http://schemas.openxmlformats.org/officeDocument/2006/relationships" r:embed="rId7"/>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955" tIns="20955" rIns="20955" bIns="2095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100" b="1" i="0" u="none" strike="noStrike" kern="1200" cap="none" normalizeH="0" baseline="0" dirty="0">
            <a:ln/>
            <a:effectLst/>
            <a:latin typeface="Candara" pitchFamily="34" charset="0"/>
            <a:cs typeface="Aharoni" pitchFamily="2" charset="-79"/>
          </a:endParaRPr>
        </a:p>
      </dsp:txBody>
      <dsp:txXfrm>
        <a:off x="3292026" y="249319"/>
        <a:ext cx="496197" cy="532348"/>
      </dsp:txXfrm>
    </dsp:sp>
    <dsp:sp modelId="{7E129931-9E54-4997-B9A0-5F57B7BE8BFE}">
      <dsp:nvSpPr>
        <dsp:cNvPr id="0" name=""/>
        <dsp:cNvSpPr/>
      </dsp:nvSpPr>
      <dsp:spPr>
        <a:xfrm rot="18000000">
          <a:off x="2868391" y="1599090"/>
          <a:ext cx="2084175" cy="286640"/>
        </a:xfrm>
        <a:prstGeom prst="leftArrow">
          <a:avLst>
            <a:gd name="adj1" fmla="val 60000"/>
            <a:gd name="adj2" fmla="val 50000"/>
          </a:avLst>
        </a:prstGeom>
        <a:solidFill>
          <a:srgbClr val="00B0F0"/>
        </a:solidFill>
        <a:ln>
          <a:noFill/>
        </a:ln>
        <a:effectLst/>
      </dsp:spPr>
      <dsp:style>
        <a:lnRef idx="0">
          <a:scrgbClr r="0" g="0" b="0"/>
        </a:lnRef>
        <a:fillRef idx="2">
          <a:scrgbClr r="0" g="0" b="0"/>
        </a:fillRef>
        <a:effectRef idx="1">
          <a:scrgbClr r="0" g="0" b="0"/>
        </a:effectRef>
        <a:fontRef idx="minor">
          <a:schemeClr val="dk1"/>
        </a:fontRef>
      </dsp:style>
    </dsp:sp>
    <dsp:sp modelId="{FA713358-9636-4FD0-9986-4D93B37F3FB1}">
      <dsp:nvSpPr>
        <dsp:cNvPr id="0" name=""/>
        <dsp:cNvSpPr/>
      </dsp:nvSpPr>
      <dsp:spPr>
        <a:xfrm>
          <a:off x="4123436" y="558324"/>
          <a:ext cx="616172" cy="563222"/>
        </a:xfrm>
        <a:prstGeom prst="roundRect">
          <a:avLst>
            <a:gd name="adj" fmla="val 10000"/>
          </a:avLst>
        </a:prstGeom>
        <a:blipFill rotWithShape="0">
          <a:blip xmlns:r="http://schemas.openxmlformats.org/officeDocument/2006/relationships" r:embed="rId8"/>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5245" tIns="55245" rIns="55245" bIns="55245" numCol="1" spcCol="1270" anchor="ctr" anchorCtr="0">
          <a:noAutofit/>
        </a:bodyPr>
        <a:lstStyle/>
        <a:p>
          <a:pPr marR="0" lvl="0" algn="ctr" defTabSz="1289050" rtl="0" eaLnBrk="0" fontAlgn="base" latinLnBrk="0" hangingPunct="0">
            <a:lnSpc>
              <a:spcPct val="90000"/>
            </a:lnSpc>
            <a:spcBef>
              <a:spcPct val="0"/>
            </a:spcBef>
            <a:spcAft>
              <a:spcPct val="35000"/>
            </a:spcAft>
            <a:buClrTx/>
            <a:buSzTx/>
            <a:buFontTx/>
            <a:tabLst/>
          </a:pPr>
          <a:endParaRPr kumimoji="0" lang="en-GB" sz="2900" b="1" i="0" u="none" strike="noStrike" kern="1200" cap="none" normalizeH="0" baseline="0" dirty="0">
            <a:ln/>
            <a:effectLst/>
            <a:latin typeface="Candara" pitchFamily="34" charset="0"/>
            <a:cs typeface="Aharoni" pitchFamily="2" charset="-79"/>
          </a:endParaRPr>
        </a:p>
      </dsp:txBody>
      <dsp:txXfrm>
        <a:off x="4139932" y="574820"/>
        <a:ext cx="583180" cy="530230"/>
      </dsp:txXfrm>
    </dsp:sp>
    <dsp:sp modelId="{5E94AC27-8245-41CA-AEB8-4760A1FAD314}">
      <dsp:nvSpPr>
        <dsp:cNvPr id="0" name=""/>
        <dsp:cNvSpPr/>
      </dsp:nvSpPr>
      <dsp:spPr>
        <a:xfrm rot="19288970">
          <a:off x="3381733" y="2013182"/>
          <a:ext cx="2003846" cy="286640"/>
        </a:xfrm>
        <a:prstGeom prst="leftArrow">
          <a:avLst>
            <a:gd name="adj1" fmla="val 60000"/>
            <a:gd name="adj2" fmla="val 50000"/>
          </a:avLst>
        </a:prstGeom>
        <a:solidFill>
          <a:srgbClr val="F828FD"/>
        </a:solidFill>
        <a:ln>
          <a:noFill/>
        </a:ln>
        <a:effectLst/>
      </dsp:spPr>
      <dsp:style>
        <a:lnRef idx="0">
          <a:scrgbClr r="0" g="0" b="0"/>
        </a:lnRef>
        <a:fillRef idx="2">
          <a:scrgbClr r="0" g="0" b="0"/>
        </a:fillRef>
        <a:effectRef idx="1">
          <a:scrgbClr r="0" g="0" b="0"/>
        </a:effectRef>
        <a:fontRef idx="minor">
          <a:schemeClr val="dk1"/>
        </a:fontRef>
      </dsp:style>
    </dsp:sp>
    <dsp:sp modelId="{2A73C6CF-8064-44C6-A0CA-5EA4422B3938}">
      <dsp:nvSpPr>
        <dsp:cNvPr id="0" name=""/>
        <dsp:cNvSpPr/>
      </dsp:nvSpPr>
      <dsp:spPr>
        <a:xfrm>
          <a:off x="4807426" y="1202290"/>
          <a:ext cx="720312" cy="660530"/>
        </a:xfrm>
        <a:prstGeom prst="roundRect">
          <a:avLst>
            <a:gd name="adj" fmla="val 10000"/>
          </a:avLst>
        </a:prstGeom>
        <a:blipFill rotWithShape="0">
          <a:blip xmlns:r="http://schemas.openxmlformats.org/officeDocument/2006/relationships" r:embed="rId9"/>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955" tIns="20955" rIns="20955" bIns="2095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100" b="1" i="0" u="none" strike="noStrike" kern="1200" cap="none" normalizeH="0" baseline="0" dirty="0">
            <a:ln/>
            <a:effectLst/>
            <a:latin typeface="Candara" pitchFamily="34" charset="0"/>
            <a:cs typeface="Aharoni" pitchFamily="2" charset="-79"/>
          </a:endParaRPr>
        </a:p>
      </dsp:txBody>
      <dsp:txXfrm>
        <a:off x="4826772" y="1221636"/>
        <a:ext cx="681620" cy="621838"/>
      </dsp:txXfrm>
    </dsp:sp>
    <dsp:sp modelId="{DAFB239C-3C76-4D2D-944F-38A6F87D7550}">
      <dsp:nvSpPr>
        <dsp:cNvPr id="0" name=""/>
        <dsp:cNvSpPr/>
      </dsp:nvSpPr>
      <dsp:spPr>
        <a:xfrm rot="20400000">
          <a:off x="3681127" y="2471964"/>
          <a:ext cx="2012043" cy="286640"/>
        </a:xfrm>
        <a:prstGeom prst="leftArrow">
          <a:avLst>
            <a:gd name="adj1" fmla="val 60000"/>
            <a:gd name="adj2" fmla="val 50000"/>
          </a:avLst>
        </a:prstGeom>
        <a:solidFill>
          <a:srgbClr val="F828FD"/>
        </a:solidFill>
        <a:ln>
          <a:noFill/>
        </a:ln>
        <a:effectLst/>
      </dsp:spPr>
      <dsp:style>
        <a:lnRef idx="0">
          <a:scrgbClr r="0" g="0" b="0"/>
        </a:lnRef>
        <a:fillRef idx="2">
          <a:scrgbClr r="0" g="0" b="0"/>
        </a:fillRef>
        <a:effectRef idx="1">
          <a:scrgbClr r="0" g="0" b="0"/>
        </a:effectRef>
        <a:fontRef idx="minor">
          <a:schemeClr val="dk1"/>
        </a:fontRef>
      </dsp:style>
    </dsp:sp>
    <dsp:sp modelId="{95D771AC-50C7-4EF7-A1D3-12FC87C4F19B}">
      <dsp:nvSpPr>
        <dsp:cNvPr id="0" name=""/>
        <dsp:cNvSpPr/>
      </dsp:nvSpPr>
      <dsp:spPr>
        <a:xfrm>
          <a:off x="5280486" y="1989593"/>
          <a:ext cx="704028" cy="563222"/>
        </a:xfrm>
        <a:prstGeom prst="roundRect">
          <a:avLst>
            <a:gd name="adj" fmla="val 10000"/>
          </a:avLst>
        </a:prstGeom>
        <a:blipFill rotWithShape="0">
          <a:blip xmlns:r="http://schemas.openxmlformats.org/officeDocument/2006/relationships" r:embed="rId10"/>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5245" tIns="55245" rIns="55245" bIns="55245" numCol="1" spcCol="1270" anchor="ctr" anchorCtr="0">
          <a:noAutofit/>
        </a:bodyPr>
        <a:lstStyle/>
        <a:p>
          <a:pPr marR="0" lvl="0" algn="ctr" defTabSz="1289050" rtl="0" eaLnBrk="1" fontAlgn="base" latinLnBrk="0" hangingPunct="1">
            <a:lnSpc>
              <a:spcPct val="90000"/>
            </a:lnSpc>
            <a:spcBef>
              <a:spcPct val="0"/>
            </a:spcBef>
            <a:spcAft>
              <a:spcPct val="35000"/>
            </a:spcAft>
            <a:buClrTx/>
            <a:buSzTx/>
            <a:buFontTx/>
            <a:tabLst/>
          </a:pPr>
          <a:endParaRPr kumimoji="0" lang="en-GB" sz="2900" b="1" i="0" u="none" strike="noStrike" kern="1200" cap="none" normalizeH="0" baseline="0" dirty="0">
            <a:ln/>
            <a:effectLst/>
            <a:latin typeface="Candara" pitchFamily="34" charset="0"/>
            <a:cs typeface="Aharoni" pitchFamily="2" charset="-79"/>
          </a:endParaRPr>
        </a:p>
      </dsp:txBody>
      <dsp:txXfrm>
        <a:off x="5296982" y="2006089"/>
        <a:ext cx="671036" cy="530230"/>
      </dsp:txXfrm>
    </dsp:sp>
    <dsp:sp modelId="{24A24696-70B1-4720-A032-0AF8CE7F3A73}">
      <dsp:nvSpPr>
        <dsp:cNvPr id="0" name=""/>
        <dsp:cNvSpPr/>
      </dsp:nvSpPr>
      <dsp:spPr>
        <a:xfrm>
          <a:off x="3802294" y="3062079"/>
          <a:ext cx="1994930" cy="286640"/>
        </a:xfrm>
        <a:prstGeom prst="leftArrow">
          <a:avLst>
            <a:gd name="adj1" fmla="val 60000"/>
            <a:gd name="adj2" fmla="val 50000"/>
          </a:avLst>
        </a:prstGeom>
        <a:solidFill>
          <a:srgbClr val="7030A0"/>
        </a:solidFill>
        <a:ln>
          <a:noFill/>
        </a:ln>
        <a:effectLst/>
      </dsp:spPr>
      <dsp:style>
        <a:lnRef idx="0">
          <a:scrgbClr r="0" g="0" b="0"/>
        </a:lnRef>
        <a:fillRef idx="2">
          <a:scrgbClr r="0" g="0" b="0"/>
        </a:fillRef>
        <a:effectRef idx="1">
          <a:scrgbClr r="0" g="0" b="0"/>
        </a:effectRef>
        <a:fontRef idx="minor">
          <a:schemeClr val="dk1"/>
        </a:fontRef>
      </dsp:style>
    </dsp:sp>
    <dsp:sp modelId="{4F42E1A4-9C16-4DB2-95B7-EC5BB0556A2B}">
      <dsp:nvSpPr>
        <dsp:cNvPr id="0" name=""/>
        <dsp:cNvSpPr/>
      </dsp:nvSpPr>
      <dsp:spPr>
        <a:xfrm>
          <a:off x="5445209" y="2923787"/>
          <a:ext cx="704028" cy="563222"/>
        </a:xfrm>
        <a:prstGeom prst="roundRect">
          <a:avLst>
            <a:gd name="adj" fmla="val 10000"/>
          </a:avLst>
        </a:prstGeom>
        <a:blipFill rotWithShape="0">
          <a:blip xmlns:r="http://schemas.openxmlformats.org/officeDocument/2006/relationships" r:embed="rId11"/>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955" tIns="20955" rIns="20955" bIns="20955"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GB" sz="1100" b="1" i="0" u="none" strike="noStrike" kern="1200" cap="none" normalizeH="0" baseline="0" dirty="0">
            <a:ln/>
            <a:effectLst/>
            <a:latin typeface="Candara" pitchFamily="34" charset="0"/>
            <a:cs typeface="Aharoni" pitchFamily="2" charset="-79"/>
          </a:endParaRPr>
        </a:p>
      </dsp:txBody>
      <dsp:txXfrm>
        <a:off x="5461705" y="2940283"/>
        <a:ext cx="671036" cy="5302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4.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5.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6.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7.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8.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0.39247</cdr:x>
      <cdr:y>0.07661</cdr:y>
    </cdr:from>
    <cdr:to>
      <cdr:x>0.39247</cdr:x>
      <cdr:y>0.76304</cdr:y>
    </cdr:to>
    <cdr:cxnSp macro="">
      <cdr:nvCxnSpPr>
        <cdr:cNvPr id="5" name="Straight Connector 4">
          <a:extLst xmlns:a="http://schemas.openxmlformats.org/drawingml/2006/main">
            <a:ext uri="{FF2B5EF4-FFF2-40B4-BE49-F238E27FC236}">
              <a16:creationId xmlns="" xmlns:a16="http://schemas.microsoft.com/office/drawing/2014/main" id="{1762C689-9BEC-4B45-9DF2-7DA86DCC4DB0}"/>
            </a:ext>
          </a:extLst>
        </cdr:cNvPr>
        <cdr:cNvCxnSpPr/>
      </cdr:nvCxnSpPr>
      <cdr:spPr>
        <a:xfrm xmlns:a="http://schemas.openxmlformats.org/drawingml/2006/main" flipV="1">
          <a:off x="3471326" y="285329"/>
          <a:ext cx="0" cy="2556426"/>
        </a:xfrm>
        <a:prstGeom xmlns:a="http://schemas.openxmlformats.org/drawingml/2006/main" prst="line">
          <a:avLst/>
        </a:prstGeom>
        <a:ln xmlns:a="http://schemas.openxmlformats.org/drawingml/2006/main" w="38100">
          <a:solidFill>
            <a:srgbClr val="FFC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0.40834</cdr:x>
      <cdr:y>0.33964</cdr:y>
    </cdr:from>
    <cdr:to>
      <cdr:x>0.40834</cdr:x>
      <cdr:y>0.85976</cdr:y>
    </cdr:to>
    <cdr:cxnSp macro="">
      <cdr:nvCxnSpPr>
        <cdr:cNvPr id="2" name="Straight Connector 1">
          <a:extLst xmlns:a="http://schemas.openxmlformats.org/drawingml/2006/main">
            <a:ext uri="{FF2B5EF4-FFF2-40B4-BE49-F238E27FC236}">
              <a16:creationId xmlns="" xmlns:a16="http://schemas.microsoft.com/office/drawing/2014/main" id="{C2044F5D-F35B-4132-A419-F94BEF14EF00}"/>
            </a:ext>
          </a:extLst>
        </cdr:cNvPr>
        <cdr:cNvCxnSpPr/>
      </cdr:nvCxnSpPr>
      <cdr:spPr>
        <a:xfrm xmlns:a="http://schemas.openxmlformats.org/drawingml/2006/main" flipV="1">
          <a:off x="3419513" y="1632857"/>
          <a:ext cx="0" cy="2500605"/>
        </a:xfrm>
        <a:prstGeom xmlns:a="http://schemas.openxmlformats.org/drawingml/2006/main" prst="line">
          <a:avLst/>
        </a:prstGeom>
        <a:ln xmlns:a="http://schemas.openxmlformats.org/drawingml/2006/main" w="28575"/>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98056"/>
          </a:xfrm>
          <a:prstGeom prst="rect">
            <a:avLst/>
          </a:prstGeom>
        </p:spPr>
        <p:txBody>
          <a:bodyPr vert="horz" lIns="91440" tIns="45720" rIns="91440" bIns="45720" rtlCol="0"/>
          <a:lstStyle>
            <a:lvl1pPr algn="r">
              <a:defRPr sz="1200"/>
            </a:lvl1pPr>
          </a:lstStyle>
          <a:p>
            <a:fld id="{D6C21DE1-6B8B-4316-9875-F303B8D1BBB0}" type="datetimeFigureOut">
              <a:rPr lang="en-GB" smtClean="0"/>
              <a:t>05/12/2018</a:t>
            </a:fld>
            <a:endParaRPr lang="en-GB"/>
          </a:p>
        </p:txBody>
      </p:sp>
      <p:sp>
        <p:nvSpPr>
          <p:cNvPr id="4" name="Slide Image Placeholder 3"/>
          <p:cNvSpPr>
            <a:spLocks noGrp="1" noRot="1" noChangeAspect="1"/>
          </p:cNvSpPr>
          <p:nvPr>
            <p:ph type="sldImg" idx="2"/>
          </p:nvPr>
        </p:nvSpPr>
        <p:spPr>
          <a:xfrm>
            <a:off x="1196975" y="1241425"/>
            <a:ext cx="4464050"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777194"/>
            <a:ext cx="548640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71800"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9428584"/>
            <a:ext cx="2971800" cy="498055"/>
          </a:xfrm>
          <a:prstGeom prst="rect">
            <a:avLst/>
          </a:prstGeom>
        </p:spPr>
        <p:txBody>
          <a:bodyPr vert="horz" lIns="91440" tIns="45720" rIns="91440" bIns="45720" rtlCol="0" anchor="b"/>
          <a:lstStyle>
            <a:lvl1pPr algn="r">
              <a:defRPr sz="1200"/>
            </a:lvl1pPr>
          </a:lstStyle>
          <a:p>
            <a:fld id="{5E830E73-B534-4EDB-97E5-839DB10B0F92}" type="slidenum">
              <a:rPr lang="en-GB" smtClean="0"/>
              <a:t>‹#›</a:t>
            </a:fld>
            <a:endParaRPr lang="en-GB"/>
          </a:p>
        </p:txBody>
      </p:sp>
    </p:spTree>
    <p:extLst>
      <p:ext uri="{BB962C8B-B14F-4D97-AF65-F5344CB8AC3E}">
        <p14:creationId xmlns:p14="http://schemas.microsoft.com/office/powerpoint/2010/main" val="3620825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publichealthmatters.blog.gov.uk/2017/07/20/whats-happening-with-mortality-rates-in-england/" TargetMode="External"/><Relationship Id="rId13" Type="http://schemas.openxmlformats.org/officeDocument/2006/relationships/hyperlink" Target="http://www.sciencemediacentre.org/expert-reaction-to-paper-on-health-and-social-care-spending-and-excess-deaths-in-england/" TargetMode="External"/><Relationship Id="rId3" Type="http://schemas.openxmlformats.org/officeDocument/2006/relationships/hyperlink" Target="https://www.ons.gov.uk/peoplepopulationandcommunity/birthsdeathsandmarriages/deaths/articles/provisionalanalysisofdeathregistrations/2015" TargetMode="External"/><Relationship Id="rId7" Type="http://schemas.openxmlformats.org/officeDocument/2006/relationships/hyperlink" Target="http://www.ucl.ac.uk/iehc/iehc-news/michael-marmot-life-expectancy" TargetMode="External"/><Relationship Id="rId12" Type="http://schemas.openxmlformats.org/officeDocument/2006/relationships/hyperlink" Target="http://bmjopen.bmj.com/content/7/11/e017722"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www.kingsfund.org.uk/blog/2017/11/improvements-mortality-slowed-down" TargetMode="External"/><Relationship Id="rId11" Type="http://schemas.openxmlformats.org/officeDocument/2006/relationships/hyperlink" Target="https://www.nao.org.uk/report/financial-sustainability-of-the-nhs/" TargetMode="External"/><Relationship Id="rId5" Type="http://schemas.openxmlformats.org/officeDocument/2006/relationships/hyperlink" Target="http://www.theactuary.com/features/2017/08/mortality-improvements-in-decline/" TargetMode="External"/><Relationship Id="rId10" Type="http://schemas.openxmlformats.org/officeDocument/2006/relationships/hyperlink" Target="https://www.bmj.com/content/360/bmj.k1090" TargetMode="External"/><Relationship Id="rId4" Type="http://schemas.openxmlformats.org/officeDocument/2006/relationships/hyperlink" Target="https://www.actuaries.org.uk/learn-and-develop/continuous-mortality-investigation/cmi-working-papers/mortality-projections/cmi-working-papers-90-91-and-93" TargetMode="External"/><Relationship Id="rId9" Type="http://schemas.openxmlformats.org/officeDocument/2006/relationships/hyperlink" Target="http://www.publichealthwalesobservatory.wales.nhs.uk/mortality" TargetMode="External"/><Relationship Id="rId14" Type="http://schemas.openxmlformats.org/officeDocument/2006/relationships/hyperlink" Target="https://academic.oup.com/ageing/article/45/3/431/1739761"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mortality.org/"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nejm.org/doi/full/10.1056/nejm197603112941104"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www.ons.gov.uk/ons/dcp19975_61377.xml" TargetMode="External"/><Relationship Id="rId5" Type="http://schemas.openxmlformats.org/officeDocument/2006/relationships/hyperlink" Target="http://www.atlantesanitario.it/index.php?option=com_phocadownload&amp;view=category&amp;id=151:bibliografia&amp;download=58:&amp;start=20&amp;Itemid=1" TargetMode="External"/><Relationship Id="rId4" Type="http://schemas.openxmlformats.org/officeDocument/2006/relationships/hyperlink" Target="http://www.nuffieldtrust.org.uk/sites/files/nuffield/publication/does-healthcare-save-lives-mar04.pdf"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Looking at mortality over the last 30 years, the rates for both men and women have both consistently fallen. </a:t>
            </a:r>
            <a:endParaRPr lang="en-GB" dirty="0"/>
          </a:p>
          <a:p>
            <a:endParaRPr lang="en-GB" dirty="0"/>
          </a:p>
        </p:txBody>
      </p:sp>
      <p:sp>
        <p:nvSpPr>
          <p:cNvPr id="4" name="Slide Number Placeholder 3"/>
          <p:cNvSpPr>
            <a:spLocks noGrp="1"/>
          </p:cNvSpPr>
          <p:nvPr>
            <p:ph type="sldNum" sz="quarter" idx="10"/>
          </p:nvPr>
        </p:nvSpPr>
        <p:spPr/>
        <p:txBody>
          <a:bodyPr/>
          <a:lstStyle/>
          <a:p>
            <a:fld id="{5E830E73-B534-4EDB-97E5-839DB10B0F92}" type="slidenum">
              <a:rPr lang="en-GB" smtClean="0"/>
              <a:t>4</a:t>
            </a:fld>
            <a:endParaRPr lang="en-GB"/>
          </a:p>
        </p:txBody>
      </p:sp>
    </p:spTree>
    <p:extLst>
      <p:ext uri="{BB962C8B-B14F-4D97-AF65-F5344CB8AC3E}">
        <p14:creationId xmlns:p14="http://schemas.microsoft.com/office/powerpoint/2010/main" val="4087258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ONS traditionally produced avoidable mortality estimates for England and Wales, but this was extended for the 2016 release to cover Scotland and Northern and produce a UK estimate. Sub-national areas were also included for the first time too last April, which included Unitary Authorities and Welsh Health Boards. We will extend the trend to 2017 in February next year.</a:t>
            </a:r>
          </a:p>
          <a:p>
            <a:endParaRPr lang="en-GB" dirty="0"/>
          </a:p>
          <a:p>
            <a:r>
              <a:rPr lang="en-GB" dirty="0"/>
              <a:t>We also sought to establish a trend in avoidable mortality by area deprivation to help inform how much variation existed in the rate of improvement over time and whether the stalling mortality picture was also present across socioeconomic strata and whether the stalling was occurring in younger populations.</a:t>
            </a:r>
          </a:p>
        </p:txBody>
      </p:sp>
      <p:sp>
        <p:nvSpPr>
          <p:cNvPr id="4" name="Slide Number Placeholder 3"/>
          <p:cNvSpPr>
            <a:spLocks noGrp="1"/>
          </p:cNvSpPr>
          <p:nvPr>
            <p:ph type="sldNum" sz="quarter" idx="10"/>
          </p:nvPr>
        </p:nvSpPr>
        <p:spPr/>
        <p:txBody>
          <a:bodyPr/>
          <a:lstStyle/>
          <a:p>
            <a:fld id="{5E830E73-B534-4EDB-97E5-839DB10B0F92}" type="slidenum">
              <a:rPr lang="en-GB" smtClean="0"/>
              <a:t>23</a:t>
            </a:fld>
            <a:endParaRPr lang="en-GB"/>
          </a:p>
        </p:txBody>
      </p:sp>
    </p:spTree>
    <p:extLst>
      <p:ext uri="{BB962C8B-B14F-4D97-AF65-F5344CB8AC3E}">
        <p14:creationId xmlns:p14="http://schemas.microsoft.com/office/powerpoint/2010/main" val="37061086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One feature of the national avoidable mortality release was the ability to use interactive media to compare local areas in England and Wales. East Dorset had the lowest avoidable mortality rate for males of 170.2 deaths per 100,000 while Manchester had the highest at 481.2 deaths per 100,000, 2.8 times higher. In Wales, Monmouthshire had the lowest rate at 232.4 per 100,000, ranked 114</a:t>
            </a:r>
            <a:r>
              <a:rPr lang="en-GB" baseline="30000" dirty="0"/>
              <a:t>th</a:t>
            </a:r>
            <a:r>
              <a:rPr lang="en-GB" dirty="0"/>
              <a:t> out of all local areas in England and Wales, while Merthyr Tydfil had the highest at 384.4, ranked 335</a:t>
            </a:r>
            <a:r>
              <a:rPr lang="en-GB" baseline="30000" dirty="0"/>
              <a:t>th</a:t>
            </a:r>
            <a:r>
              <a:rPr lang="en-GB" baseline="0" dirty="0"/>
              <a:t> 65% higher.</a:t>
            </a:r>
            <a:r>
              <a:rPr lang="en-GB" dirty="0"/>
              <a:t> For females, Chiltern had the lowest avoidable mortality rate of 103.2 per 100,000, and Manchester had the highest at 304.1, almost 3 times higher. In Wales, Powys had the lowest rate at 144.0 per 100,000, </a:t>
            </a:r>
            <a:r>
              <a:rPr lang="en-GB" baseline="0" dirty="0"/>
              <a:t>ranked</a:t>
            </a:r>
            <a:r>
              <a:rPr lang="en-GB" dirty="0"/>
              <a:t> 106</a:t>
            </a:r>
            <a:r>
              <a:rPr lang="en-GB" baseline="30000" dirty="0"/>
              <a:t>th</a:t>
            </a:r>
            <a:r>
              <a:rPr lang="en-GB" baseline="0" dirty="0"/>
              <a:t> while Merthyr Tydfil had the highest at 255.9 per 100,000, ranked 340</a:t>
            </a:r>
            <a:r>
              <a:rPr lang="en-GB" baseline="30000" dirty="0"/>
              <a:t>th </a:t>
            </a:r>
            <a:r>
              <a:rPr lang="en-GB" baseline="0" dirty="0"/>
              <a:t>78% higher.</a:t>
            </a:r>
          </a:p>
          <a:p>
            <a:endParaRPr lang="en-GB" baseline="0" dirty="0"/>
          </a:p>
          <a:p>
            <a:r>
              <a:rPr lang="en-GB" baseline="0" dirty="0"/>
              <a:t>The map on the right shows amenable mortality in 2016 for clinical commissioning groups and health boards in Wales. In Wales Powys teaching had the lowest rates for males and females and cwm </a:t>
            </a:r>
            <a:r>
              <a:rPr lang="en-GB" baseline="0" dirty="0" err="1"/>
              <a:t>taf</a:t>
            </a:r>
            <a:r>
              <a:rPr lang="en-GB" baseline="0" dirty="0"/>
              <a:t> university the highest.</a:t>
            </a:r>
            <a:endParaRPr lang="en-GB" dirty="0"/>
          </a:p>
        </p:txBody>
      </p:sp>
      <p:sp>
        <p:nvSpPr>
          <p:cNvPr id="4" name="Slide Number Placeholder 3"/>
          <p:cNvSpPr>
            <a:spLocks noGrp="1"/>
          </p:cNvSpPr>
          <p:nvPr>
            <p:ph type="sldNum" sz="quarter" idx="10"/>
          </p:nvPr>
        </p:nvSpPr>
        <p:spPr/>
        <p:txBody>
          <a:bodyPr/>
          <a:lstStyle/>
          <a:p>
            <a:fld id="{5E830E73-B534-4EDB-97E5-839DB10B0F92}" type="slidenum">
              <a:rPr lang="en-GB" smtClean="0"/>
              <a:t>24</a:t>
            </a:fld>
            <a:endParaRPr lang="en-GB"/>
          </a:p>
        </p:txBody>
      </p:sp>
    </p:spTree>
    <p:extLst>
      <p:ext uri="{BB962C8B-B14F-4D97-AF65-F5344CB8AC3E}">
        <p14:creationId xmlns:p14="http://schemas.microsoft.com/office/powerpoint/2010/main" val="284908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chart shows avoidable mortality rates by broad causes. Avoidable deaths from respiratory diseases was highest in Wales, and increased from 25.2 deaths per 100,000 in 2014 to 33.2 deaths per 100,000 in 2016, an increase of almost a third. Avoidable deaths from injuries have also increased by a quarter in Wales between 2014 to 2016. </a:t>
            </a:r>
          </a:p>
        </p:txBody>
      </p:sp>
      <p:sp>
        <p:nvSpPr>
          <p:cNvPr id="4" name="Slide Number Placeholder 3"/>
          <p:cNvSpPr>
            <a:spLocks noGrp="1"/>
          </p:cNvSpPr>
          <p:nvPr>
            <p:ph type="sldNum" sz="quarter" idx="10"/>
          </p:nvPr>
        </p:nvSpPr>
        <p:spPr/>
        <p:txBody>
          <a:bodyPr/>
          <a:lstStyle/>
          <a:p>
            <a:fld id="{5E830E73-B534-4EDB-97E5-839DB10B0F92}" type="slidenum">
              <a:rPr lang="en-GB" smtClean="0"/>
              <a:t>25</a:t>
            </a:fld>
            <a:endParaRPr lang="en-GB"/>
          </a:p>
        </p:txBody>
      </p:sp>
    </p:spTree>
    <p:extLst>
      <p:ext uri="{BB962C8B-B14F-4D97-AF65-F5344CB8AC3E}">
        <p14:creationId xmlns:p14="http://schemas.microsoft.com/office/powerpoint/2010/main" val="30765195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order to track health improvement with regard to avoidable deaths across different sections of the population, ONS produced estimates of avoidable deaths by WIMD deprivation deciles. This chart shows the trend in avoidable mortality rates for males for the least and most deprived and for Wales as a whole. The pattern has fluctuations but is mostly downward, although in Wales as a whole and for both deciles, there is no evidence of improvement since 2011\2012. Across the whole series though, the most deprived males had rates of death 18.6% lower in 2016 compared with 2001, amounting to 117 fewer deaths per 100,000. This compares to a 40% reduction among the least deprived males, and a gap of 347 deaths per 100,000 in 2016. In Wales there was a 25% reduction.</a:t>
            </a:r>
          </a:p>
        </p:txBody>
      </p:sp>
      <p:sp>
        <p:nvSpPr>
          <p:cNvPr id="4" name="Slide Number Placeholder 3"/>
          <p:cNvSpPr>
            <a:spLocks noGrp="1"/>
          </p:cNvSpPr>
          <p:nvPr>
            <p:ph type="sldNum" sz="quarter" idx="10"/>
          </p:nvPr>
        </p:nvSpPr>
        <p:spPr/>
        <p:txBody>
          <a:bodyPr/>
          <a:lstStyle/>
          <a:p>
            <a:fld id="{5E830E73-B534-4EDB-97E5-839DB10B0F92}" type="slidenum">
              <a:rPr lang="en-GB" smtClean="0"/>
              <a:t>26</a:t>
            </a:fld>
            <a:endParaRPr lang="en-GB"/>
          </a:p>
        </p:txBody>
      </p:sp>
    </p:spTree>
    <p:extLst>
      <p:ext uri="{BB962C8B-B14F-4D97-AF65-F5344CB8AC3E}">
        <p14:creationId xmlns:p14="http://schemas.microsoft.com/office/powerpoint/2010/main" val="21705363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chart shows the trend in avoidable mortality rates for females for the least and most deprived local areas and for Wales as a whole. The pattern is mostly downward between 2001 and 2013. There was a definition change in 2014 which added intestinal infections, as well as other infections in children such as measles and lower respiratory tract causes, but these additions were found to have minimal impact at national level on rates. A key feature is the consecutive rise in decile 1 female avoidable mortality which places the rate in 2016 higher than in 2006. Decile 10 females have the lowest rate in 2016 across the whole series. Between 2001 and 2013 avoidable mortality rates fell by 28% among the most deprived females, but across the whole series there was only a 6.9% fall. Since 2014 rates have increased by 12%, partly explained by rises in respiratory disease deaths. Among decile 10 least deprived females rates fell by 36.6% between 2001 and 2016, while in Wales the fall was 26.3%. The gap in 2016 was 259 death per 100,000 higher in decile 1 than decile 10, while in 2001 it was 227 deaths per 100,000.</a:t>
            </a:r>
          </a:p>
        </p:txBody>
      </p:sp>
      <p:sp>
        <p:nvSpPr>
          <p:cNvPr id="4" name="Slide Number Placeholder 3"/>
          <p:cNvSpPr>
            <a:spLocks noGrp="1"/>
          </p:cNvSpPr>
          <p:nvPr>
            <p:ph type="sldNum" sz="quarter" idx="10"/>
          </p:nvPr>
        </p:nvSpPr>
        <p:spPr/>
        <p:txBody>
          <a:bodyPr/>
          <a:lstStyle/>
          <a:p>
            <a:fld id="{5E830E73-B534-4EDB-97E5-839DB10B0F92}" type="slidenum">
              <a:rPr lang="en-GB" smtClean="0"/>
              <a:t>27</a:t>
            </a:fld>
            <a:endParaRPr lang="en-GB"/>
          </a:p>
        </p:txBody>
      </p:sp>
    </p:spTree>
    <p:extLst>
      <p:ext uri="{BB962C8B-B14F-4D97-AF65-F5344CB8AC3E}">
        <p14:creationId xmlns:p14="http://schemas.microsoft.com/office/powerpoint/2010/main" val="14852319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Moving on to the absolute and relative gaps based on the Slope Index of Inequality and Relative Index of Inequality. This chart shows the socioeconomic inequality in male avoidable mortality over time. Relative gaps have mostly increased over time and now stand 16% higher in 2016 compared with 2001. Avoidable mortality is now 3.2 times higher among the most deprived males compared with the least deprived. Absolute inequality has fluctuated with consecutive periods of growth and narrowing. The absolute gap fell between 2001 and 2013 by 61.2 deaths per 100,000, reaching 313 deaths per 100,000 but this has since risen in 2016 to 351.9 deaths per 100,000. Between 2001 and 2016 the absolute gap fell by 22.4 deaths per 100,000. </a:t>
            </a:r>
          </a:p>
        </p:txBody>
      </p:sp>
      <p:sp>
        <p:nvSpPr>
          <p:cNvPr id="4" name="Slide Number Placeholder 3"/>
          <p:cNvSpPr>
            <a:spLocks noGrp="1"/>
          </p:cNvSpPr>
          <p:nvPr>
            <p:ph type="sldNum" sz="quarter" idx="10"/>
          </p:nvPr>
        </p:nvSpPr>
        <p:spPr/>
        <p:txBody>
          <a:bodyPr/>
          <a:lstStyle/>
          <a:p>
            <a:fld id="{5E830E73-B534-4EDB-97E5-839DB10B0F92}" type="slidenum">
              <a:rPr lang="en-GB" smtClean="0"/>
              <a:t>28</a:t>
            </a:fld>
            <a:endParaRPr lang="en-GB"/>
          </a:p>
        </p:txBody>
      </p:sp>
    </p:spTree>
    <p:extLst>
      <p:ext uri="{BB962C8B-B14F-4D97-AF65-F5344CB8AC3E}">
        <p14:creationId xmlns:p14="http://schemas.microsoft.com/office/powerpoint/2010/main" val="2341360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chart shows the socioeconomic inequality in female avoidable mortality over time. Relative gaps in 2001 were of a similar magnitude as in 2013 with a low point in 2009 of 2.4 times higher in the most compared with the least deprived females. However, since 2014 relative gaps have risen and now stand at 3.8 times higher, a gap exceeding the male gap. The rise since 2013 is the largest observed across the whole series. Absolute inequality was mostly downward between 2001 and 2013, with the absolute gap falling 66 deaths per 100,000. Since then it has risen by 69 deaths per 100,000 with the SII now higher in 2016 than in 2001. Clear evidence of rising inequality among females in Wales.</a:t>
            </a:r>
          </a:p>
          <a:p>
            <a:endParaRPr lang="en-GB" dirty="0"/>
          </a:p>
        </p:txBody>
      </p:sp>
      <p:sp>
        <p:nvSpPr>
          <p:cNvPr id="4" name="Slide Number Placeholder 3"/>
          <p:cNvSpPr>
            <a:spLocks noGrp="1"/>
          </p:cNvSpPr>
          <p:nvPr>
            <p:ph type="sldNum" sz="quarter" idx="10"/>
          </p:nvPr>
        </p:nvSpPr>
        <p:spPr/>
        <p:txBody>
          <a:bodyPr/>
          <a:lstStyle/>
          <a:p>
            <a:fld id="{5E830E73-B534-4EDB-97E5-839DB10B0F92}" type="slidenum">
              <a:rPr lang="en-GB" smtClean="0"/>
              <a:t>29</a:t>
            </a:fld>
            <a:endParaRPr lang="en-GB"/>
          </a:p>
        </p:txBody>
      </p:sp>
    </p:spTree>
    <p:extLst>
      <p:ext uri="{BB962C8B-B14F-4D97-AF65-F5344CB8AC3E}">
        <p14:creationId xmlns:p14="http://schemas.microsoft.com/office/powerpoint/2010/main" val="27559287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chart shows the relative and absolute inequality in male amenable mortality. Relative gaps were on the rise until 2007 but fell back in 2008 sharply. Since then there was a slight rise to 2013 overall, with relative gaps remaining higher in 2013 compared with 2001, despite substantial falls in the absolute gap. However, since 2013, relative gaps have increased, peaking in 2015 at 4 time higher amenable death rates in the most compared with the least deprived, but now at 3.6 times higher in 2016. This represents a growth in the RII of almost two thirds. Absolute gaps mostly fell between 2001 and 2013, and were lowest in 2013 at 133.1 deaths per 100,000 compared with a rate of 180.3 deaths in 2001, a 47.2 deaths per 100,000 fall. Since then rates have increased by 60 deaths per 100,000 and the absolute gap is now higher in 2016 than in 2001, which makes it distinct from avoidable deaths inequality where the absolute gap was lower in 2016 compared with 2001.</a:t>
            </a:r>
          </a:p>
        </p:txBody>
      </p:sp>
      <p:sp>
        <p:nvSpPr>
          <p:cNvPr id="4" name="Slide Number Placeholder 3"/>
          <p:cNvSpPr>
            <a:spLocks noGrp="1"/>
          </p:cNvSpPr>
          <p:nvPr>
            <p:ph type="sldNum" sz="quarter" idx="10"/>
          </p:nvPr>
        </p:nvSpPr>
        <p:spPr/>
        <p:txBody>
          <a:bodyPr/>
          <a:lstStyle/>
          <a:p>
            <a:fld id="{5E830E73-B534-4EDB-97E5-839DB10B0F92}" type="slidenum">
              <a:rPr lang="en-GB" smtClean="0"/>
              <a:t>30</a:t>
            </a:fld>
            <a:endParaRPr lang="en-GB"/>
          </a:p>
        </p:txBody>
      </p:sp>
    </p:spTree>
    <p:extLst>
      <p:ext uri="{BB962C8B-B14F-4D97-AF65-F5344CB8AC3E}">
        <p14:creationId xmlns:p14="http://schemas.microsoft.com/office/powerpoint/2010/main" val="26391460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chart shows the relative and absolute inequality in female amenable mortality. Among females, there is clear evidence of narrowing health inequality with regard to amenable mortality between 2001 to 2013. Both the relative and absolute gap contracted. The relative gap decreased from 2.5 times higher to 2.1 times. At the same time there were mostly falls in absolute gaps, from 134 deaths per 100,000 to 67 deaths per 100,000, representing a halving in the inequality. However, the gap was substantially higher in 2014 when the definition change was introduced. Examining the gaps in avoidable causes, cardiovascular diseases, injuries, respiratory diseases and neoplasms avoidable death gaps all increased between 2013 and 2014, causing the increase in the amenable mortality gaps since 2013. By 2016 the relative gap was 4.1 times higher, while the absolute gap was 141.8 death per 100,000, meaning the absolute gap more than doubled in 3 years..</a:t>
            </a:r>
          </a:p>
        </p:txBody>
      </p:sp>
      <p:sp>
        <p:nvSpPr>
          <p:cNvPr id="4" name="Slide Number Placeholder 3"/>
          <p:cNvSpPr>
            <a:spLocks noGrp="1"/>
          </p:cNvSpPr>
          <p:nvPr>
            <p:ph type="sldNum" sz="quarter" idx="10"/>
          </p:nvPr>
        </p:nvSpPr>
        <p:spPr/>
        <p:txBody>
          <a:bodyPr/>
          <a:lstStyle/>
          <a:p>
            <a:fld id="{5E830E73-B534-4EDB-97E5-839DB10B0F92}" type="slidenum">
              <a:rPr lang="en-GB" smtClean="0"/>
              <a:t>31</a:t>
            </a:fld>
            <a:endParaRPr lang="en-GB"/>
          </a:p>
        </p:txBody>
      </p:sp>
    </p:spTree>
    <p:extLst>
      <p:ext uri="{BB962C8B-B14F-4D97-AF65-F5344CB8AC3E}">
        <p14:creationId xmlns:p14="http://schemas.microsoft.com/office/powerpoint/2010/main" val="31335590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Another tranche of work we undertake is reporting health state life expectancy. The release encompasses a number of metrics including traditional life expectancy as well as alternative measures such as the median and modal ages at death, health life expectancy and the proportion of life spent healthy and disability-free life expectancy and the proportion of life spent disability-free. Healthy life expectancy is a measure of subjective health related well-being and disability-free life expectancy is a measure of life free from functional limitation.  All three measures are high level health outcome indicators used in policies such as the state pension age review and form part of the public health outcomes framework. The coverage is spatial and socioeconomic.</a:t>
            </a:r>
          </a:p>
          <a:p>
            <a:endParaRPr lang="en-GB" dirty="0"/>
          </a:p>
          <a:p>
            <a:endParaRPr lang="en-GB" dirty="0"/>
          </a:p>
        </p:txBody>
      </p:sp>
      <p:sp>
        <p:nvSpPr>
          <p:cNvPr id="4" name="Slide Number Placeholder 3"/>
          <p:cNvSpPr>
            <a:spLocks noGrp="1"/>
          </p:cNvSpPr>
          <p:nvPr>
            <p:ph type="sldNum" sz="quarter" idx="10"/>
          </p:nvPr>
        </p:nvSpPr>
        <p:spPr/>
        <p:txBody>
          <a:bodyPr/>
          <a:lstStyle/>
          <a:p>
            <a:fld id="{5E830E73-B534-4EDB-97E5-839DB10B0F92}" type="slidenum">
              <a:rPr lang="en-GB" smtClean="0"/>
              <a:t>32</a:t>
            </a:fld>
            <a:endParaRPr lang="en-GB"/>
          </a:p>
        </p:txBody>
      </p:sp>
    </p:spTree>
    <p:extLst>
      <p:ext uri="{BB962C8B-B14F-4D97-AF65-F5344CB8AC3E}">
        <p14:creationId xmlns:p14="http://schemas.microsoft.com/office/powerpoint/2010/main" val="707901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E830E73-B534-4EDB-97E5-839DB10B0F92}" type="slidenum">
              <a:rPr lang="en-GB" smtClean="0"/>
              <a:t>5</a:t>
            </a:fld>
            <a:endParaRPr lang="en-GB"/>
          </a:p>
        </p:txBody>
      </p:sp>
    </p:spTree>
    <p:extLst>
      <p:ext uri="{BB962C8B-B14F-4D97-AF65-F5344CB8AC3E}">
        <p14:creationId xmlns:p14="http://schemas.microsoft.com/office/powerpoint/2010/main" val="8182922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also Scotland’s council areas and Northern Ireland’s local government districts.</a:t>
            </a:r>
          </a:p>
        </p:txBody>
      </p:sp>
      <p:sp>
        <p:nvSpPr>
          <p:cNvPr id="4" name="Slide Number Placeholder 3"/>
          <p:cNvSpPr>
            <a:spLocks noGrp="1"/>
          </p:cNvSpPr>
          <p:nvPr>
            <p:ph type="sldNum" sz="quarter" idx="10"/>
          </p:nvPr>
        </p:nvSpPr>
        <p:spPr/>
        <p:txBody>
          <a:bodyPr/>
          <a:lstStyle/>
          <a:p>
            <a:fld id="{5E830E73-B534-4EDB-97E5-839DB10B0F92}" type="slidenum">
              <a:rPr lang="en-GB" smtClean="0"/>
              <a:t>33</a:t>
            </a:fld>
            <a:endParaRPr lang="en-GB"/>
          </a:p>
        </p:txBody>
      </p:sp>
    </p:spTree>
    <p:extLst>
      <p:ext uri="{BB962C8B-B14F-4D97-AF65-F5344CB8AC3E}">
        <p14:creationId xmlns:p14="http://schemas.microsoft.com/office/powerpoint/2010/main" val="22089423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830E73-B534-4EDB-97E5-839DB10B0F92}" type="slidenum">
              <a:rPr lang="en-GB" smtClean="0"/>
              <a:t>34</a:t>
            </a:fld>
            <a:endParaRPr lang="en-GB"/>
          </a:p>
        </p:txBody>
      </p:sp>
    </p:spTree>
    <p:extLst>
      <p:ext uri="{BB962C8B-B14F-4D97-AF65-F5344CB8AC3E}">
        <p14:creationId xmlns:p14="http://schemas.microsoft.com/office/powerpoint/2010/main" val="24140398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chart shows two additional measures of longevity which we introduced to the release following a request from the department of work and pensions to examine at what age would half a hypothetical cohort still be alive and at what age do most people die. These estimates were constructed using an abridged life table closed at 95+, whereas the sub-national estimates are produced using an abridged life table closed at 90+. As can be seen there have been substantial increases in mean male and female life expectancy between 2001-03 and 2014-16 of 2.9 years and 2.2 years respectively. The median life expectancy is higher than the mean life expectancy as this is showing the age at which half a cohort would still be alive, which is influenced much more by older age mortality. In 2001-03 half a male cohort would be expected to survive to the age 78.3, increasing to 81.6 in 2014-16, while for females it grew from 82.8 to 85.4 years. The modal age at death is even higher, and showed substantial gains for males, meaning that most men now die at age 86.4 years, compared to 81.4 years in 2001-03. For females the mode increased much more slowly from 86.7 in 2001-03 to 88.6 years in 2014-16. This chart does indicate the majority of people will exceed average life expectancy which is important for pensions and social care planning. What is striking is the large gain in male modal ages at death compared with women meaning many more men are now surviving to oldest old age group 85+.</a:t>
            </a:r>
          </a:p>
          <a:p>
            <a:endParaRPr lang="en-GB" dirty="0"/>
          </a:p>
          <a:p>
            <a:endParaRPr lang="en-GB" dirty="0"/>
          </a:p>
        </p:txBody>
      </p:sp>
      <p:sp>
        <p:nvSpPr>
          <p:cNvPr id="4" name="Slide Number Placeholder 3"/>
          <p:cNvSpPr>
            <a:spLocks noGrp="1"/>
          </p:cNvSpPr>
          <p:nvPr>
            <p:ph type="sldNum" sz="quarter" idx="10"/>
          </p:nvPr>
        </p:nvSpPr>
        <p:spPr/>
        <p:txBody>
          <a:bodyPr/>
          <a:lstStyle/>
          <a:p>
            <a:fld id="{5E830E73-B534-4EDB-97E5-839DB10B0F92}" type="slidenum">
              <a:rPr lang="en-GB" smtClean="0"/>
              <a:t>35</a:t>
            </a:fld>
            <a:endParaRPr lang="en-GB"/>
          </a:p>
        </p:txBody>
      </p:sp>
    </p:spTree>
    <p:extLst>
      <p:ext uri="{BB962C8B-B14F-4D97-AF65-F5344CB8AC3E}">
        <p14:creationId xmlns:p14="http://schemas.microsoft.com/office/powerpoint/2010/main" val="17506012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chart compares the change in healthy life expectancy and life expectancy in Wales compared with the UK between 2009-11 and 2014-16. For females in Wales life expectancy increased by 0.3 years while healthy life expectancy grew by 0.4 years. This meant the years lived in not good health fell slightly and the proportion of life spent health increased. In the UK, the proportion of life spent healthy fell but remained above that of wales and the years lived in not good health grew but still remained lower than in Wales.</a:t>
            </a:r>
          </a:p>
          <a:p>
            <a:endParaRPr lang="en-GB" dirty="0"/>
          </a:p>
          <a:p>
            <a:r>
              <a:rPr lang="en-GB" dirty="0"/>
              <a:t>For males, although healthy life expectancy increased, life expectancy increased much faster, meaning the proportion of life spent healthy contracted and the years lived in not good health increased. This also occurred in the UK, although the proportion of life spent healthy was higher than in Wales and years lived in not good health remained lower than in Wales.  </a:t>
            </a:r>
          </a:p>
        </p:txBody>
      </p:sp>
      <p:sp>
        <p:nvSpPr>
          <p:cNvPr id="4" name="Slide Number Placeholder 3"/>
          <p:cNvSpPr>
            <a:spLocks noGrp="1"/>
          </p:cNvSpPr>
          <p:nvPr>
            <p:ph type="sldNum" sz="quarter" idx="10"/>
          </p:nvPr>
        </p:nvSpPr>
        <p:spPr/>
        <p:txBody>
          <a:bodyPr/>
          <a:lstStyle/>
          <a:p>
            <a:fld id="{5E830E73-B534-4EDB-97E5-839DB10B0F92}" type="slidenum">
              <a:rPr lang="en-GB" smtClean="0"/>
              <a:t>36</a:t>
            </a:fld>
            <a:endParaRPr lang="en-GB"/>
          </a:p>
        </p:txBody>
      </p:sp>
    </p:spTree>
    <p:extLst>
      <p:ext uri="{BB962C8B-B14F-4D97-AF65-F5344CB8AC3E}">
        <p14:creationId xmlns:p14="http://schemas.microsoft.com/office/powerpoint/2010/main" val="42408921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While life expectancy and healthy life expectancy for wales as a whole has increased, large gaps in these measures were present in 2014-16 between the least and most deprived parts of Wales. While females in the least deprived areas were living to age 85.7 years compared to 78.4 years in the most deprived areas, a gap of 7.3 years and the gradient steepening most between decile 1 and decile 2.  For healthy life expectancy the gap is substantially greater, ranging from 69.5 years in decile 10 reducing to 51.5 years in decile 1, an 18 year gap. Females living in decile 1 areas were living less than two-thirds of their shorter lives in good health, while in decile 10 it exceeded four-fifths.</a:t>
            </a:r>
          </a:p>
          <a:p>
            <a:endParaRPr lang="en-GB" dirty="0"/>
          </a:p>
          <a:p>
            <a:r>
              <a:rPr lang="en-GB" dirty="0"/>
              <a:t>For males, the life expectancy gap was even higher at 8.9 years, although for healthy life expectancy, the gap was somewhat lower at 17.6 years. A similar differential in the proportion of life spent healthy was also present. </a:t>
            </a:r>
          </a:p>
        </p:txBody>
      </p:sp>
      <p:sp>
        <p:nvSpPr>
          <p:cNvPr id="4" name="Slide Number Placeholder 3"/>
          <p:cNvSpPr>
            <a:spLocks noGrp="1"/>
          </p:cNvSpPr>
          <p:nvPr>
            <p:ph type="sldNum" sz="quarter" idx="10"/>
          </p:nvPr>
        </p:nvSpPr>
        <p:spPr/>
        <p:txBody>
          <a:bodyPr/>
          <a:lstStyle/>
          <a:p>
            <a:fld id="{5E830E73-B534-4EDB-97E5-839DB10B0F92}" type="slidenum">
              <a:rPr lang="en-GB" smtClean="0"/>
              <a:t>37</a:t>
            </a:fld>
            <a:endParaRPr lang="en-GB"/>
          </a:p>
        </p:txBody>
      </p:sp>
    </p:spTree>
    <p:extLst>
      <p:ext uri="{BB962C8B-B14F-4D97-AF65-F5344CB8AC3E}">
        <p14:creationId xmlns:p14="http://schemas.microsoft.com/office/powerpoint/2010/main" val="7611512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gap in in life expectancy between the most and least deprived males and females has grown since 2011-13. For males it now stands in excess of 9 years while for females it’s 7.3 years as measured by the slope index of inequality.</a:t>
            </a:r>
          </a:p>
        </p:txBody>
      </p:sp>
      <p:sp>
        <p:nvSpPr>
          <p:cNvPr id="4" name="Slide Number Placeholder 3"/>
          <p:cNvSpPr>
            <a:spLocks noGrp="1"/>
          </p:cNvSpPr>
          <p:nvPr>
            <p:ph type="sldNum" sz="quarter" idx="10"/>
          </p:nvPr>
        </p:nvSpPr>
        <p:spPr/>
        <p:txBody>
          <a:bodyPr/>
          <a:lstStyle/>
          <a:p>
            <a:fld id="{5E830E73-B534-4EDB-97E5-839DB10B0F92}" type="slidenum">
              <a:rPr lang="en-GB" smtClean="0"/>
              <a:t>38</a:t>
            </a:fld>
            <a:endParaRPr lang="en-GB"/>
          </a:p>
        </p:txBody>
      </p:sp>
    </p:spTree>
    <p:extLst>
      <p:ext uri="{BB962C8B-B14F-4D97-AF65-F5344CB8AC3E}">
        <p14:creationId xmlns:p14="http://schemas.microsoft.com/office/powerpoint/2010/main" val="15671228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E830E73-B534-4EDB-97E5-839DB10B0F92}" type="slidenum">
              <a:rPr lang="en-GB" smtClean="0"/>
              <a:t>39</a:t>
            </a:fld>
            <a:endParaRPr lang="en-GB"/>
          </a:p>
        </p:txBody>
      </p:sp>
    </p:spTree>
    <p:extLst>
      <p:ext uri="{BB962C8B-B14F-4D97-AF65-F5344CB8AC3E}">
        <p14:creationId xmlns:p14="http://schemas.microsoft.com/office/powerpoint/2010/main" val="2519730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830E73-B534-4EDB-97E5-839DB10B0F92}" type="slidenum">
              <a:rPr lang="en-GB" smtClean="0"/>
              <a:t>40</a:t>
            </a:fld>
            <a:endParaRPr lang="en-GB"/>
          </a:p>
        </p:txBody>
      </p:sp>
    </p:spTree>
    <p:extLst>
      <p:ext uri="{BB962C8B-B14F-4D97-AF65-F5344CB8AC3E}">
        <p14:creationId xmlns:p14="http://schemas.microsoft.com/office/powerpoint/2010/main" val="10045706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830E73-B534-4EDB-97E5-839DB10B0F92}" type="slidenum">
              <a:rPr lang="en-GB" smtClean="0"/>
              <a:t>41</a:t>
            </a:fld>
            <a:endParaRPr lang="en-GB"/>
          </a:p>
        </p:txBody>
      </p:sp>
    </p:spTree>
    <p:extLst>
      <p:ext uri="{BB962C8B-B14F-4D97-AF65-F5344CB8AC3E}">
        <p14:creationId xmlns:p14="http://schemas.microsoft.com/office/powerpoint/2010/main" val="32250624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5705F0A-1D8B-43DE-924C-7810AB1239F9}" type="slidenum">
              <a:rPr lang="en-GB" smtClean="0">
                <a:solidFill>
                  <a:prstClr val="black"/>
                </a:solidFill>
              </a:rPr>
              <a:pPr/>
              <a:t>43</a:t>
            </a:fld>
            <a:endParaRPr lang="en-GB">
              <a:solidFill>
                <a:prstClr val="black"/>
              </a:solidFill>
            </a:endParaRPr>
          </a:p>
        </p:txBody>
      </p:sp>
    </p:spTree>
    <p:extLst>
      <p:ext uri="{BB962C8B-B14F-4D97-AF65-F5344CB8AC3E}">
        <p14:creationId xmlns:p14="http://schemas.microsoft.com/office/powerpoint/2010/main" val="3695888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There has been wide interest in recent mortality patterns, particularly following </a:t>
            </a:r>
            <a:r>
              <a:rPr lang="en-US" sz="1200" b="0" i="0" u="sng" kern="1200" dirty="0">
                <a:solidFill>
                  <a:schemeClr val="tx1"/>
                </a:solidFill>
                <a:effectLst/>
                <a:latin typeface="+mn-lt"/>
                <a:ea typeface="+mn-ea"/>
                <a:cs typeface="+mn-cs"/>
                <a:hlinkClick r:id="rId3"/>
              </a:rPr>
              <a:t>analyses of 2015 deaths</a:t>
            </a:r>
            <a:r>
              <a:rPr lang="en-US" sz="1200" b="0" i="0" kern="1200" dirty="0">
                <a:solidFill>
                  <a:schemeClr val="tx1"/>
                </a:solidFill>
                <a:effectLst/>
                <a:latin typeface="+mn-lt"/>
                <a:ea typeface="+mn-ea"/>
                <a:cs typeface="+mn-cs"/>
              </a:rPr>
              <a:t>, which produced a statistically significant rise in mortality rates and a consequential fall in life expectancy in England between 2014 and 2015. A number of influential </a:t>
            </a:r>
            <a:r>
              <a:rPr lang="en-US" sz="1200" b="0" i="0" kern="1200" dirty="0" err="1">
                <a:solidFill>
                  <a:schemeClr val="tx1"/>
                </a:solidFill>
                <a:effectLst/>
                <a:latin typeface="+mn-lt"/>
                <a:ea typeface="+mn-ea"/>
                <a:cs typeface="+mn-cs"/>
              </a:rPr>
              <a:t>organisations</a:t>
            </a:r>
            <a:r>
              <a:rPr lang="en-US" sz="1200" b="0" i="0" kern="1200" dirty="0">
                <a:solidFill>
                  <a:schemeClr val="tx1"/>
                </a:solidFill>
                <a:effectLst/>
                <a:latin typeface="+mn-lt"/>
                <a:ea typeface="+mn-ea"/>
                <a:cs typeface="+mn-cs"/>
              </a:rPr>
              <a:t> and academics have provided commentary and analysis on these trends, including the </a:t>
            </a:r>
            <a:r>
              <a:rPr lang="en-US" sz="1200" b="0" i="0" u="sng" kern="1200" dirty="0">
                <a:solidFill>
                  <a:schemeClr val="tx1"/>
                </a:solidFill>
                <a:effectLst/>
                <a:latin typeface="+mn-lt"/>
                <a:ea typeface="+mn-ea"/>
                <a:cs typeface="+mn-cs"/>
                <a:hlinkClick r:id="rId4"/>
              </a:rPr>
              <a:t>Institute and Faculty of Actuaries and their continuous mortality investigation</a:t>
            </a:r>
            <a:r>
              <a:rPr lang="en-US" sz="1200" b="0" i="0" kern="1200" dirty="0">
                <a:solidFill>
                  <a:schemeClr val="tx1"/>
                </a:solidFill>
                <a:effectLst/>
                <a:latin typeface="+mn-lt"/>
                <a:ea typeface="+mn-ea"/>
                <a:cs typeface="+mn-cs"/>
              </a:rPr>
              <a:t>, and there is </a:t>
            </a:r>
            <a:r>
              <a:rPr lang="en-US" sz="1200" b="0" i="0" u="sng" kern="1200" dirty="0">
                <a:solidFill>
                  <a:schemeClr val="tx1"/>
                </a:solidFill>
                <a:effectLst/>
                <a:latin typeface="+mn-lt"/>
                <a:ea typeface="+mn-ea"/>
                <a:cs typeface="+mn-cs"/>
                <a:hlinkClick r:id="rId5"/>
              </a:rPr>
              <a:t>accompanying industry commentary</a:t>
            </a:r>
            <a:r>
              <a:rPr lang="en-US" sz="1200" b="0" i="0" kern="1200" dirty="0">
                <a:solidFill>
                  <a:schemeClr val="tx1"/>
                </a:solidFill>
                <a:effectLst/>
                <a:latin typeface="+mn-lt"/>
                <a:ea typeface="+mn-ea"/>
                <a:cs typeface="+mn-cs"/>
              </a:rPr>
              <a:t> on this: think tanks such as the </a:t>
            </a:r>
            <a:r>
              <a:rPr lang="en-US" sz="1200" b="0" i="0" u="sng" kern="1200" dirty="0">
                <a:solidFill>
                  <a:schemeClr val="tx1"/>
                </a:solidFill>
                <a:effectLst/>
                <a:latin typeface="+mn-lt"/>
                <a:ea typeface="+mn-ea"/>
                <a:cs typeface="+mn-cs"/>
                <a:hlinkClick r:id="rId6"/>
              </a:rPr>
              <a:t>King’s Fund</a:t>
            </a:r>
            <a:r>
              <a:rPr lang="en-US" sz="1200" b="0" i="0" kern="1200" dirty="0">
                <a:solidFill>
                  <a:schemeClr val="tx1"/>
                </a:solidFill>
                <a:effectLst/>
                <a:latin typeface="+mn-lt"/>
                <a:ea typeface="+mn-ea"/>
                <a:cs typeface="+mn-cs"/>
              </a:rPr>
              <a:t>; academics such as Sir </a:t>
            </a:r>
            <a:r>
              <a:rPr lang="en-US" sz="1200" b="0" i="0" u="sng" kern="1200" dirty="0">
                <a:solidFill>
                  <a:schemeClr val="tx1"/>
                </a:solidFill>
                <a:effectLst/>
                <a:latin typeface="+mn-lt"/>
                <a:ea typeface="+mn-ea"/>
                <a:cs typeface="+mn-cs"/>
                <a:hlinkClick r:id="rId7"/>
              </a:rPr>
              <a:t>Michael Marmot</a:t>
            </a:r>
            <a:r>
              <a:rPr lang="en-US" sz="1200" b="0" i="0" kern="1200" dirty="0">
                <a:solidFill>
                  <a:schemeClr val="tx1"/>
                </a:solidFill>
                <a:effectLst/>
                <a:latin typeface="+mn-lt"/>
                <a:ea typeface="+mn-ea"/>
                <a:cs typeface="+mn-cs"/>
              </a:rPr>
              <a:t>; as well as public bodies such as </a:t>
            </a:r>
            <a:r>
              <a:rPr lang="en-US" sz="1200" b="0" i="0" u="sng" kern="1200" dirty="0">
                <a:solidFill>
                  <a:schemeClr val="tx1"/>
                </a:solidFill>
                <a:effectLst/>
                <a:latin typeface="+mn-lt"/>
                <a:ea typeface="+mn-ea"/>
                <a:cs typeface="+mn-cs"/>
                <a:hlinkClick r:id="rId8"/>
              </a:rPr>
              <a:t>Public Health England</a:t>
            </a:r>
            <a:r>
              <a:rPr lang="en-US" sz="1200" b="0" i="0" kern="1200" dirty="0">
                <a:solidFill>
                  <a:schemeClr val="tx1"/>
                </a:solidFill>
                <a:effectLst/>
                <a:latin typeface="+mn-lt"/>
                <a:ea typeface="+mn-ea"/>
                <a:cs typeface="+mn-cs"/>
              </a:rPr>
              <a:t> and </a:t>
            </a:r>
            <a:r>
              <a:rPr lang="en-US" sz="1200" b="0" i="0" u="sng" kern="1200" dirty="0">
                <a:solidFill>
                  <a:schemeClr val="tx1"/>
                </a:solidFill>
                <a:effectLst/>
                <a:latin typeface="+mn-lt"/>
                <a:ea typeface="+mn-ea"/>
                <a:cs typeface="+mn-cs"/>
                <a:hlinkClick r:id="rId9"/>
              </a:rPr>
              <a:t>Public Health Wales</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There has understandably been speculation about the reasons behind the observed patterns. Some researchers have pointed to the presence of more virulent strains of influenza affecting the more vulnerable older populations. However, this is contested as a long-term effect as varying predominant strains of influenza will only explain short-term fluctuations in mortality rates, not longer-term changes in trends (</a:t>
            </a:r>
            <a:r>
              <a:rPr lang="en-US" sz="1200" b="0" i="0" u="sng" kern="1200" dirty="0">
                <a:solidFill>
                  <a:schemeClr val="tx1"/>
                </a:solidFill>
                <a:effectLst/>
                <a:latin typeface="+mn-lt"/>
                <a:ea typeface="+mn-ea"/>
                <a:cs typeface="+mn-cs"/>
                <a:hlinkClick r:id="rId10"/>
              </a:rPr>
              <a:t>see Rise in mortality in England and Wales in first seven weeks of 2018</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Several authors suggest austerity as the primary underlying cause of more recent mortality patterns, citing statistical associations with measures of healthcare performance and the </a:t>
            </a:r>
            <a:r>
              <a:rPr lang="en-US" sz="1200" b="0" i="0" u="sng" kern="1200" dirty="0">
                <a:solidFill>
                  <a:schemeClr val="tx1"/>
                </a:solidFill>
                <a:effectLst/>
                <a:latin typeface="+mn-lt"/>
                <a:ea typeface="+mn-ea"/>
                <a:cs typeface="+mn-cs"/>
                <a:hlinkClick r:id="rId11"/>
              </a:rPr>
              <a:t>worsening financial performance of NHS bodies</a:t>
            </a:r>
            <a:r>
              <a:rPr lang="en-US" sz="1200" b="0" i="0" kern="1200" dirty="0">
                <a:solidFill>
                  <a:schemeClr val="tx1"/>
                </a:solidFill>
                <a:effectLst/>
                <a:latin typeface="+mn-lt"/>
                <a:ea typeface="+mn-ea"/>
                <a:cs typeface="+mn-cs"/>
              </a:rPr>
              <a:t>, together with social care access constraints, as discussed in </a:t>
            </a:r>
            <a:r>
              <a:rPr lang="en-US" sz="1200" b="0" i="0" u="sng" kern="1200" dirty="0">
                <a:solidFill>
                  <a:schemeClr val="tx1"/>
                </a:solidFill>
                <a:effectLst/>
                <a:latin typeface="+mn-lt"/>
                <a:ea typeface="+mn-ea"/>
                <a:cs typeface="+mn-cs"/>
                <a:hlinkClick r:id="rId12"/>
              </a:rPr>
              <a:t>Effects of health and social care spending constraints on mortality in England: a time trend analysis</a:t>
            </a:r>
            <a:r>
              <a:rPr lang="en-US" sz="1200" b="0" i="0" kern="1200" dirty="0">
                <a:solidFill>
                  <a:schemeClr val="tx1"/>
                </a:solidFill>
                <a:effectLst/>
                <a:latin typeface="+mn-lt"/>
                <a:ea typeface="+mn-ea"/>
                <a:cs typeface="+mn-cs"/>
              </a:rPr>
              <a:t>. On the other hand, others have argued that such analysis does not demonstrate causal links.</a:t>
            </a:r>
          </a:p>
          <a:p>
            <a:r>
              <a:rPr lang="en-US" sz="1200" b="0" i="0" kern="1200" dirty="0">
                <a:solidFill>
                  <a:schemeClr val="tx1"/>
                </a:solidFill>
                <a:effectLst/>
                <a:latin typeface="+mn-lt"/>
                <a:ea typeface="+mn-ea"/>
                <a:cs typeface="+mn-cs"/>
              </a:rPr>
              <a:t>A third approach attributes the trends to </a:t>
            </a:r>
            <a:r>
              <a:rPr lang="en-US" sz="1200" b="0" i="0" u="sng" kern="1200" dirty="0">
                <a:solidFill>
                  <a:schemeClr val="tx1"/>
                </a:solidFill>
                <a:effectLst/>
                <a:latin typeface="+mn-lt"/>
                <a:ea typeface="+mn-ea"/>
                <a:cs typeface="+mn-cs"/>
                <a:hlinkClick r:id="rId13"/>
              </a:rPr>
              <a:t>cohort effects</a:t>
            </a:r>
            <a:r>
              <a:rPr lang="en-US" sz="1200" b="0" i="0" kern="1200" dirty="0">
                <a:solidFill>
                  <a:schemeClr val="tx1"/>
                </a:solidFill>
                <a:effectLst/>
                <a:latin typeface="+mn-lt"/>
                <a:ea typeface="+mn-ea"/>
                <a:cs typeface="+mn-cs"/>
              </a:rPr>
              <a:t>, specifically higher prevalence of co-morbidity among the elderly. The </a:t>
            </a:r>
            <a:r>
              <a:rPr lang="en-US" sz="1200" b="0" i="0" u="sng" kern="1200" dirty="0">
                <a:solidFill>
                  <a:schemeClr val="tx1"/>
                </a:solidFill>
                <a:effectLst/>
                <a:latin typeface="+mn-lt"/>
                <a:ea typeface="+mn-ea"/>
                <a:cs typeface="+mn-cs"/>
                <a:hlinkClick r:id="rId14"/>
              </a:rPr>
              <a:t>risk of multi-morbidity with increasing age is found across European countries</a:t>
            </a:r>
            <a:r>
              <a:rPr lang="en-US" sz="1200" b="0" i="0" kern="1200" dirty="0">
                <a:solidFill>
                  <a:schemeClr val="tx1"/>
                </a:solidFill>
                <a:effectLst/>
                <a:latin typeface="+mn-lt"/>
                <a:ea typeface="+mn-ea"/>
                <a:cs typeface="+mn-cs"/>
              </a:rPr>
              <a:t>, and the higher concentrations of older people in modern economies present challenges for health and social care systems.</a:t>
            </a:r>
          </a:p>
          <a:p>
            <a:endParaRPr lang="en-GB" dirty="0"/>
          </a:p>
        </p:txBody>
      </p:sp>
      <p:sp>
        <p:nvSpPr>
          <p:cNvPr id="4" name="Slide Number Placeholder 3"/>
          <p:cNvSpPr>
            <a:spLocks noGrp="1"/>
          </p:cNvSpPr>
          <p:nvPr>
            <p:ph type="sldNum" sz="quarter" idx="10"/>
          </p:nvPr>
        </p:nvSpPr>
        <p:spPr/>
        <p:txBody>
          <a:bodyPr/>
          <a:lstStyle/>
          <a:p>
            <a:fld id="{5E830E73-B534-4EDB-97E5-839DB10B0F92}" type="slidenum">
              <a:rPr lang="en-GB" smtClean="0"/>
              <a:t>6</a:t>
            </a:fld>
            <a:endParaRPr lang="en-GB"/>
          </a:p>
        </p:txBody>
      </p:sp>
    </p:spTree>
    <p:extLst>
      <p:ext uri="{BB962C8B-B14F-4D97-AF65-F5344CB8AC3E}">
        <p14:creationId xmlns:p14="http://schemas.microsoft.com/office/powerpoint/2010/main" val="32749443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5705F0A-1D8B-43DE-924C-7810AB1239F9}" type="slidenum">
              <a:rPr lang="en-GB" smtClean="0">
                <a:solidFill>
                  <a:prstClr val="black"/>
                </a:solidFill>
              </a:rPr>
              <a:pPr/>
              <a:t>44</a:t>
            </a:fld>
            <a:endParaRPr lang="en-GB">
              <a:solidFill>
                <a:prstClr val="black"/>
              </a:solidFill>
            </a:endParaRPr>
          </a:p>
        </p:txBody>
      </p:sp>
    </p:spTree>
    <p:extLst>
      <p:ext uri="{BB962C8B-B14F-4D97-AF65-F5344CB8AC3E}">
        <p14:creationId xmlns:p14="http://schemas.microsoft.com/office/powerpoint/2010/main" val="8729165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5705F0A-1D8B-43DE-924C-7810AB1239F9}" type="slidenum">
              <a:rPr lang="en-GB" smtClean="0">
                <a:solidFill>
                  <a:prstClr val="black"/>
                </a:solidFill>
              </a:rPr>
              <a:pPr/>
              <a:t>45</a:t>
            </a:fld>
            <a:endParaRPr lang="en-GB">
              <a:solidFill>
                <a:prstClr val="black"/>
              </a:solidFill>
            </a:endParaRPr>
          </a:p>
        </p:txBody>
      </p:sp>
    </p:spTree>
    <p:extLst>
      <p:ext uri="{BB962C8B-B14F-4D97-AF65-F5344CB8AC3E}">
        <p14:creationId xmlns:p14="http://schemas.microsoft.com/office/powerpoint/2010/main" val="18142895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2012-2016 the average annual change in life expectancy in Scotland was +2.5 weeks for women and +4.4 weeks for men.</a:t>
            </a:r>
          </a:p>
          <a:p>
            <a:r>
              <a:rPr lang="en-GB" dirty="0"/>
              <a:t>For women this is smallest gain in life expectancy for any of</a:t>
            </a:r>
            <a:r>
              <a:rPr lang="en-GB" baseline="0" dirty="0"/>
              <a:t> these </a:t>
            </a:r>
            <a:r>
              <a:rPr lang="en-GB" dirty="0"/>
              <a:t>periods since 1947 </a:t>
            </a:r>
          </a:p>
          <a:p>
            <a:r>
              <a:rPr lang="en-GB" dirty="0"/>
              <a:t>For men there were two post-war periods with smaller gains: 1957-61 and 1972-76</a:t>
            </a:r>
          </a:p>
          <a:p>
            <a:r>
              <a:rPr lang="en-GB" dirty="0"/>
              <a:t>Adoption of rolling periods for comparison identifies similar periods :</a:t>
            </a:r>
          </a:p>
          <a:p>
            <a:r>
              <a:rPr lang="en-GB" sz="1200" kern="1200" baseline="0" dirty="0">
                <a:solidFill>
                  <a:schemeClr val="tx1"/>
                </a:solidFill>
                <a:effectLst/>
                <a:latin typeface="+mn-lt"/>
                <a:ea typeface="+mn-ea"/>
                <a:cs typeface="+mn-cs"/>
              </a:rPr>
              <a:t>Women: 1972</a:t>
            </a:r>
          </a:p>
          <a:p>
            <a:r>
              <a:rPr lang="en-GB" sz="1200" kern="1200" baseline="0" dirty="0">
                <a:solidFill>
                  <a:schemeClr val="tx1"/>
                </a:solidFill>
                <a:effectLst/>
                <a:latin typeface="+mn-lt"/>
                <a:ea typeface="+mn-ea"/>
                <a:cs typeface="+mn-cs"/>
              </a:rPr>
              <a:t>Men: 1961, 1962, 1963, 1965, 1969, 1972, 1973, 1976</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5705F0A-1D8B-43DE-924C-7810AB1239F9}" type="slidenum">
              <a:rPr lang="en-GB" smtClean="0">
                <a:solidFill>
                  <a:prstClr val="black"/>
                </a:solidFill>
              </a:rPr>
              <a:pPr/>
              <a:t>46</a:t>
            </a:fld>
            <a:endParaRPr lang="en-GB">
              <a:solidFill>
                <a:prstClr val="black"/>
              </a:solidFill>
            </a:endParaRPr>
          </a:p>
        </p:txBody>
      </p:sp>
    </p:spTree>
    <p:extLst>
      <p:ext uri="{BB962C8B-B14F-4D97-AF65-F5344CB8AC3E}">
        <p14:creationId xmlns:p14="http://schemas.microsoft.com/office/powerpoint/2010/main" val="31816349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r>
              <a:rPr lang="en-GB" dirty="0"/>
              <a:t>Data source: Human Mortality Database  (1x1 year life expectancy) </a:t>
            </a:r>
            <a:r>
              <a:rPr lang="en-GB" dirty="0">
                <a:hlinkClick r:id="rId3"/>
              </a:rPr>
              <a:t>https://www.mortality.org/</a:t>
            </a:r>
            <a:endParaRPr lang="en-GB" dirty="0"/>
          </a:p>
          <a:p>
            <a:pPr lvl="1"/>
            <a:r>
              <a:rPr lang="en-GB" dirty="0"/>
              <a:t>Mean annual change in period life expectancy at birth for 5 year periods to 2016</a:t>
            </a:r>
          </a:p>
          <a:p>
            <a:pPr lvl="1"/>
            <a:r>
              <a:rPr lang="en-GB" dirty="0"/>
              <a:t>12 countries for international comparison selected on basis of data availability for period 1991-2016, and population ≥ 2  million:</a:t>
            </a:r>
          </a:p>
          <a:p>
            <a:pPr marL="457200" lvl="1" indent="0">
              <a:buNone/>
            </a:pPr>
            <a:r>
              <a:rPr lang="en-GB" dirty="0"/>
              <a:t>	USA, England &amp; Wales, Netherlands, Sweden, France, Austria, Switzerland, Denmark, Poland, Czech Republic, Japan, Belarus.</a:t>
            </a:r>
          </a:p>
          <a:p>
            <a:endParaRPr lang="en-GB" dirty="0"/>
          </a:p>
          <a:p>
            <a:pPr marL="171450" indent="-171450">
              <a:buFont typeface="Arial" panose="020B0604020202020204" pitchFamily="34" charset="0"/>
              <a:buChar char="•"/>
            </a:pPr>
            <a:r>
              <a:rPr lang="en-GB" dirty="0"/>
              <a:t>The majority of countries had smaller average gains in life expectancy in 2012-2016 compared with the preceding period, but this was not universal in occurrence or scale. </a:t>
            </a:r>
          </a:p>
          <a:p>
            <a:pPr marL="171450" indent="-171450">
              <a:buFont typeface="Arial" panose="020B0604020202020204" pitchFamily="34" charset="0"/>
              <a:buChar char="•"/>
            </a:pPr>
            <a:r>
              <a:rPr lang="en-GB" dirty="0"/>
              <a:t>Of thirteen countries analysed, only the USA and England &amp; Wales have seen smaller recent gains than Scotland. </a:t>
            </a:r>
          </a:p>
          <a:p>
            <a:pPr marL="171450" indent="-171450">
              <a:buFont typeface="Arial" panose="020B0604020202020204" pitchFamily="34" charset="0"/>
              <a:buChar char="•"/>
            </a:pPr>
            <a:r>
              <a:rPr lang="en-GB" dirty="0"/>
              <a:t>A number of countries with greater life expectancy are maintaining greater average annual improvements. </a:t>
            </a:r>
          </a:p>
          <a:p>
            <a:endParaRPr lang="en-GB" dirty="0"/>
          </a:p>
        </p:txBody>
      </p:sp>
      <p:sp>
        <p:nvSpPr>
          <p:cNvPr id="4" name="Slide Number Placeholder 3"/>
          <p:cNvSpPr>
            <a:spLocks noGrp="1"/>
          </p:cNvSpPr>
          <p:nvPr>
            <p:ph type="sldNum" sz="quarter" idx="10"/>
          </p:nvPr>
        </p:nvSpPr>
        <p:spPr/>
        <p:txBody>
          <a:bodyPr/>
          <a:lstStyle/>
          <a:p>
            <a:fld id="{A9BE5F15-9276-421C-B4BD-D4367F3A43F2}" type="slidenum">
              <a:rPr lang="en-GB">
                <a:solidFill>
                  <a:prstClr val="black"/>
                </a:solidFill>
              </a:rPr>
              <a:pPr/>
              <a:t>47</a:t>
            </a:fld>
            <a:endParaRPr lang="en-GB">
              <a:solidFill>
                <a:prstClr val="black"/>
              </a:solidFill>
            </a:endParaRPr>
          </a:p>
        </p:txBody>
      </p:sp>
    </p:spTree>
    <p:extLst>
      <p:ext uri="{BB962C8B-B14F-4D97-AF65-F5344CB8AC3E}">
        <p14:creationId xmlns:p14="http://schemas.microsoft.com/office/powerpoint/2010/main" val="16017774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5705F0A-1D8B-43DE-924C-7810AB1239F9}" type="slidenum">
              <a:rPr lang="en-GB" smtClean="0">
                <a:solidFill>
                  <a:prstClr val="black"/>
                </a:solidFill>
              </a:rPr>
              <a:pPr/>
              <a:t>48</a:t>
            </a:fld>
            <a:endParaRPr lang="en-GB">
              <a:solidFill>
                <a:prstClr val="black"/>
              </a:solidFill>
            </a:endParaRPr>
          </a:p>
        </p:txBody>
      </p:sp>
    </p:spTree>
    <p:extLst>
      <p:ext uri="{BB962C8B-B14F-4D97-AF65-F5344CB8AC3E}">
        <p14:creationId xmlns:p14="http://schemas.microsoft.com/office/powerpoint/2010/main" val="25219756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Replication of ONS-described</a:t>
            </a:r>
            <a:r>
              <a:rPr lang="en-GB" baseline="0" dirty="0"/>
              <a:t> approach</a:t>
            </a:r>
            <a:endParaRPr lang="en-GB" dirty="0"/>
          </a:p>
          <a:p>
            <a:endParaRPr lang="en-GB" dirty="0"/>
          </a:p>
        </p:txBody>
      </p:sp>
      <p:sp>
        <p:nvSpPr>
          <p:cNvPr id="4" name="Slide Number Placeholder 3"/>
          <p:cNvSpPr>
            <a:spLocks noGrp="1"/>
          </p:cNvSpPr>
          <p:nvPr>
            <p:ph type="sldNum" sz="quarter" idx="10"/>
          </p:nvPr>
        </p:nvSpPr>
        <p:spPr/>
        <p:txBody>
          <a:bodyPr/>
          <a:lstStyle/>
          <a:p>
            <a:fld id="{A9BE5F15-9276-421C-B4BD-D4367F3A43F2}" type="slidenum">
              <a:rPr lang="en-GB">
                <a:solidFill>
                  <a:prstClr val="black"/>
                </a:solidFill>
              </a:rPr>
              <a:pPr/>
              <a:t>49</a:t>
            </a:fld>
            <a:endParaRPr lang="en-GB">
              <a:solidFill>
                <a:prstClr val="black"/>
              </a:solidFill>
            </a:endParaRPr>
          </a:p>
        </p:txBody>
      </p:sp>
    </p:spTree>
    <p:extLst>
      <p:ext uri="{BB962C8B-B14F-4D97-AF65-F5344CB8AC3E}">
        <p14:creationId xmlns:p14="http://schemas.microsoft.com/office/powerpoint/2010/main" val="34025920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One break mode – compar</a:t>
            </a:r>
            <a:r>
              <a:rPr lang="en-GB" baseline="0" dirty="0"/>
              <a:t>e to England: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All age men and women, and women U75 all similar to England – 1-3 quarters later,  with overlapping 95% confidence intervals.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75+ men (</a:t>
            </a:r>
            <a:r>
              <a:rPr lang="en-GB" baseline="0" dirty="0" err="1"/>
              <a:t>Eng</a:t>
            </a:r>
            <a:r>
              <a:rPr lang="en-GB" baseline="0" dirty="0"/>
              <a:t> = Jul 2011-Jun 2012) 1.5 years earlier in England, overlapping CI</a:t>
            </a:r>
          </a:p>
          <a:p>
            <a:pPr marL="171450" indent="-171450">
              <a:buFont typeface="Arial" panose="020B0604020202020204" pitchFamily="34" charset="0"/>
              <a:buChar char="•"/>
            </a:pPr>
            <a:r>
              <a:rPr lang="en-GB" baseline="0" dirty="0"/>
              <a:t>U75 men (</a:t>
            </a:r>
            <a:r>
              <a:rPr lang="en-GB" baseline="0" dirty="0" err="1"/>
              <a:t>Eng</a:t>
            </a:r>
            <a:r>
              <a:rPr lang="en-GB" baseline="0" dirty="0"/>
              <a:t> = Apr 2009-Mar 2010) 3 years earlier in England, no overlap</a:t>
            </a:r>
          </a:p>
          <a:p>
            <a:pPr marL="171450" indent="-171450">
              <a:buFont typeface="Arial" panose="020B0604020202020204" pitchFamily="34" charset="0"/>
              <a:buChar char="•"/>
            </a:pPr>
            <a:r>
              <a:rPr lang="en-GB" baseline="0" dirty="0"/>
              <a:t>U75 women 1998 breakpoint in England</a:t>
            </a:r>
            <a:endParaRPr lang="en-GB" dirty="0"/>
          </a:p>
        </p:txBody>
      </p:sp>
      <p:sp>
        <p:nvSpPr>
          <p:cNvPr id="4" name="Slide Number Placeholder 3"/>
          <p:cNvSpPr>
            <a:spLocks noGrp="1"/>
          </p:cNvSpPr>
          <p:nvPr>
            <p:ph type="sldNum" sz="quarter" idx="10"/>
          </p:nvPr>
        </p:nvSpPr>
        <p:spPr/>
        <p:txBody>
          <a:bodyPr/>
          <a:lstStyle/>
          <a:p>
            <a:fld id="{65705F0A-1D8B-43DE-924C-7810AB1239F9}" type="slidenum">
              <a:rPr lang="en-GB" smtClean="0">
                <a:solidFill>
                  <a:prstClr val="black"/>
                </a:solidFill>
              </a:rPr>
              <a:pPr/>
              <a:t>50</a:t>
            </a:fld>
            <a:endParaRPr lang="en-GB">
              <a:solidFill>
                <a:prstClr val="black"/>
              </a:solidFill>
            </a:endParaRPr>
          </a:p>
        </p:txBody>
      </p:sp>
    </p:spTree>
    <p:extLst>
      <p:ext uri="{BB962C8B-B14F-4D97-AF65-F5344CB8AC3E}">
        <p14:creationId xmlns:p14="http://schemas.microsoft.com/office/powerpoint/2010/main" val="28780535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5705F0A-1D8B-43DE-924C-7810AB1239F9}" type="slidenum">
              <a:rPr lang="en-GB" smtClean="0">
                <a:solidFill>
                  <a:prstClr val="black"/>
                </a:solidFill>
              </a:rPr>
              <a:pPr/>
              <a:t>51</a:t>
            </a:fld>
            <a:endParaRPr lang="en-GB">
              <a:solidFill>
                <a:prstClr val="black"/>
              </a:solidFill>
            </a:endParaRPr>
          </a:p>
        </p:txBody>
      </p:sp>
    </p:spTree>
    <p:extLst>
      <p:ext uri="{BB962C8B-B14F-4D97-AF65-F5344CB8AC3E}">
        <p14:creationId xmlns:p14="http://schemas.microsoft.com/office/powerpoint/2010/main" val="31894669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5705F0A-1D8B-43DE-924C-7810AB1239F9}" type="slidenum">
              <a:rPr lang="en-GB" smtClean="0">
                <a:solidFill>
                  <a:prstClr val="black"/>
                </a:solidFill>
              </a:rPr>
              <a:pPr/>
              <a:t>54</a:t>
            </a:fld>
            <a:endParaRPr lang="en-GB">
              <a:solidFill>
                <a:prstClr val="black"/>
              </a:solidFill>
            </a:endParaRPr>
          </a:p>
        </p:txBody>
      </p:sp>
    </p:spTree>
    <p:extLst>
      <p:ext uri="{BB962C8B-B14F-4D97-AF65-F5344CB8AC3E}">
        <p14:creationId xmlns:p14="http://schemas.microsoft.com/office/powerpoint/2010/main" val="721902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5705F0A-1D8B-43DE-924C-7810AB1239F9}" type="slidenum">
              <a:rPr lang="en-GB" smtClean="0">
                <a:solidFill>
                  <a:prstClr val="black"/>
                </a:solidFill>
              </a:rPr>
              <a:pPr/>
              <a:t>55</a:t>
            </a:fld>
            <a:endParaRPr lang="en-GB">
              <a:solidFill>
                <a:prstClr val="black"/>
              </a:solidFill>
            </a:endParaRPr>
          </a:p>
        </p:txBody>
      </p:sp>
    </p:spTree>
    <p:extLst>
      <p:ext uri="{BB962C8B-B14F-4D97-AF65-F5344CB8AC3E}">
        <p14:creationId xmlns:p14="http://schemas.microsoft.com/office/powerpoint/2010/main" val="26907509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Segmented linear regression fits multiple linear regression models to a series of continuous data points to determine a trend using a segmented or broken line of best fit. The point at which one segment meets the next is called a breakpoint and indicates the point of a change in trend where the difference in the coefficients of the slopes before and after the breakpoint is statistically significant.</a:t>
            </a:r>
            <a:endParaRPr lang="en-GB" dirty="0"/>
          </a:p>
        </p:txBody>
      </p:sp>
      <p:sp>
        <p:nvSpPr>
          <p:cNvPr id="4" name="Slide Number Placeholder 3"/>
          <p:cNvSpPr>
            <a:spLocks noGrp="1"/>
          </p:cNvSpPr>
          <p:nvPr>
            <p:ph type="sldNum" sz="quarter" idx="10"/>
          </p:nvPr>
        </p:nvSpPr>
        <p:spPr/>
        <p:txBody>
          <a:bodyPr/>
          <a:lstStyle/>
          <a:p>
            <a:fld id="{5E830E73-B534-4EDB-97E5-839DB10B0F92}" type="slidenum">
              <a:rPr lang="en-GB" smtClean="0"/>
              <a:t>8</a:t>
            </a:fld>
            <a:endParaRPr lang="en-GB"/>
          </a:p>
        </p:txBody>
      </p:sp>
    </p:spTree>
    <p:extLst>
      <p:ext uri="{BB962C8B-B14F-4D97-AF65-F5344CB8AC3E}">
        <p14:creationId xmlns:p14="http://schemas.microsoft.com/office/powerpoint/2010/main" val="27841467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5705F0A-1D8B-43DE-924C-7810AB1239F9}" type="slidenum">
              <a:rPr lang="en-GB" smtClean="0">
                <a:solidFill>
                  <a:prstClr val="black"/>
                </a:solidFill>
              </a:rPr>
              <a:pPr/>
              <a:t>56</a:t>
            </a:fld>
            <a:endParaRPr lang="en-GB">
              <a:solidFill>
                <a:prstClr val="black"/>
              </a:solidFill>
            </a:endParaRPr>
          </a:p>
        </p:txBody>
      </p:sp>
    </p:spTree>
    <p:extLst>
      <p:ext uri="{BB962C8B-B14F-4D97-AF65-F5344CB8AC3E}">
        <p14:creationId xmlns:p14="http://schemas.microsoft.com/office/powerpoint/2010/main" val="39087626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5705F0A-1D8B-43DE-924C-7810AB1239F9}" type="slidenum">
              <a:rPr lang="en-GB" smtClean="0">
                <a:solidFill>
                  <a:prstClr val="black"/>
                </a:solidFill>
              </a:rPr>
              <a:pPr/>
              <a:t>57</a:t>
            </a:fld>
            <a:endParaRPr lang="en-GB">
              <a:solidFill>
                <a:prstClr val="black"/>
              </a:solidFill>
            </a:endParaRPr>
          </a:p>
        </p:txBody>
      </p:sp>
    </p:spTree>
    <p:extLst>
      <p:ext uri="{BB962C8B-B14F-4D97-AF65-F5344CB8AC3E}">
        <p14:creationId xmlns:p14="http://schemas.microsoft.com/office/powerpoint/2010/main" val="5556443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5705F0A-1D8B-43DE-924C-7810AB1239F9}" type="slidenum">
              <a:rPr lang="en-GB" smtClean="0">
                <a:solidFill>
                  <a:prstClr val="black"/>
                </a:solidFill>
              </a:rPr>
              <a:pPr/>
              <a:t>58</a:t>
            </a:fld>
            <a:endParaRPr lang="en-GB">
              <a:solidFill>
                <a:prstClr val="black"/>
              </a:solidFill>
            </a:endParaRPr>
          </a:p>
        </p:txBody>
      </p:sp>
    </p:spTree>
    <p:extLst>
      <p:ext uri="{BB962C8B-B14F-4D97-AF65-F5344CB8AC3E}">
        <p14:creationId xmlns:p14="http://schemas.microsoft.com/office/powerpoint/2010/main" val="31941566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5705F0A-1D8B-43DE-924C-7810AB1239F9}" type="slidenum">
              <a:rPr lang="en-GB" smtClean="0">
                <a:solidFill>
                  <a:prstClr val="black"/>
                </a:solidFill>
              </a:rPr>
              <a:pPr/>
              <a:t>59</a:t>
            </a:fld>
            <a:endParaRPr lang="en-GB">
              <a:solidFill>
                <a:prstClr val="black"/>
              </a:solidFill>
            </a:endParaRPr>
          </a:p>
        </p:txBody>
      </p:sp>
    </p:spTree>
    <p:extLst>
      <p:ext uri="{BB962C8B-B14F-4D97-AF65-F5344CB8AC3E}">
        <p14:creationId xmlns:p14="http://schemas.microsoft.com/office/powerpoint/2010/main" val="16947431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5705F0A-1D8B-43DE-924C-7810AB1239F9}" type="slidenum">
              <a:rPr lang="en-GB" smtClean="0">
                <a:solidFill>
                  <a:prstClr val="black"/>
                </a:solidFill>
              </a:rPr>
              <a:pPr/>
              <a:t>62</a:t>
            </a:fld>
            <a:endParaRPr lang="en-GB">
              <a:solidFill>
                <a:prstClr val="black"/>
              </a:solidFill>
            </a:endParaRPr>
          </a:p>
        </p:txBody>
      </p:sp>
    </p:spTree>
    <p:extLst>
      <p:ext uri="{BB962C8B-B14F-4D97-AF65-F5344CB8AC3E}">
        <p14:creationId xmlns:p14="http://schemas.microsoft.com/office/powerpoint/2010/main" val="19166957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9BE5F15-9276-421C-B4BD-D4367F3A43F2}" type="slidenum">
              <a:rPr lang="en-GB">
                <a:solidFill>
                  <a:prstClr val="black"/>
                </a:solidFill>
              </a:rPr>
              <a:pPr/>
              <a:t>65</a:t>
            </a:fld>
            <a:endParaRPr lang="en-GB">
              <a:solidFill>
                <a:prstClr val="black"/>
              </a:solidFill>
            </a:endParaRPr>
          </a:p>
        </p:txBody>
      </p:sp>
    </p:spTree>
    <p:extLst>
      <p:ext uri="{BB962C8B-B14F-4D97-AF65-F5344CB8AC3E}">
        <p14:creationId xmlns:p14="http://schemas.microsoft.com/office/powerpoint/2010/main" val="32814152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42E2C38-9F43-46EC-8D8E-C96A5D7AEBF0}" type="slidenum">
              <a:rPr lang="nl-BE" smtClean="0">
                <a:solidFill>
                  <a:prstClr val="black"/>
                </a:solidFill>
              </a:rPr>
              <a:pPr/>
              <a:t>68</a:t>
            </a:fld>
            <a:endParaRPr lang="nl-BE">
              <a:solidFill>
                <a:prstClr val="black"/>
              </a:solidFill>
            </a:endParaRPr>
          </a:p>
        </p:txBody>
      </p:sp>
    </p:spTree>
    <p:extLst>
      <p:ext uri="{BB962C8B-B14F-4D97-AF65-F5344CB8AC3E}">
        <p14:creationId xmlns:p14="http://schemas.microsoft.com/office/powerpoint/2010/main" val="20334028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42E2C38-9F43-46EC-8D8E-C96A5D7AEBF0}" type="slidenum">
              <a:rPr lang="nl-BE" smtClean="0">
                <a:solidFill>
                  <a:prstClr val="black"/>
                </a:solidFill>
              </a:rPr>
              <a:pPr/>
              <a:t>69</a:t>
            </a:fld>
            <a:endParaRPr lang="nl-BE">
              <a:solidFill>
                <a:prstClr val="black"/>
              </a:solidFill>
            </a:endParaRPr>
          </a:p>
        </p:txBody>
      </p:sp>
    </p:spTree>
    <p:extLst>
      <p:ext uri="{BB962C8B-B14F-4D97-AF65-F5344CB8AC3E}">
        <p14:creationId xmlns:p14="http://schemas.microsoft.com/office/powerpoint/2010/main" val="3137851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42E2C38-9F43-46EC-8D8E-C96A5D7AEBF0}" type="slidenum">
              <a:rPr lang="nl-BE" smtClean="0">
                <a:solidFill>
                  <a:prstClr val="black"/>
                </a:solidFill>
              </a:rPr>
              <a:pPr/>
              <a:t>70</a:t>
            </a:fld>
            <a:endParaRPr lang="nl-BE">
              <a:solidFill>
                <a:prstClr val="black"/>
              </a:solidFill>
            </a:endParaRPr>
          </a:p>
        </p:txBody>
      </p:sp>
    </p:spTree>
    <p:extLst>
      <p:ext uri="{BB962C8B-B14F-4D97-AF65-F5344CB8AC3E}">
        <p14:creationId xmlns:p14="http://schemas.microsoft.com/office/powerpoint/2010/main" val="31793885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42E2C38-9F43-46EC-8D8E-C96A5D7AEBF0}" type="slidenum">
              <a:rPr lang="nl-BE" smtClean="0">
                <a:solidFill>
                  <a:prstClr val="black"/>
                </a:solidFill>
              </a:rPr>
              <a:pPr/>
              <a:t>71</a:t>
            </a:fld>
            <a:endParaRPr lang="nl-BE">
              <a:solidFill>
                <a:prstClr val="black"/>
              </a:solidFill>
            </a:endParaRPr>
          </a:p>
        </p:txBody>
      </p:sp>
    </p:spTree>
    <p:extLst>
      <p:ext uri="{BB962C8B-B14F-4D97-AF65-F5344CB8AC3E}">
        <p14:creationId xmlns:p14="http://schemas.microsoft.com/office/powerpoint/2010/main" val="27389053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As shown in figure above, the orange line is a single linear regression model produced to fit all the data (blue dots). The green line is a segmented regression model produced to fit the data assuming there is one breakpoint in the data. Overall, the green line fits the data much better than the orange line with many more blue data points being closer to the green line than the orange line. The dashed black line shows where the change in trend (breakpoint) occurred. The exact position of this breakpoint does not precisely locate any source of change, but can be used to see whether there is consistency across different countries, sexes and age groups about where the change in trend occurred in the time series.</a:t>
            </a:r>
            <a:endParaRPr lang="en-GB" dirty="0"/>
          </a:p>
        </p:txBody>
      </p:sp>
      <p:sp>
        <p:nvSpPr>
          <p:cNvPr id="4" name="Slide Number Placeholder 3"/>
          <p:cNvSpPr>
            <a:spLocks noGrp="1"/>
          </p:cNvSpPr>
          <p:nvPr>
            <p:ph type="sldNum" sz="quarter" idx="10"/>
          </p:nvPr>
        </p:nvSpPr>
        <p:spPr/>
        <p:txBody>
          <a:bodyPr/>
          <a:lstStyle/>
          <a:p>
            <a:fld id="{5E830E73-B534-4EDB-97E5-839DB10B0F92}" type="slidenum">
              <a:rPr lang="en-GB" smtClean="0"/>
              <a:t>9</a:t>
            </a:fld>
            <a:endParaRPr lang="en-GB"/>
          </a:p>
        </p:txBody>
      </p:sp>
    </p:spTree>
    <p:extLst>
      <p:ext uri="{BB962C8B-B14F-4D97-AF65-F5344CB8AC3E}">
        <p14:creationId xmlns:p14="http://schemas.microsoft.com/office/powerpoint/2010/main" val="7929664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42E2C38-9F43-46EC-8D8E-C96A5D7AEBF0}" type="slidenum">
              <a:rPr lang="nl-BE" smtClean="0">
                <a:solidFill>
                  <a:prstClr val="black"/>
                </a:solidFill>
              </a:rPr>
              <a:pPr/>
              <a:t>73</a:t>
            </a:fld>
            <a:endParaRPr lang="nl-BE">
              <a:solidFill>
                <a:prstClr val="black"/>
              </a:solidFill>
            </a:endParaRPr>
          </a:p>
        </p:txBody>
      </p:sp>
    </p:spTree>
    <p:extLst>
      <p:ext uri="{BB962C8B-B14F-4D97-AF65-F5344CB8AC3E}">
        <p14:creationId xmlns:p14="http://schemas.microsoft.com/office/powerpoint/2010/main" val="18680448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42E2C38-9F43-46EC-8D8E-C96A5D7AEBF0}" type="slidenum">
              <a:rPr lang="nl-BE" smtClean="0">
                <a:solidFill>
                  <a:prstClr val="black"/>
                </a:solidFill>
              </a:rPr>
              <a:pPr/>
              <a:t>74</a:t>
            </a:fld>
            <a:endParaRPr lang="nl-BE">
              <a:solidFill>
                <a:prstClr val="black"/>
              </a:solidFill>
            </a:endParaRPr>
          </a:p>
        </p:txBody>
      </p:sp>
    </p:spTree>
    <p:extLst>
      <p:ext uri="{BB962C8B-B14F-4D97-AF65-F5344CB8AC3E}">
        <p14:creationId xmlns:p14="http://schemas.microsoft.com/office/powerpoint/2010/main" val="120849226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42E2C38-9F43-46EC-8D8E-C96A5D7AEBF0}" type="slidenum">
              <a:rPr lang="nl-BE" smtClean="0">
                <a:solidFill>
                  <a:prstClr val="black"/>
                </a:solidFill>
              </a:rPr>
              <a:pPr/>
              <a:t>75</a:t>
            </a:fld>
            <a:endParaRPr lang="nl-BE">
              <a:solidFill>
                <a:prstClr val="black"/>
              </a:solidFill>
            </a:endParaRPr>
          </a:p>
        </p:txBody>
      </p:sp>
    </p:spTree>
    <p:extLst>
      <p:ext uri="{BB962C8B-B14F-4D97-AF65-F5344CB8AC3E}">
        <p14:creationId xmlns:p14="http://schemas.microsoft.com/office/powerpoint/2010/main" val="305075507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42E2C38-9F43-46EC-8D8E-C96A5D7AEBF0}" type="slidenum">
              <a:rPr lang="nl-BE" smtClean="0">
                <a:solidFill>
                  <a:prstClr val="black"/>
                </a:solidFill>
              </a:rPr>
              <a:pPr/>
              <a:t>76</a:t>
            </a:fld>
            <a:endParaRPr lang="nl-BE">
              <a:solidFill>
                <a:prstClr val="black"/>
              </a:solidFill>
            </a:endParaRPr>
          </a:p>
        </p:txBody>
      </p:sp>
    </p:spTree>
    <p:extLst>
      <p:ext uri="{BB962C8B-B14F-4D97-AF65-F5344CB8AC3E}">
        <p14:creationId xmlns:p14="http://schemas.microsoft.com/office/powerpoint/2010/main" val="41836341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42E2C38-9F43-46EC-8D8E-C96A5D7AEBF0}" type="slidenum">
              <a:rPr lang="nl-BE" smtClean="0">
                <a:solidFill>
                  <a:prstClr val="black"/>
                </a:solidFill>
              </a:rPr>
              <a:pPr/>
              <a:t>77</a:t>
            </a:fld>
            <a:endParaRPr lang="nl-BE">
              <a:solidFill>
                <a:prstClr val="black"/>
              </a:solidFill>
            </a:endParaRPr>
          </a:p>
        </p:txBody>
      </p:sp>
    </p:spTree>
    <p:extLst>
      <p:ext uri="{BB962C8B-B14F-4D97-AF65-F5344CB8AC3E}">
        <p14:creationId xmlns:p14="http://schemas.microsoft.com/office/powerpoint/2010/main" val="346512318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42E2C38-9F43-46EC-8D8E-C96A5D7AEBF0}" type="slidenum">
              <a:rPr lang="nl-BE" smtClean="0">
                <a:solidFill>
                  <a:prstClr val="black"/>
                </a:solidFill>
              </a:rPr>
              <a:pPr/>
              <a:t>78</a:t>
            </a:fld>
            <a:endParaRPr lang="nl-BE">
              <a:solidFill>
                <a:prstClr val="black"/>
              </a:solidFill>
            </a:endParaRPr>
          </a:p>
        </p:txBody>
      </p:sp>
    </p:spTree>
    <p:extLst>
      <p:ext uri="{BB962C8B-B14F-4D97-AF65-F5344CB8AC3E}">
        <p14:creationId xmlns:p14="http://schemas.microsoft.com/office/powerpoint/2010/main" val="399390789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42E2C38-9F43-46EC-8D8E-C96A5D7AEBF0}" type="slidenum">
              <a:rPr lang="nl-BE" smtClean="0">
                <a:solidFill>
                  <a:prstClr val="black"/>
                </a:solidFill>
              </a:rPr>
              <a:pPr/>
              <a:t>79</a:t>
            </a:fld>
            <a:endParaRPr lang="nl-BE">
              <a:solidFill>
                <a:prstClr val="black"/>
              </a:solidFill>
            </a:endParaRPr>
          </a:p>
        </p:txBody>
      </p:sp>
    </p:spTree>
    <p:extLst>
      <p:ext uri="{BB962C8B-B14F-4D97-AF65-F5344CB8AC3E}">
        <p14:creationId xmlns:p14="http://schemas.microsoft.com/office/powerpoint/2010/main" val="358835471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42E2C38-9F43-46EC-8D8E-C96A5D7AEBF0}" type="slidenum">
              <a:rPr lang="nl-BE" smtClean="0">
                <a:solidFill>
                  <a:prstClr val="black"/>
                </a:solidFill>
              </a:rPr>
              <a:pPr/>
              <a:t>80</a:t>
            </a:fld>
            <a:endParaRPr lang="nl-BE">
              <a:solidFill>
                <a:prstClr val="black"/>
              </a:solidFill>
            </a:endParaRPr>
          </a:p>
        </p:txBody>
      </p:sp>
    </p:spTree>
    <p:extLst>
      <p:ext uri="{BB962C8B-B14F-4D97-AF65-F5344CB8AC3E}">
        <p14:creationId xmlns:p14="http://schemas.microsoft.com/office/powerpoint/2010/main" val="412579614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42E2C38-9F43-46EC-8D8E-C96A5D7AEBF0}" type="slidenum">
              <a:rPr lang="nl-BE" smtClean="0">
                <a:solidFill>
                  <a:prstClr val="black"/>
                </a:solidFill>
              </a:rPr>
              <a:pPr/>
              <a:t>81</a:t>
            </a:fld>
            <a:endParaRPr lang="nl-BE">
              <a:solidFill>
                <a:prstClr val="black"/>
              </a:solidFill>
            </a:endParaRPr>
          </a:p>
        </p:txBody>
      </p:sp>
    </p:spTree>
    <p:extLst>
      <p:ext uri="{BB962C8B-B14F-4D97-AF65-F5344CB8AC3E}">
        <p14:creationId xmlns:p14="http://schemas.microsoft.com/office/powerpoint/2010/main" val="19904456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42E2C38-9F43-46EC-8D8E-C96A5D7AEBF0}" type="slidenum">
              <a:rPr lang="nl-BE" smtClean="0">
                <a:solidFill>
                  <a:prstClr val="black"/>
                </a:solidFill>
              </a:rPr>
              <a:pPr/>
              <a:t>82</a:t>
            </a:fld>
            <a:endParaRPr lang="nl-BE">
              <a:solidFill>
                <a:prstClr val="black"/>
              </a:solidFill>
            </a:endParaRPr>
          </a:p>
        </p:txBody>
      </p:sp>
    </p:spTree>
    <p:extLst>
      <p:ext uri="{BB962C8B-B14F-4D97-AF65-F5344CB8AC3E}">
        <p14:creationId xmlns:p14="http://schemas.microsoft.com/office/powerpoint/2010/main" val="12158890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E830E73-B534-4EDB-97E5-839DB10B0F92}" type="slidenum">
              <a:rPr lang="en-GB" smtClean="0"/>
              <a:t>10</a:t>
            </a:fld>
            <a:endParaRPr lang="en-GB"/>
          </a:p>
        </p:txBody>
      </p:sp>
    </p:spTree>
    <p:extLst>
      <p:ext uri="{BB962C8B-B14F-4D97-AF65-F5344CB8AC3E}">
        <p14:creationId xmlns:p14="http://schemas.microsoft.com/office/powerpoint/2010/main" val="31414711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42E2C38-9F43-46EC-8D8E-C96A5D7AEBF0}" type="slidenum">
              <a:rPr lang="nl-BE" smtClean="0">
                <a:solidFill>
                  <a:prstClr val="black"/>
                </a:solidFill>
              </a:rPr>
              <a:pPr/>
              <a:t>83</a:t>
            </a:fld>
            <a:endParaRPr lang="nl-BE">
              <a:solidFill>
                <a:prstClr val="black"/>
              </a:solidFill>
            </a:endParaRPr>
          </a:p>
        </p:txBody>
      </p:sp>
    </p:spTree>
    <p:extLst>
      <p:ext uri="{BB962C8B-B14F-4D97-AF65-F5344CB8AC3E}">
        <p14:creationId xmlns:p14="http://schemas.microsoft.com/office/powerpoint/2010/main" val="276370200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42E2C38-9F43-46EC-8D8E-C96A5D7AEBF0}" type="slidenum">
              <a:rPr lang="nl-BE" smtClean="0">
                <a:solidFill>
                  <a:prstClr val="black"/>
                </a:solidFill>
              </a:rPr>
              <a:pPr/>
              <a:t>84</a:t>
            </a:fld>
            <a:endParaRPr lang="nl-BE">
              <a:solidFill>
                <a:prstClr val="black"/>
              </a:solidFill>
            </a:endParaRPr>
          </a:p>
        </p:txBody>
      </p:sp>
    </p:spTree>
    <p:extLst>
      <p:ext uri="{BB962C8B-B14F-4D97-AF65-F5344CB8AC3E}">
        <p14:creationId xmlns:p14="http://schemas.microsoft.com/office/powerpoint/2010/main" val="155667176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42E2C38-9F43-46EC-8D8E-C96A5D7AEBF0}" type="slidenum">
              <a:rPr lang="nl-BE" smtClean="0">
                <a:solidFill>
                  <a:prstClr val="black"/>
                </a:solidFill>
              </a:rPr>
              <a:pPr/>
              <a:t>85</a:t>
            </a:fld>
            <a:endParaRPr lang="nl-BE">
              <a:solidFill>
                <a:prstClr val="black"/>
              </a:solidFill>
            </a:endParaRPr>
          </a:p>
        </p:txBody>
      </p:sp>
    </p:spTree>
    <p:extLst>
      <p:ext uri="{BB962C8B-B14F-4D97-AF65-F5344CB8AC3E}">
        <p14:creationId xmlns:p14="http://schemas.microsoft.com/office/powerpoint/2010/main" val="1419848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42E2C38-9F43-46EC-8D8E-C96A5D7AEBF0}" type="slidenum">
              <a:rPr lang="nl-BE" smtClean="0">
                <a:solidFill>
                  <a:prstClr val="black"/>
                </a:solidFill>
              </a:rPr>
              <a:pPr/>
              <a:t>87</a:t>
            </a:fld>
            <a:endParaRPr lang="nl-BE">
              <a:solidFill>
                <a:prstClr val="black"/>
              </a:solidFill>
            </a:endParaRPr>
          </a:p>
        </p:txBody>
      </p:sp>
    </p:spTree>
    <p:extLst>
      <p:ext uri="{BB962C8B-B14F-4D97-AF65-F5344CB8AC3E}">
        <p14:creationId xmlns:p14="http://schemas.microsoft.com/office/powerpoint/2010/main" val="3244637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graph shows Females in Wales (all ages)</a:t>
            </a:r>
          </a:p>
        </p:txBody>
      </p:sp>
      <p:sp>
        <p:nvSpPr>
          <p:cNvPr id="4" name="Slide Number Placeholder 3"/>
          <p:cNvSpPr>
            <a:spLocks noGrp="1"/>
          </p:cNvSpPr>
          <p:nvPr>
            <p:ph type="sldNum" sz="quarter" idx="10"/>
          </p:nvPr>
        </p:nvSpPr>
        <p:spPr/>
        <p:txBody>
          <a:bodyPr/>
          <a:lstStyle/>
          <a:p>
            <a:fld id="{5E830E73-B534-4EDB-97E5-839DB10B0F92}" type="slidenum">
              <a:rPr lang="en-GB" smtClean="0"/>
              <a:t>15</a:t>
            </a:fld>
            <a:endParaRPr lang="en-GB"/>
          </a:p>
        </p:txBody>
      </p:sp>
    </p:spTree>
    <p:extLst>
      <p:ext uri="{BB962C8B-B14F-4D97-AF65-F5344CB8AC3E}">
        <p14:creationId xmlns:p14="http://schemas.microsoft.com/office/powerpoint/2010/main" val="37114628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830E73-B534-4EDB-97E5-839DB10B0F92}" type="slidenum">
              <a:rPr lang="en-GB" smtClean="0"/>
              <a:t>21</a:t>
            </a:fld>
            <a:endParaRPr lang="en-GB"/>
          </a:p>
        </p:txBody>
      </p:sp>
    </p:spTree>
    <p:extLst>
      <p:ext uri="{BB962C8B-B14F-4D97-AF65-F5344CB8AC3E}">
        <p14:creationId xmlns:p14="http://schemas.microsoft.com/office/powerpoint/2010/main" val="11254924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concept of avoidable mortality was first introduced by </a:t>
            </a:r>
            <a:r>
              <a:rPr lang="en-US" sz="1200" b="0" i="0" u="sng" kern="1200" dirty="0" err="1">
                <a:solidFill>
                  <a:schemeClr val="tx1"/>
                </a:solidFill>
                <a:effectLst/>
                <a:latin typeface="+mn-lt"/>
                <a:ea typeface="+mn-ea"/>
                <a:cs typeface="+mn-cs"/>
                <a:hlinkClick r:id="rId3"/>
              </a:rPr>
              <a:t>Rutstein</a:t>
            </a:r>
            <a:r>
              <a:rPr lang="en-US" sz="1200" b="0" i="0" u="sng" kern="1200" dirty="0">
                <a:solidFill>
                  <a:schemeClr val="tx1"/>
                </a:solidFill>
                <a:effectLst/>
                <a:latin typeface="+mn-lt"/>
                <a:ea typeface="+mn-ea"/>
                <a:cs typeface="+mn-cs"/>
                <a:hlinkClick r:id="rId3"/>
              </a:rPr>
              <a:t> and others</a:t>
            </a:r>
            <a:r>
              <a:rPr lang="en-US" sz="1200" b="0" i="0" u="sng"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in the 1970s as an indicator of healthcare quality and effectiveness using lists of diseases which should not (or only infrequently) give rise to death or disability. </a:t>
            </a:r>
            <a:r>
              <a:rPr lang="en-US" sz="1200" b="0" i="0" kern="1200" dirty="0" err="1">
                <a:solidFill>
                  <a:schemeClr val="tx1"/>
                </a:solidFill>
                <a:effectLst/>
                <a:latin typeface="+mn-lt"/>
                <a:ea typeface="+mn-ea"/>
                <a:cs typeface="+mn-cs"/>
              </a:rPr>
              <a:t>Rutstein</a:t>
            </a:r>
            <a:r>
              <a:rPr lang="en-US" sz="1200" b="0" i="0" kern="1200" dirty="0">
                <a:solidFill>
                  <a:schemeClr val="tx1"/>
                </a:solidFill>
                <a:effectLst/>
                <a:latin typeface="+mn-lt"/>
                <a:ea typeface="+mn-ea"/>
                <a:cs typeface="+mn-cs"/>
              </a:rPr>
              <a:t> also noted that the list of conditions considered to be avoidable would need to be updated in light of improvements in medical knowledge and practice, as well as social and environmental changes. Although avoidable mortality has been researched for the last three decades, there is little consensus among researchers about how to define it. The list of causes of death ONS use in defining avoidable mortality is primarily based on the cause lists produced by </a:t>
            </a:r>
            <a:r>
              <a:rPr lang="en-US" sz="1200" b="0" i="0" u="sng" kern="1200" dirty="0">
                <a:solidFill>
                  <a:schemeClr val="tx1"/>
                </a:solidFill>
                <a:effectLst/>
                <a:latin typeface="+mn-lt"/>
                <a:ea typeface="+mn-ea"/>
                <a:cs typeface="+mn-cs"/>
                <a:hlinkClick r:id="rId4"/>
              </a:rPr>
              <a:t>Nolte and McKee (2004)</a:t>
            </a:r>
            <a:r>
              <a:rPr lang="en-US" sz="1200" b="0" i="0" kern="1200" dirty="0">
                <a:solidFill>
                  <a:schemeClr val="tx1"/>
                </a:solidFill>
                <a:effectLst/>
                <a:latin typeface="+mn-lt"/>
                <a:ea typeface="+mn-ea"/>
                <a:cs typeface="+mn-cs"/>
              </a:rPr>
              <a:t> (PDF 852KB) and </a:t>
            </a:r>
            <a:r>
              <a:rPr lang="en-US" sz="1200" b="0" i="0" u="sng" kern="1200" dirty="0">
                <a:solidFill>
                  <a:schemeClr val="tx1"/>
                </a:solidFill>
                <a:effectLst/>
                <a:latin typeface="+mn-lt"/>
                <a:ea typeface="+mn-ea"/>
                <a:cs typeface="+mn-cs"/>
                <a:hlinkClick r:id="rId5"/>
              </a:rPr>
              <a:t>Page, Tobias and Glover (2006)</a:t>
            </a:r>
            <a:r>
              <a:rPr lang="en-US" sz="1200" b="0" i="0" kern="1200" dirty="0">
                <a:solidFill>
                  <a:schemeClr val="tx1"/>
                </a:solidFill>
                <a:effectLst/>
                <a:latin typeface="+mn-lt"/>
                <a:ea typeface="+mn-ea"/>
                <a:cs typeface="+mn-cs"/>
              </a:rPr>
              <a:t> (PDF 1MB).These cause lists were updated and amended to make them more relevant to the UK and to take account of more recent developments in healthcare public health policy. Changes to these lists were influenced by </a:t>
            </a:r>
            <a:r>
              <a:rPr lang="en-US" sz="1200" b="0" i="0" u="sng" kern="1200" dirty="0" err="1">
                <a:solidFill>
                  <a:schemeClr val="tx1"/>
                </a:solidFill>
                <a:effectLst/>
                <a:latin typeface="+mn-lt"/>
                <a:ea typeface="+mn-ea"/>
                <a:cs typeface="+mn-cs"/>
                <a:hlinkClick r:id="rId6"/>
              </a:rPr>
              <a:t>Wheller</a:t>
            </a:r>
            <a:r>
              <a:rPr lang="en-US" sz="1200" b="0" i="0" u="sng" kern="1200" dirty="0">
                <a:solidFill>
                  <a:schemeClr val="tx1"/>
                </a:solidFill>
                <a:effectLst/>
                <a:latin typeface="+mn-lt"/>
                <a:ea typeface="+mn-ea"/>
                <a:cs typeface="+mn-cs"/>
                <a:hlinkClick r:id="rId6"/>
              </a:rPr>
              <a:t> and others (2007)</a:t>
            </a:r>
            <a:r>
              <a:rPr lang="en-US" sz="1200" b="0" i="0" kern="1200" dirty="0">
                <a:solidFill>
                  <a:schemeClr val="tx1"/>
                </a:solidFill>
                <a:effectLst/>
                <a:latin typeface="+mn-lt"/>
                <a:ea typeface="+mn-ea"/>
                <a:cs typeface="+mn-cs"/>
              </a:rPr>
              <a:t> and Eurostat as well as views of respondents to the 2011 and 2015 consultations.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It’s common practice to distinguish between avoidable deaths that are either preventable or amenable. Amenable deaths are those that  are avoidable through good quality timely healthcare, while preventable deaths are avoidable through broad range public health interventions. Avoidable deaths therefore are the combination of both amenable and preventable deaths</a:t>
            </a:r>
          </a:p>
          <a:p>
            <a:endParaRPr lang="en-GB" dirty="0"/>
          </a:p>
        </p:txBody>
      </p:sp>
      <p:sp>
        <p:nvSpPr>
          <p:cNvPr id="4" name="Slide Number Placeholder 3"/>
          <p:cNvSpPr>
            <a:spLocks noGrp="1"/>
          </p:cNvSpPr>
          <p:nvPr>
            <p:ph type="sldNum" sz="quarter" idx="10"/>
          </p:nvPr>
        </p:nvSpPr>
        <p:spPr/>
        <p:txBody>
          <a:bodyPr/>
          <a:lstStyle/>
          <a:p>
            <a:fld id="{5E830E73-B534-4EDB-97E5-839DB10B0F92}" type="slidenum">
              <a:rPr lang="en-GB" smtClean="0"/>
              <a:t>22</a:t>
            </a:fld>
            <a:endParaRPr lang="en-GB"/>
          </a:p>
        </p:txBody>
      </p:sp>
    </p:spTree>
    <p:extLst>
      <p:ext uri="{BB962C8B-B14F-4D97-AF65-F5344CB8AC3E}">
        <p14:creationId xmlns:p14="http://schemas.microsoft.com/office/powerpoint/2010/main" val="5702412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BIG%20DISK:ONS_Final%20Logos%20Folder%2028.02.08:NEW%20ONS%20Logos:JPEG%20HI:ONS_RGB_bil.jpg" TargetMode="Externa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2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2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457200" y="3124200"/>
            <a:ext cx="7772400" cy="1143000"/>
          </a:xfrm>
        </p:spPr>
        <p:txBody>
          <a:bodyPr/>
          <a:lstStyle>
            <a:lvl1pPr>
              <a:defRPr/>
            </a:lvl1pPr>
          </a:lstStyle>
          <a:p>
            <a:r>
              <a:rPr lang="en-US"/>
              <a:t>Click to edit Master title style</a:t>
            </a:r>
            <a:endParaRPr lang="en-GB"/>
          </a:p>
        </p:txBody>
      </p:sp>
      <p:sp>
        <p:nvSpPr>
          <p:cNvPr id="3075" name="Rectangle 3"/>
          <p:cNvSpPr>
            <a:spLocks noGrp="1" noChangeArrowheads="1"/>
          </p:cNvSpPr>
          <p:nvPr>
            <p:ph type="subTitle" idx="1"/>
          </p:nvPr>
        </p:nvSpPr>
        <p:spPr>
          <a:xfrm>
            <a:off x="457200" y="4419600"/>
            <a:ext cx="6400800" cy="1752600"/>
          </a:xfrm>
        </p:spPr>
        <p:txBody>
          <a:bodyPr/>
          <a:lstStyle>
            <a:lvl1pPr marL="0" indent="0">
              <a:buFontTx/>
              <a:buNone/>
              <a:defRPr/>
            </a:lvl1pPr>
          </a:lstStyle>
          <a:p>
            <a:r>
              <a:rPr lang="en-US"/>
              <a:t>Click to edit Master subtitle style</a:t>
            </a:r>
            <a:endParaRPr lang="en-GB"/>
          </a:p>
        </p:txBody>
      </p:sp>
      <p:sp>
        <p:nvSpPr>
          <p:cNvPr id="3076" name="Rectangle 4"/>
          <p:cNvSpPr>
            <a:spLocks noGrp="1" noChangeArrowheads="1"/>
          </p:cNvSpPr>
          <p:nvPr>
            <p:ph type="dt" sz="half" idx="2"/>
          </p:nvPr>
        </p:nvSpPr>
        <p:spPr/>
        <p:txBody>
          <a:bodyPr/>
          <a:lstStyle>
            <a:lvl1pPr>
              <a:defRPr/>
            </a:lvl1pPr>
          </a:lstStyle>
          <a:p>
            <a:endParaRPr lang="en-GB"/>
          </a:p>
        </p:txBody>
      </p:sp>
      <p:sp>
        <p:nvSpPr>
          <p:cNvPr id="3077" name="Rectangle 5"/>
          <p:cNvSpPr>
            <a:spLocks noGrp="1" noChangeArrowheads="1"/>
          </p:cNvSpPr>
          <p:nvPr>
            <p:ph type="ftr" sz="quarter" idx="3"/>
          </p:nvPr>
        </p:nvSpPr>
        <p:spPr/>
        <p:txBody>
          <a:bodyPr/>
          <a:lstStyle>
            <a:lvl1pPr>
              <a:defRPr/>
            </a:lvl1pPr>
          </a:lstStyle>
          <a:p>
            <a:endParaRPr lang="en-GB"/>
          </a:p>
        </p:txBody>
      </p:sp>
      <p:sp>
        <p:nvSpPr>
          <p:cNvPr id="3078" name="Rectangle 6"/>
          <p:cNvSpPr>
            <a:spLocks noGrp="1" noChangeArrowheads="1"/>
          </p:cNvSpPr>
          <p:nvPr>
            <p:ph type="sldNum" sz="quarter" idx="4"/>
          </p:nvPr>
        </p:nvSpPr>
        <p:spPr/>
        <p:txBody>
          <a:bodyPr/>
          <a:lstStyle>
            <a:lvl1pPr>
              <a:defRPr/>
            </a:lvl1pPr>
          </a:lstStyle>
          <a:p>
            <a:fld id="{4CACD55E-4BC8-4992-8245-64C5A353A8ED}" type="slidenum">
              <a:rPr lang="en-GB"/>
              <a:pPr/>
              <a:t>‹#›</a:t>
            </a:fld>
            <a:endParaRPr lang="en-GB"/>
          </a:p>
        </p:txBody>
      </p:sp>
      <p:pic>
        <p:nvPicPr>
          <p:cNvPr id="3080" name="Picture 8" descr="BIG DISK:ONS_Final Logos Folder 28.02.08:NEW ONS Logos:JPEG HI:ONS_RGB_bil.jpg"/>
          <p:cNvPicPr>
            <a:picLocks noChangeAspect="1" noChangeArrowheads="1"/>
          </p:cNvPicPr>
          <p:nvPr/>
        </p:nvPicPr>
        <p:blipFill>
          <a:blip r:embed="rId3" r:link="rId4" cstate="print"/>
          <a:srcRect/>
          <a:stretch>
            <a:fillRect/>
          </a:stretch>
        </p:blipFill>
        <p:spPr bwMode="auto">
          <a:xfrm>
            <a:off x="381000" y="381000"/>
            <a:ext cx="3581400" cy="1666875"/>
          </a:xfrm>
          <a:prstGeom prst="rect">
            <a:avLst/>
          </a:prstGeom>
          <a:noFill/>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1FDB903A-1EAF-484F-9E1D-3BE1F047AD14}" type="slidenum">
              <a:rPr lang="en-GB"/>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52400"/>
            <a:ext cx="1943100" cy="59436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0" y="152400"/>
            <a:ext cx="5676900" cy="594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CF4C937C-749B-42C7-8837-7AA29E985AA1}" type="slidenum">
              <a:rPr lang="en-GB"/>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5C40E0B1-A759-461F-B83F-1EE24075477A}" type="slidenum">
              <a:rPr lang="en-GB"/>
              <a:pPr/>
              <a:t>‹#›</a:t>
            </a:fld>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942EC090-EE4F-4AE4-AD8A-AA6551CF95A8}" type="slidenum">
              <a:rPr lang="en-GB"/>
              <a:pPr/>
              <a:t>‹#›</a:t>
            </a:fld>
            <a:endParaRPr lang="en-GB"/>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ECBAC9C3-1A2D-4739-85B6-5265C50CC9F1}" type="slidenum">
              <a:rPr lang="en-GB"/>
              <a:pPr/>
              <a:t>‹#›</a:t>
            </a:fld>
            <a:endParaRPr lang="en-GB"/>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5240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5240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76D94252-4617-4A33-9C64-B051D455D264}" type="slidenum">
              <a:rPr lang="en-GB"/>
              <a:pPr/>
              <a:t>‹#›</a:t>
            </a:fld>
            <a:endParaRPr lang="en-GB"/>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endParaRPr lang="en-GB"/>
          </a:p>
        </p:txBody>
      </p:sp>
      <p:sp>
        <p:nvSpPr>
          <p:cNvPr id="8" name="Footer Placeholder 7"/>
          <p:cNvSpPr>
            <a:spLocks noGrp="1"/>
          </p:cNvSpPr>
          <p:nvPr>
            <p:ph type="ftr" sz="quarter" idx="11"/>
          </p:nvPr>
        </p:nvSpPr>
        <p:spPr/>
        <p:txBody>
          <a:bodyPr/>
          <a:lstStyle>
            <a:lvl1pPr>
              <a:defRPr/>
            </a:lvl1pPr>
          </a:lstStyle>
          <a:p>
            <a:endParaRPr lang="en-GB"/>
          </a:p>
        </p:txBody>
      </p:sp>
      <p:sp>
        <p:nvSpPr>
          <p:cNvPr id="9" name="Slide Number Placeholder 8"/>
          <p:cNvSpPr>
            <a:spLocks noGrp="1"/>
          </p:cNvSpPr>
          <p:nvPr>
            <p:ph type="sldNum" sz="quarter" idx="12"/>
          </p:nvPr>
        </p:nvSpPr>
        <p:spPr/>
        <p:txBody>
          <a:bodyPr/>
          <a:lstStyle>
            <a:lvl1pPr>
              <a:defRPr/>
            </a:lvl1pPr>
          </a:lstStyle>
          <a:p>
            <a:fld id="{1A55B39D-34F3-48C4-A292-7DCE565EF89D}" type="slidenum">
              <a:rPr lang="en-GB"/>
              <a:pPr/>
              <a:t>‹#›</a:t>
            </a:fld>
            <a:endParaRPr lang="en-GB"/>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p>
        </p:txBody>
      </p:sp>
      <p:sp>
        <p:nvSpPr>
          <p:cNvPr id="4" name="Footer Placeholder 3"/>
          <p:cNvSpPr>
            <a:spLocks noGrp="1"/>
          </p:cNvSpPr>
          <p:nvPr>
            <p:ph type="ftr" sz="quarter" idx="11"/>
          </p:nvPr>
        </p:nvSpPr>
        <p:spPr/>
        <p:txBody>
          <a:bodyPr/>
          <a:lstStyle>
            <a:lvl1pPr>
              <a:defRPr/>
            </a:lvl1pPr>
          </a:lstStyle>
          <a:p>
            <a:endParaRPr lang="en-GB"/>
          </a:p>
        </p:txBody>
      </p:sp>
      <p:sp>
        <p:nvSpPr>
          <p:cNvPr id="5" name="Slide Number Placeholder 4"/>
          <p:cNvSpPr>
            <a:spLocks noGrp="1"/>
          </p:cNvSpPr>
          <p:nvPr>
            <p:ph type="sldNum" sz="quarter" idx="12"/>
          </p:nvPr>
        </p:nvSpPr>
        <p:spPr/>
        <p:txBody>
          <a:bodyPr/>
          <a:lstStyle>
            <a:lvl1pPr>
              <a:defRPr/>
            </a:lvl1pPr>
          </a:lstStyle>
          <a:p>
            <a:fld id="{CD77D367-B3E1-4BA0-B3EB-59D93DB8AF2F}" type="slidenum">
              <a:rPr lang="en-GB"/>
              <a:pPr/>
              <a:t>‹#›</a:t>
            </a:fld>
            <a:endParaRPr lang="en-GB"/>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p>
        </p:txBody>
      </p:sp>
      <p:sp>
        <p:nvSpPr>
          <p:cNvPr id="3" name="Footer Placeholder 2"/>
          <p:cNvSpPr>
            <a:spLocks noGrp="1"/>
          </p:cNvSpPr>
          <p:nvPr>
            <p:ph type="ftr" sz="quarter" idx="11"/>
          </p:nvPr>
        </p:nvSpPr>
        <p:spPr/>
        <p:txBody>
          <a:bodyPr/>
          <a:lstStyle>
            <a:lvl1pPr>
              <a:defRPr/>
            </a:lvl1pPr>
          </a:lstStyle>
          <a:p>
            <a:endParaRPr lang="en-GB"/>
          </a:p>
        </p:txBody>
      </p:sp>
      <p:sp>
        <p:nvSpPr>
          <p:cNvPr id="4" name="Slide Number Placeholder 3"/>
          <p:cNvSpPr>
            <a:spLocks noGrp="1"/>
          </p:cNvSpPr>
          <p:nvPr>
            <p:ph type="sldNum" sz="quarter" idx="12"/>
          </p:nvPr>
        </p:nvSpPr>
        <p:spPr/>
        <p:txBody>
          <a:bodyPr/>
          <a:lstStyle>
            <a:lvl1pPr>
              <a:defRPr/>
            </a:lvl1pPr>
          </a:lstStyle>
          <a:p>
            <a:fld id="{2CD5F9C3-630A-43F3-9828-F00D14D64D1A}" type="slidenum">
              <a:rPr lang="en-GB"/>
              <a:pPr/>
              <a:t>‹#›</a:t>
            </a:fld>
            <a:endParaRPr lang="en-GB"/>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B0FA93C3-718F-4E9F-98FF-65D6BEAC9658}" type="slidenum">
              <a:rPr lang="en-GB"/>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81492ED9-B731-43FC-9DF9-8E75FFE3CA26}" type="slidenum">
              <a:rPr lang="en-GB"/>
              <a:pPr/>
              <a:t>‹#›</a:t>
            </a:fld>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58A00BCD-034C-4149-8A64-5FC80C860904}" type="slidenum">
              <a:rPr lang="en-GB"/>
              <a:pPr/>
              <a:t>‹#›</a:t>
            </a:fld>
            <a:endParaRPr lang="en-GB"/>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39E912B3-516F-4F75-814E-70A5A2F73A6A}" type="slidenum">
              <a:rPr lang="en-GB"/>
              <a:pPr/>
              <a:t>‹#›</a:t>
            </a:fld>
            <a:endParaRPr lang="en-GB"/>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52400"/>
            <a:ext cx="1943100" cy="59436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0" y="152400"/>
            <a:ext cx="5676900" cy="594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150B191E-10D8-4CE2-887C-AE95BB7C1144}" type="slidenum">
              <a:rPr lang="en-GB"/>
              <a:pPr/>
              <a:t>‹#›</a:t>
            </a:fld>
            <a:endParaRPr lang="en-GB"/>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5"/>
          <p:cNvSpPr>
            <a:spLocks noGrp="1" noChangeArrowheads="1"/>
          </p:cNvSpPr>
          <p:nvPr>
            <p:ph type="ftr" sz="quarter" idx="11"/>
          </p:nvPr>
        </p:nvSpPr>
        <p:spPr>
          <a:xfrm>
            <a:off x="179512" y="6525108"/>
            <a:ext cx="5840288" cy="360276"/>
          </a:xfrm>
          <a:prstGeom prst="rect">
            <a:avLst/>
          </a:prstGeom>
          <a:ln/>
        </p:spPr>
        <p:txBody>
          <a:bodyPr anchor="ctr"/>
          <a:lstStyle>
            <a:lvl1pPr>
              <a:defRPr/>
            </a:lvl1pPr>
          </a:lstStyle>
          <a:p>
            <a:pPr defTabSz="457200" eaLnBrk="1" fontAlgn="auto" hangingPunct="1">
              <a:spcBef>
                <a:spcPts val="0"/>
              </a:spcBef>
              <a:spcAft>
                <a:spcPts val="0"/>
              </a:spcAft>
              <a:defRPr/>
            </a:pPr>
            <a:r>
              <a:rPr lang="en-US" sz="1800" dirty="0">
                <a:solidFill>
                  <a:prstClr val="black"/>
                </a:solidFill>
                <a:latin typeface="Calibri"/>
                <a:ea typeface="+mn-ea"/>
              </a:rPr>
              <a:t>Click to add text</a:t>
            </a:r>
          </a:p>
        </p:txBody>
      </p:sp>
    </p:spTree>
    <p:extLst>
      <p:ext uri="{BB962C8B-B14F-4D97-AF65-F5344CB8AC3E}">
        <p14:creationId xmlns:p14="http://schemas.microsoft.com/office/powerpoint/2010/main" val="25985075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1 lin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58000" y="1368000"/>
            <a:ext cx="8028000" cy="648072"/>
          </a:xfrm>
        </p:spPr>
        <p:txBody>
          <a:bodyPr anchor="t" anchorCtr="0"/>
          <a:lstStyle>
            <a:lvl1pPr>
              <a:defRPr sz="4000" baseline="0">
                <a:solidFill>
                  <a:srgbClr val="00AE9E"/>
                </a:solidFill>
                <a:latin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558000" y="2088000"/>
            <a:ext cx="8028000" cy="4064455"/>
          </a:xfrm>
        </p:spPr>
        <p:txBody>
          <a:bodyPr/>
          <a:lstStyle>
            <a:lvl1pPr>
              <a:spcBef>
                <a:spcPts val="1200"/>
              </a:spcBef>
              <a:defRPr sz="1800" b="0">
                <a:solidFill>
                  <a:schemeClr val="tx1"/>
                </a:solidFill>
              </a:defRPr>
            </a:lvl1pPr>
          </a:lstStyle>
          <a:p>
            <a:pPr lvl="0"/>
            <a:r>
              <a:rPr lang="en-US" dirty="0" smtClean="0"/>
              <a:t>Click to edit Master text styles</a:t>
            </a:r>
          </a:p>
          <a:p>
            <a:pPr lvl="1"/>
            <a:r>
              <a:rPr lang="en-US" dirty="0" smtClean="0"/>
              <a:t>Second level</a:t>
            </a:r>
          </a:p>
          <a:p>
            <a:pPr lvl="3"/>
            <a:r>
              <a:rPr lang="en-US" dirty="0" smtClean="0"/>
              <a:t>Third level</a:t>
            </a:r>
          </a:p>
          <a:p>
            <a:pPr lvl="4"/>
            <a:r>
              <a:rPr lang="en-US" dirty="0" smtClean="0"/>
              <a:t>Fourth level</a:t>
            </a:r>
          </a:p>
          <a:p>
            <a:pPr lvl="5"/>
            <a:r>
              <a:rPr lang="en-US" dirty="0" smtClean="0"/>
              <a:t>Fifth level</a:t>
            </a:r>
            <a:endParaRPr lang="en-US" dirty="0"/>
          </a:p>
        </p:txBody>
      </p:sp>
      <p:sp>
        <p:nvSpPr>
          <p:cNvPr id="5" name="Slide Number Placeholder 5"/>
          <p:cNvSpPr>
            <a:spLocks noGrp="1"/>
          </p:cNvSpPr>
          <p:nvPr>
            <p:ph type="sldNum" sz="quarter" idx="10"/>
          </p:nvPr>
        </p:nvSpPr>
        <p:spPr/>
        <p:txBody>
          <a:bodyPr/>
          <a:lstStyle>
            <a:lvl1pPr>
              <a:defRPr/>
            </a:lvl1pPr>
          </a:lstStyle>
          <a:p>
            <a:pPr>
              <a:defRPr/>
            </a:pPr>
            <a:r>
              <a:rPr lang="en-US" dirty="0" smtClean="0">
                <a:solidFill>
                  <a:prstClr val="white"/>
                </a:solidFill>
              </a:rPr>
              <a:t>               </a:t>
            </a:r>
            <a:fld id="{2565FA6D-D4C8-4C4C-AC4B-3269734D34D8}" type="slidenum">
              <a:rPr lang="en-US" smtClean="0">
                <a:solidFill>
                  <a:prstClr val="white"/>
                </a:solidFill>
              </a:rPr>
              <a:pPr>
                <a:defRPr/>
              </a:pPr>
              <a:t>‹#›</a:t>
            </a:fld>
            <a:endParaRPr lang="en-US" dirty="0">
              <a:solidFill>
                <a:prstClr val="white"/>
              </a:solidFill>
            </a:endParaRPr>
          </a:p>
        </p:txBody>
      </p:sp>
      <p:sp>
        <p:nvSpPr>
          <p:cNvPr id="6" name="Footer Placeholder 5"/>
          <p:cNvSpPr>
            <a:spLocks noGrp="1"/>
          </p:cNvSpPr>
          <p:nvPr>
            <p:ph type="ftr" sz="quarter" idx="11"/>
          </p:nvPr>
        </p:nvSpPr>
        <p:spPr/>
        <p:txBody>
          <a:bodyPr/>
          <a:lstStyle>
            <a:lvl1pPr algn="l">
              <a:defRPr sz="1200" baseline="0">
                <a:solidFill>
                  <a:schemeClr val="bg1"/>
                </a:solidFill>
                <a:latin typeface="Arial" pitchFamily="34" charset="0"/>
              </a:defRPr>
            </a:lvl1pPr>
          </a:lstStyle>
          <a:p>
            <a:pPr>
              <a:defRPr/>
            </a:pPr>
            <a:endParaRPr lang="en-GB" dirty="0" smtClean="0">
              <a:solidFill>
                <a:prstClr val="white"/>
              </a:solidFill>
            </a:endParaRPr>
          </a:p>
          <a:p>
            <a:pPr>
              <a:defRPr/>
            </a:pPr>
            <a:r>
              <a:rPr lang="en-GB" dirty="0" smtClean="0">
                <a:solidFill>
                  <a:prstClr val="white"/>
                </a:solidFill>
              </a:rPr>
              <a:t>OFFICIAL SENSITIVE - NOT FOR FURTHER CIRCULATION</a:t>
            </a:r>
            <a:endParaRPr lang="en-US" dirty="0" smtClean="0">
              <a:solidFill>
                <a:prstClr val="white"/>
              </a:solidFill>
            </a:endParaRPr>
          </a:p>
          <a:p>
            <a:pPr>
              <a:defRPr/>
            </a:pPr>
            <a:endParaRPr lang="en-US" dirty="0">
              <a:solidFill>
                <a:prstClr val="white"/>
              </a:solidFill>
            </a:endParaRPr>
          </a:p>
        </p:txBody>
      </p:sp>
    </p:spTree>
    <p:extLst>
      <p:ext uri="{BB962C8B-B14F-4D97-AF65-F5344CB8AC3E}">
        <p14:creationId xmlns:p14="http://schemas.microsoft.com/office/powerpoint/2010/main" val="586918841"/>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GB"/>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179855DD-B713-4DB8-8B7E-6D22A60FD15D}" type="datetimeFigureOut">
              <a:rPr lang="en-GB" smtClean="0"/>
              <a:t>05/12/2018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0B1440-BD52-403E-80C0-6B915E0D57BF}" type="slidenum">
              <a:rPr lang="en-GB" smtClean="0"/>
              <a:t>‹#›</a:t>
            </a:fld>
            <a:endParaRPr lang="en-GB"/>
          </a:p>
        </p:txBody>
      </p:sp>
    </p:spTree>
    <p:extLst>
      <p:ext uri="{BB962C8B-B14F-4D97-AF65-F5344CB8AC3E}">
        <p14:creationId xmlns:p14="http://schemas.microsoft.com/office/powerpoint/2010/main" val="24756126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179855DD-B713-4DB8-8B7E-6D22A60FD15D}" type="datetimeFigureOut">
              <a:rPr lang="en-GB" smtClean="0"/>
              <a:t>05/12/2018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40B1440-BD52-403E-80C0-6B915E0D57BF}" type="slidenum">
              <a:rPr lang="en-GB" smtClean="0"/>
              <a:t>‹#›</a:t>
            </a:fld>
            <a:endParaRPr lang="en-GB"/>
          </a:p>
        </p:txBody>
      </p:sp>
    </p:spTree>
    <p:extLst>
      <p:ext uri="{BB962C8B-B14F-4D97-AF65-F5344CB8AC3E}">
        <p14:creationId xmlns:p14="http://schemas.microsoft.com/office/powerpoint/2010/main" val="24549596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179855DD-B713-4DB8-8B7E-6D22A60FD15D}" type="datetimeFigureOut">
              <a:rPr lang="en-GB" smtClean="0"/>
              <a:t>05/12/2018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0B1440-BD52-403E-80C0-6B915E0D57BF}" type="slidenum">
              <a:rPr lang="en-GB" smtClean="0"/>
              <a:t>‹#›</a:t>
            </a:fld>
            <a:endParaRPr lang="en-GB"/>
          </a:p>
        </p:txBody>
      </p:sp>
    </p:spTree>
    <p:extLst>
      <p:ext uri="{BB962C8B-B14F-4D97-AF65-F5344CB8AC3E}">
        <p14:creationId xmlns:p14="http://schemas.microsoft.com/office/powerpoint/2010/main" val="9819618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9855DD-B713-4DB8-8B7E-6D22A60FD15D}" type="datetimeFigureOut">
              <a:rPr lang="en-GB" smtClean="0">
                <a:solidFill>
                  <a:prstClr val="black">
                    <a:tint val="75000"/>
                  </a:prstClr>
                </a:solidFill>
              </a:rPr>
              <a:pPr/>
              <a:t>05/12/2018</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F40B1440-BD52-403E-80C0-6B915E0D57B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027898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79855DD-B713-4DB8-8B7E-6D22A60FD15D}" type="datetimeFigureOut">
              <a:rPr lang="en-GB" smtClean="0">
                <a:solidFill>
                  <a:prstClr val="black">
                    <a:tint val="75000"/>
                  </a:prstClr>
                </a:solidFill>
              </a:rPr>
              <a:pPr/>
              <a:t>05/12/2018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40B1440-BD52-403E-80C0-6B915E0D57B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35871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DEE7F8FC-994F-4537-8BCD-E76D3E217EF4}" type="slidenum">
              <a:rPr lang="en-GB"/>
              <a:pPr/>
              <a:t>‹#›</a:t>
            </a:fld>
            <a:endParaRPr lang="en-GB"/>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179855DD-B713-4DB8-8B7E-6D22A60FD15D}" type="datetimeFigureOut">
              <a:rPr lang="en-GB" smtClean="0">
                <a:solidFill>
                  <a:prstClr val="black">
                    <a:tint val="75000"/>
                  </a:prstClr>
                </a:solidFill>
              </a:rPr>
              <a:pPr/>
              <a:t>05/12/2018</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F40B1440-BD52-403E-80C0-6B915E0D57B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691754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9855DD-B713-4DB8-8B7E-6D22A60FD15D}" type="datetimeFigureOut">
              <a:rPr lang="en-GB" smtClean="0">
                <a:solidFill>
                  <a:prstClr val="black">
                    <a:tint val="75000"/>
                  </a:prstClr>
                </a:solidFill>
              </a:rPr>
              <a:pPr/>
              <a:t>05/12/2018</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F40B1440-BD52-403E-80C0-6B915E0D57B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72911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9855DD-B713-4DB8-8B7E-6D22A60FD15D}" type="datetimeFigureOut">
              <a:rPr lang="en-GB" smtClean="0">
                <a:solidFill>
                  <a:prstClr val="black">
                    <a:tint val="75000"/>
                  </a:prstClr>
                </a:solidFill>
              </a:rPr>
              <a:pPr/>
              <a:t>05/12/2018</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F40B1440-BD52-403E-80C0-6B915E0D57B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555513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9855DD-B713-4DB8-8B7E-6D22A60FD15D}" type="datetimeFigureOut">
              <a:rPr lang="en-GB" smtClean="0">
                <a:solidFill>
                  <a:prstClr val="black">
                    <a:tint val="75000"/>
                  </a:prstClr>
                </a:solidFill>
              </a:rPr>
              <a:pPr/>
              <a:t>05/12/2018</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F40B1440-BD52-403E-80C0-6B915E0D57B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89769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9855DD-B713-4DB8-8B7E-6D22A60FD15D}" type="datetimeFigureOut">
              <a:rPr lang="en-GB" smtClean="0">
                <a:solidFill>
                  <a:prstClr val="black">
                    <a:tint val="75000"/>
                  </a:prstClr>
                </a:solidFill>
              </a:rPr>
              <a:pPr/>
              <a:t>05/12/2018</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F40B1440-BD52-403E-80C0-6B915E0D57B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291733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9855DD-B713-4DB8-8B7E-6D22A60FD15D}" type="datetimeFigureOut">
              <a:rPr lang="en-GB" smtClean="0">
                <a:solidFill>
                  <a:prstClr val="black">
                    <a:tint val="75000"/>
                  </a:prstClr>
                </a:solidFill>
              </a:rPr>
              <a:pPr/>
              <a:t>05/12/2018</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F40B1440-BD52-403E-80C0-6B915E0D57B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556376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9855DD-B713-4DB8-8B7E-6D22A60FD15D}" type="datetimeFigureOut">
              <a:rPr lang="en-GB" smtClean="0">
                <a:solidFill>
                  <a:prstClr val="black">
                    <a:tint val="75000"/>
                  </a:prstClr>
                </a:solidFill>
              </a:rPr>
              <a:pPr/>
              <a:t>05/12/2018</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F40B1440-BD52-403E-80C0-6B915E0D57B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58960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79855DD-B713-4DB8-8B7E-6D22A60FD15D}" type="datetimeFigureOut">
              <a:rPr lang="en-GB" smtClean="0">
                <a:solidFill>
                  <a:prstClr val="black">
                    <a:tint val="75000"/>
                  </a:prstClr>
                </a:solidFill>
              </a:rPr>
              <a:pPr/>
              <a:t>05/12/2018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40B1440-BD52-403E-80C0-6B915E0D57B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27610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179855DD-B713-4DB8-8B7E-6D22A60FD15D}" type="datetimeFigureOut">
              <a:rPr lang="en-GB" smtClean="0"/>
              <a:t>05/12/2018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0B1440-BD52-403E-80C0-6B915E0D57BF}" type="slidenum">
              <a:rPr lang="en-GB" smtClean="0"/>
              <a:t>‹#›</a:t>
            </a:fld>
            <a:endParaRPr lang="en-GB"/>
          </a:p>
        </p:txBody>
      </p:sp>
    </p:spTree>
    <p:extLst>
      <p:ext uri="{BB962C8B-B14F-4D97-AF65-F5344CB8AC3E}">
        <p14:creationId xmlns:p14="http://schemas.microsoft.com/office/powerpoint/2010/main" val="40923798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79855DD-B713-4DB8-8B7E-6D22A60FD15D}" type="datetimeFigureOut">
              <a:rPr lang="en-GB" smtClean="0">
                <a:solidFill>
                  <a:prstClr val="black">
                    <a:tint val="75000"/>
                  </a:prstClr>
                </a:solidFill>
              </a:rPr>
              <a:pPr/>
              <a:t>05/12/2018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40B1440-BD52-403E-80C0-6B915E0D57B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93648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5240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5240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1BAC376C-D1E7-46AF-AED0-B161A2C8CD20}" type="slidenum">
              <a:rPr lang="en-GB"/>
              <a:pPr/>
              <a:t>‹#›</a:t>
            </a:fld>
            <a:endParaRPr lang="en-GB"/>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79855DD-B713-4DB8-8B7E-6D22A60FD15D}" type="datetimeFigureOut">
              <a:rPr lang="en-GB" smtClean="0">
                <a:solidFill>
                  <a:prstClr val="black">
                    <a:tint val="75000"/>
                  </a:prstClr>
                </a:solidFill>
              </a:rPr>
              <a:pPr/>
              <a:t>05/12/2018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40B1440-BD52-403E-80C0-6B915E0D57B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537367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79855DD-B713-4DB8-8B7E-6D22A60FD15D}" type="datetimeFigureOut">
              <a:rPr lang="en-GB" smtClean="0">
                <a:solidFill>
                  <a:prstClr val="black">
                    <a:tint val="75000"/>
                  </a:prstClr>
                </a:solidFill>
              </a:rPr>
              <a:pPr/>
              <a:t>05/12/2018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40B1440-BD52-403E-80C0-6B915E0D57B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304489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D047ED-F79C-4A49-ACB0-1870BAB3ADC0}" type="datetimeFigureOut">
              <a:rPr lang="en-GB" smtClean="0">
                <a:solidFill>
                  <a:prstClr val="black">
                    <a:tint val="75000"/>
                  </a:prstClr>
                </a:solidFill>
              </a:rPr>
              <a:pPr/>
              <a:t>05/12/2018</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183F402B-8B8D-41F9-ADF1-F07DAD056B9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091364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1D047ED-F79C-4A49-ACB0-1870BAB3ADC0}" type="datetimeFigureOut">
              <a:rPr lang="en-GB" smtClean="0">
                <a:solidFill>
                  <a:prstClr val="black">
                    <a:tint val="75000"/>
                  </a:prstClr>
                </a:solidFill>
              </a:rPr>
              <a:pPr/>
              <a:t>05/12/2018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83F402B-8B8D-41F9-ADF1-F07DAD056B9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241947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1D047ED-F79C-4A49-ACB0-1870BAB3ADC0}" type="datetimeFigureOut">
              <a:rPr lang="en-GB" smtClean="0">
                <a:solidFill>
                  <a:prstClr val="black">
                    <a:tint val="75000"/>
                  </a:prstClr>
                </a:solidFill>
              </a:rPr>
              <a:pPr/>
              <a:t>05/12/2018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83F402B-8B8D-41F9-ADF1-F07DAD056B9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818207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C1D047ED-F79C-4A49-ACB0-1870BAB3ADC0}" type="datetimeFigureOut">
              <a:rPr lang="en-GB" smtClean="0">
                <a:solidFill>
                  <a:prstClr val="black">
                    <a:tint val="75000"/>
                  </a:prstClr>
                </a:solidFill>
              </a:rPr>
              <a:pPr/>
              <a:t>05/12/2018</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183F402B-8B8D-41F9-ADF1-F07DAD056B9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315756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C1D047ED-F79C-4A49-ACB0-1870BAB3ADC0}" type="datetimeFigureOut">
              <a:rPr lang="en-GB" smtClean="0"/>
              <a:pPr/>
              <a:t>05/12/2018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3F402B-8B8D-41F9-ADF1-F07DAD056B90}" type="slidenum">
              <a:rPr lang="en-GB" smtClean="0"/>
              <a:pPr/>
              <a:t>‹#›</a:t>
            </a:fld>
            <a:endParaRPr lang="en-GB"/>
          </a:p>
        </p:txBody>
      </p:sp>
    </p:spTree>
    <p:extLst>
      <p:ext uri="{BB962C8B-B14F-4D97-AF65-F5344CB8AC3E}">
        <p14:creationId xmlns:p14="http://schemas.microsoft.com/office/powerpoint/2010/main" val="37955509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1D047ED-F79C-4A49-ACB0-1870BAB3ADC0}" type="datetimeFigureOut">
              <a:rPr lang="en-GB" smtClean="0"/>
              <a:pPr/>
              <a:t>05/12/2018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3F402B-8B8D-41F9-ADF1-F07DAD056B90}" type="slidenum">
              <a:rPr lang="en-GB" smtClean="0"/>
              <a:pPr/>
              <a:t>‹#›</a:t>
            </a:fld>
            <a:endParaRPr lang="en-GB"/>
          </a:p>
        </p:txBody>
      </p:sp>
    </p:spTree>
    <p:extLst>
      <p:ext uri="{BB962C8B-B14F-4D97-AF65-F5344CB8AC3E}">
        <p14:creationId xmlns:p14="http://schemas.microsoft.com/office/powerpoint/2010/main" val="34992775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4099" name="Rectangle 3"/>
          <p:cNvSpPr>
            <a:spLocks noGrp="1" noChangeArrowheads="1"/>
          </p:cNvSpPr>
          <p:nvPr>
            <p:ph type="ctrTitle"/>
          </p:nvPr>
        </p:nvSpPr>
        <p:spPr>
          <a:xfrm>
            <a:off x="1104900" y="2971800"/>
            <a:ext cx="7175500" cy="1143000"/>
          </a:xfrm>
        </p:spPr>
        <p:txBody>
          <a:bodyPr/>
          <a:lstStyle>
            <a:lvl1pPr>
              <a:defRPr sz="3000"/>
            </a:lvl1pPr>
          </a:lstStyle>
          <a:p>
            <a:r>
              <a:rPr lang="en-GB"/>
              <a:t>Click to edit Master title style</a:t>
            </a:r>
          </a:p>
        </p:txBody>
      </p:sp>
      <p:sp>
        <p:nvSpPr>
          <p:cNvPr id="4100" name="Rectangle 4"/>
          <p:cNvSpPr>
            <a:spLocks noGrp="1" noChangeArrowheads="1"/>
          </p:cNvSpPr>
          <p:nvPr>
            <p:ph type="subTitle" idx="1"/>
          </p:nvPr>
        </p:nvSpPr>
        <p:spPr>
          <a:xfrm>
            <a:off x="1371600" y="4254500"/>
            <a:ext cx="6400800" cy="1600200"/>
          </a:xfrm>
        </p:spPr>
        <p:txBody>
          <a:bodyPr/>
          <a:lstStyle>
            <a:lvl1pPr marL="0" indent="0" algn="ctr">
              <a:buFontTx/>
              <a:buNone/>
              <a:defRPr/>
            </a:lvl1pPr>
          </a:lstStyle>
          <a:p>
            <a:r>
              <a:rPr lang="en-GB"/>
              <a:t>Click to edit Master subtitle style</a:t>
            </a:r>
          </a:p>
        </p:txBody>
      </p:sp>
      <p:pic>
        <p:nvPicPr>
          <p:cNvPr id="4111" name="Picture 15" descr="N H S NATIONAL SERVICESLOG"/>
          <p:cNvPicPr>
            <a:picLocks noChangeAspect="1" noChangeArrowheads="1"/>
          </p:cNvPicPr>
          <p:nvPr/>
        </p:nvPicPr>
        <p:blipFill>
          <a:blip r:embed="rId2" cstate="print"/>
          <a:srcRect/>
          <a:stretch>
            <a:fillRect/>
          </a:stretch>
        </p:blipFill>
        <p:spPr bwMode="auto">
          <a:xfrm>
            <a:off x="7543801" y="381002"/>
            <a:ext cx="1187450" cy="1228725"/>
          </a:xfrm>
          <a:prstGeom prst="rect">
            <a:avLst/>
          </a:prstGeom>
          <a:noFill/>
        </p:spPr>
      </p:pic>
      <p:pic>
        <p:nvPicPr>
          <p:cNvPr id="4114" name="Picture 18" descr="HPSpowerpoint"/>
          <p:cNvPicPr>
            <a:picLocks noChangeAspect="1" noChangeArrowheads="1"/>
          </p:cNvPicPr>
          <p:nvPr/>
        </p:nvPicPr>
        <p:blipFill>
          <a:blip r:embed="rId3" cstate="print"/>
          <a:srcRect/>
          <a:stretch>
            <a:fillRect/>
          </a:stretch>
        </p:blipFill>
        <p:spPr bwMode="auto">
          <a:xfrm>
            <a:off x="457201" y="381000"/>
            <a:ext cx="1801813" cy="819150"/>
          </a:xfrm>
          <a:prstGeom prst="rect">
            <a:avLst/>
          </a:prstGeom>
          <a:noFill/>
        </p:spPr>
      </p:pic>
    </p:spTree>
    <p:extLst>
      <p:ext uri="{BB962C8B-B14F-4D97-AF65-F5344CB8AC3E}">
        <p14:creationId xmlns:p14="http://schemas.microsoft.com/office/powerpoint/2010/main" val="22654729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4099" name="Rectangle 3"/>
          <p:cNvSpPr>
            <a:spLocks noGrp="1" noChangeArrowheads="1"/>
          </p:cNvSpPr>
          <p:nvPr>
            <p:ph type="ctrTitle"/>
          </p:nvPr>
        </p:nvSpPr>
        <p:spPr>
          <a:xfrm>
            <a:off x="1104900" y="2971800"/>
            <a:ext cx="7175500" cy="1143000"/>
          </a:xfrm>
        </p:spPr>
        <p:txBody>
          <a:bodyPr/>
          <a:lstStyle>
            <a:lvl1pPr>
              <a:defRPr sz="3000"/>
            </a:lvl1pPr>
          </a:lstStyle>
          <a:p>
            <a:r>
              <a:rPr lang="en-GB"/>
              <a:t>Click to edit Master title style</a:t>
            </a:r>
          </a:p>
        </p:txBody>
      </p:sp>
      <p:sp>
        <p:nvSpPr>
          <p:cNvPr id="4100" name="Rectangle 4"/>
          <p:cNvSpPr>
            <a:spLocks noGrp="1" noChangeArrowheads="1"/>
          </p:cNvSpPr>
          <p:nvPr>
            <p:ph type="subTitle" idx="1"/>
          </p:nvPr>
        </p:nvSpPr>
        <p:spPr>
          <a:xfrm>
            <a:off x="1371600" y="4254500"/>
            <a:ext cx="6400800" cy="1600200"/>
          </a:xfrm>
        </p:spPr>
        <p:txBody>
          <a:bodyPr/>
          <a:lstStyle>
            <a:lvl1pPr marL="0" indent="0" algn="ctr">
              <a:buFontTx/>
              <a:buNone/>
              <a:defRPr/>
            </a:lvl1pPr>
          </a:lstStyle>
          <a:p>
            <a:r>
              <a:rPr lang="en-GB"/>
              <a:t>Click to edit Master subtitle style</a:t>
            </a:r>
          </a:p>
        </p:txBody>
      </p:sp>
      <p:pic>
        <p:nvPicPr>
          <p:cNvPr id="4111" name="Picture 15" descr="N H S NATIONAL SERVICESLOG"/>
          <p:cNvPicPr>
            <a:picLocks noChangeAspect="1" noChangeArrowheads="1"/>
          </p:cNvPicPr>
          <p:nvPr/>
        </p:nvPicPr>
        <p:blipFill>
          <a:blip r:embed="rId2" cstate="print"/>
          <a:srcRect/>
          <a:stretch>
            <a:fillRect/>
          </a:stretch>
        </p:blipFill>
        <p:spPr bwMode="auto">
          <a:xfrm>
            <a:off x="7543801" y="381002"/>
            <a:ext cx="1187450" cy="1228725"/>
          </a:xfrm>
          <a:prstGeom prst="rect">
            <a:avLst/>
          </a:prstGeom>
          <a:noFill/>
        </p:spPr>
      </p:pic>
      <p:pic>
        <p:nvPicPr>
          <p:cNvPr id="4114" name="Picture 18" descr="HPSpowerpoint"/>
          <p:cNvPicPr>
            <a:picLocks noChangeAspect="1" noChangeArrowheads="1"/>
          </p:cNvPicPr>
          <p:nvPr/>
        </p:nvPicPr>
        <p:blipFill>
          <a:blip r:embed="rId3" cstate="print"/>
          <a:srcRect/>
          <a:stretch>
            <a:fillRect/>
          </a:stretch>
        </p:blipFill>
        <p:spPr bwMode="auto">
          <a:xfrm>
            <a:off x="457201" y="381000"/>
            <a:ext cx="1801813" cy="819150"/>
          </a:xfrm>
          <a:prstGeom prst="rect">
            <a:avLst/>
          </a:prstGeom>
          <a:noFill/>
        </p:spPr>
      </p:pic>
    </p:spTree>
    <p:extLst>
      <p:ext uri="{BB962C8B-B14F-4D97-AF65-F5344CB8AC3E}">
        <p14:creationId xmlns:p14="http://schemas.microsoft.com/office/powerpoint/2010/main" val="1911160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endParaRPr lang="en-GB"/>
          </a:p>
        </p:txBody>
      </p:sp>
      <p:sp>
        <p:nvSpPr>
          <p:cNvPr id="8" name="Footer Placeholder 7"/>
          <p:cNvSpPr>
            <a:spLocks noGrp="1"/>
          </p:cNvSpPr>
          <p:nvPr>
            <p:ph type="ftr" sz="quarter" idx="11"/>
          </p:nvPr>
        </p:nvSpPr>
        <p:spPr/>
        <p:txBody>
          <a:bodyPr/>
          <a:lstStyle>
            <a:lvl1pPr>
              <a:defRPr/>
            </a:lvl1pPr>
          </a:lstStyle>
          <a:p>
            <a:endParaRPr lang="en-GB"/>
          </a:p>
        </p:txBody>
      </p:sp>
      <p:sp>
        <p:nvSpPr>
          <p:cNvPr id="9" name="Slide Number Placeholder 8"/>
          <p:cNvSpPr>
            <a:spLocks noGrp="1"/>
          </p:cNvSpPr>
          <p:nvPr>
            <p:ph type="sldNum" sz="quarter" idx="12"/>
          </p:nvPr>
        </p:nvSpPr>
        <p:spPr/>
        <p:txBody>
          <a:bodyPr/>
          <a:lstStyle>
            <a:lvl1pPr>
              <a:defRPr/>
            </a:lvl1pPr>
          </a:lstStyle>
          <a:p>
            <a:fld id="{5892436A-71B2-4890-90B7-A69521B8B1B6}" type="slidenum">
              <a:rPr lang="en-GB"/>
              <a:pPr/>
              <a:t>‹#›</a:t>
            </a:fld>
            <a:endParaRPr lang="en-GB"/>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484438" y="404813"/>
            <a:ext cx="5040312"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1066800" y="1844677"/>
            <a:ext cx="3422650" cy="4213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41851" y="1844677"/>
            <a:ext cx="3422650" cy="2030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641851" y="4027488"/>
            <a:ext cx="3422650" cy="2030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930000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066801" y="1676400"/>
            <a:ext cx="6997700" cy="1143000"/>
          </a:xfrm>
        </p:spPr>
        <p:txBody>
          <a:bodyPr/>
          <a:lstStyle/>
          <a:p>
            <a:r>
              <a:rPr lang="en-US"/>
              <a:t>Click to edit Master title style</a:t>
            </a:r>
            <a:endParaRPr lang="en-GB"/>
          </a:p>
        </p:txBody>
      </p:sp>
      <p:sp>
        <p:nvSpPr>
          <p:cNvPr id="3" name="SmartArt Placeholder 2"/>
          <p:cNvSpPr>
            <a:spLocks noGrp="1"/>
          </p:cNvSpPr>
          <p:nvPr>
            <p:ph type="dgm" idx="1"/>
          </p:nvPr>
        </p:nvSpPr>
        <p:spPr>
          <a:xfrm>
            <a:off x="1066801" y="2781300"/>
            <a:ext cx="6997700" cy="3276600"/>
          </a:xfrm>
        </p:spPr>
        <p:txBody>
          <a:bodyPr/>
          <a:lstStyle/>
          <a:p>
            <a:endParaRPr lang="en-GB"/>
          </a:p>
        </p:txBody>
      </p:sp>
    </p:spTree>
    <p:extLst>
      <p:ext uri="{BB962C8B-B14F-4D97-AF65-F5344CB8AC3E}">
        <p14:creationId xmlns:p14="http://schemas.microsoft.com/office/powerpoint/2010/main" val="42661446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775015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Slide upper graphic">
    <p:spTree>
      <p:nvGrpSpPr>
        <p:cNvPr id="1" name=""/>
        <p:cNvGrpSpPr/>
        <p:nvPr/>
      </p:nvGrpSpPr>
      <p:grpSpPr>
        <a:xfrm>
          <a:off x="0" y="0"/>
          <a:ext cx="0" cy="0"/>
          <a:chOff x="0" y="0"/>
          <a:chExt cx="0" cy="0"/>
        </a:xfrm>
      </p:grpSpPr>
      <p:sp>
        <p:nvSpPr>
          <p:cNvPr id="2" name="Donut 1"/>
          <p:cNvSpPr/>
          <p:nvPr userDrawn="1"/>
        </p:nvSpPr>
        <p:spPr>
          <a:xfrm>
            <a:off x="-408708" y="-491730"/>
            <a:ext cx="2035355" cy="2035355"/>
          </a:xfrm>
          <a:prstGeom prst="donut">
            <a:avLst>
              <a:gd name="adj" fmla="val 8546"/>
            </a:avLst>
          </a:prstGeom>
          <a:solidFill>
            <a:srgbClr val="80BA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solidFill>
                <a:schemeClr val="tx1"/>
              </a:solidFill>
            </a:endParaRPr>
          </a:p>
        </p:txBody>
      </p:sp>
      <p:sp>
        <p:nvSpPr>
          <p:cNvPr id="3" name="Oval 2"/>
          <p:cNvSpPr/>
          <p:nvPr userDrawn="1"/>
        </p:nvSpPr>
        <p:spPr>
          <a:xfrm>
            <a:off x="1283676" y="908720"/>
            <a:ext cx="696036" cy="696036"/>
          </a:xfrm>
          <a:prstGeom prst="ellipse">
            <a:avLst/>
          </a:prstGeom>
          <a:solidFill>
            <a:srgbClr val="0096D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30550287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464038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1D047ED-F79C-4A49-ACB0-1870BAB3ADC0}" type="datetimeFigureOut">
              <a:rPr lang="en-GB" smtClean="0">
                <a:solidFill>
                  <a:prstClr val="black">
                    <a:tint val="75000"/>
                  </a:prstClr>
                </a:solidFill>
              </a:rPr>
              <a:pPr/>
              <a:t>05/12/2018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83F402B-8B8D-41F9-ADF1-F07DAD056B9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717625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1D047ED-F79C-4A49-ACB0-1870BAB3ADC0}" type="datetimeFigureOut">
              <a:rPr lang="en-GB" smtClean="0">
                <a:solidFill>
                  <a:prstClr val="black">
                    <a:tint val="75000"/>
                  </a:prstClr>
                </a:solidFill>
              </a:rPr>
              <a:pPr/>
              <a:t>05/12/2018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83F402B-8B8D-41F9-ADF1-F07DAD056B9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232204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1D047ED-F79C-4A49-ACB0-1870BAB3ADC0}" type="datetimeFigureOut">
              <a:rPr lang="en-GB" smtClean="0">
                <a:solidFill>
                  <a:prstClr val="black">
                    <a:tint val="75000"/>
                  </a:prstClr>
                </a:solidFill>
              </a:rPr>
              <a:pPr/>
              <a:t>05/12/2018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83F402B-8B8D-41F9-ADF1-F07DAD056B9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209523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1D047ED-F79C-4A49-ACB0-1870BAB3ADC0}" type="datetimeFigureOut">
              <a:rPr lang="en-GB" smtClean="0">
                <a:solidFill>
                  <a:prstClr val="black">
                    <a:tint val="75000"/>
                  </a:prstClr>
                </a:solidFill>
              </a:rPr>
              <a:pPr/>
              <a:t>05/12/2018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83F402B-8B8D-41F9-ADF1-F07DAD056B9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256590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1D047ED-F79C-4A49-ACB0-1870BAB3ADC0}" type="datetimeFigureOut">
              <a:rPr lang="en-GB" smtClean="0">
                <a:solidFill>
                  <a:prstClr val="black">
                    <a:tint val="75000"/>
                  </a:prstClr>
                </a:solidFill>
              </a:rPr>
              <a:pPr/>
              <a:t>05/12/2018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83F402B-8B8D-41F9-ADF1-F07DAD056B9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638740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p>
        </p:txBody>
      </p:sp>
      <p:sp>
        <p:nvSpPr>
          <p:cNvPr id="4" name="Footer Placeholder 3"/>
          <p:cNvSpPr>
            <a:spLocks noGrp="1"/>
          </p:cNvSpPr>
          <p:nvPr>
            <p:ph type="ftr" sz="quarter" idx="11"/>
          </p:nvPr>
        </p:nvSpPr>
        <p:spPr/>
        <p:txBody>
          <a:bodyPr/>
          <a:lstStyle>
            <a:lvl1pPr>
              <a:defRPr/>
            </a:lvl1pPr>
          </a:lstStyle>
          <a:p>
            <a:endParaRPr lang="en-GB"/>
          </a:p>
        </p:txBody>
      </p:sp>
      <p:sp>
        <p:nvSpPr>
          <p:cNvPr id="5" name="Slide Number Placeholder 4"/>
          <p:cNvSpPr>
            <a:spLocks noGrp="1"/>
          </p:cNvSpPr>
          <p:nvPr>
            <p:ph type="sldNum" sz="quarter" idx="12"/>
          </p:nvPr>
        </p:nvSpPr>
        <p:spPr/>
        <p:txBody>
          <a:bodyPr/>
          <a:lstStyle>
            <a:lvl1pPr>
              <a:defRPr/>
            </a:lvl1pPr>
          </a:lstStyle>
          <a:p>
            <a:fld id="{CD3D166B-BC95-4E8F-8D83-438A4D2112FC}" type="slidenum">
              <a:rPr lang="en-GB"/>
              <a:pPr/>
              <a:t>‹#›</a:t>
            </a:fld>
            <a:endParaRPr lang="en-GB"/>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1D047ED-F79C-4A49-ACB0-1870BAB3ADC0}" type="datetimeFigureOut">
              <a:rPr lang="en-GB" smtClean="0">
                <a:solidFill>
                  <a:prstClr val="black">
                    <a:tint val="75000"/>
                  </a:prstClr>
                </a:solidFill>
              </a:rPr>
              <a:pPr/>
              <a:t>05/12/2018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83F402B-8B8D-41F9-ADF1-F07DAD056B9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028451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1D047ED-F79C-4A49-ACB0-1870BAB3ADC0}" type="datetimeFigureOut">
              <a:rPr lang="en-GB" smtClean="0">
                <a:solidFill>
                  <a:prstClr val="black">
                    <a:tint val="75000"/>
                  </a:prstClr>
                </a:solidFill>
              </a:rPr>
              <a:pPr/>
              <a:t>05/12/2018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83F402B-8B8D-41F9-ADF1-F07DAD056B9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842843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1D047ED-F79C-4A49-ACB0-1870BAB3ADC0}" type="datetimeFigureOut">
              <a:rPr lang="en-GB" smtClean="0">
                <a:solidFill>
                  <a:prstClr val="black">
                    <a:tint val="75000"/>
                  </a:prstClr>
                </a:solidFill>
              </a:rPr>
              <a:pPr/>
              <a:t>05/12/2018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83F402B-8B8D-41F9-ADF1-F07DAD056B9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475806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D047ED-F79C-4A49-ACB0-1870BAB3ADC0}" type="datetimeFigureOut">
              <a:rPr lang="en-GB" smtClean="0">
                <a:solidFill>
                  <a:prstClr val="black">
                    <a:tint val="75000"/>
                  </a:prstClr>
                </a:solidFill>
              </a:rPr>
              <a:pPr/>
              <a:t>05/12/2018</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183F402B-8B8D-41F9-ADF1-F07DAD056B9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456850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1D047ED-F79C-4A49-ACB0-1870BAB3ADC0}" type="datetimeFigureOut">
              <a:rPr lang="en-GB" smtClean="0">
                <a:solidFill>
                  <a:prstClr val="black">
                    <a:tint val="75000"/>
                  </a:prstClr>
                </a:solidFill>
              </a:rPr>
              <a:pPr/>
              <a:t>05/12/2018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83F402B-8B8D-41F9-ADF1-F07DAD056B9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996357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1D047ED-F79C-4A49-ACB0-1870BAB3ADC0}" type="datetimeFigureOut">
              <a:rPr lang="en-GB" smtClean="0">
                <a:solidFill>
                  <a:prstClr val="black">
                    <a:tint val="75000"/>
                  </a:prstClr>
                </a:solidFill>
              </a:rPr>
              <a:pPr/>
              <a:t>05/12/2018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83F402B-8B8D-41F9-ADF1-F07DAD056B9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300952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C1D047ED-F79C-4A49-ACB0-1870BAB3ADC0}" type="datetimeFigureOut">
              <a:rPr lang="en-GB" smtClean="0">
                <a:solidFill>
                  <a:prstClr val="black">
                    <a:tint val="75000"/>
                  </a:prstClr>
                </a:solidFill>
              </a:rPr>
              <a:pPr/>
              <a:t>05/12/2018</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183F402B-8B8D-41F9-ADF1-F07DAD056B9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390176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1D047ED-F79C-4A49-ACB0-1870BAB3ADC0}" type="datetimeFigureOut">
              <a:rPr lang="en-GB" smtClean="0">
                <a:solidFill>
                  <a:prstClr val="black">
                    <a:tint val="75000"/>
                  </a:prstClr>
                </a:solidFill>
              </a:rPr>
              <a:pPr/>
              <a:t>05/12/2018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83F402B-8B8D-41F9-ADF1-F07DAD056B9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0272286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C1D047ED-F79C-4A49-ACB0-1870BAB3ADC0}" type="datetimeFigureOut">
              <a:rPr lang="en-GB" smtClean="0">
                <a:solidFill>
                  <a:prstClr val="black">
                    <a:tint val="75000"/>
                  </a:prstClr>
                </a:solidFill>
              </a:rPr>
              <a:pPr/>
              <a:t>05/12/2018</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183F402B-8B8D-41F9-ADF1-F07DAD056B9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3633193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34EAE959-28E0-40B9-84D7-E570C15D4DDF}" type="datetimeFigureOut">
              <a:rPr lang="en-GB" smtClean="0">
                <a:solidFill>
                  <a:prstClr val="black">
                    <a:tint val="75000"/>
                  </a:prstClr>
                </a:solidFill>
              </a:rPr>
              <a:pPr/>
              <a:t>05/12/2018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A5992CB-3781-4C93-A3D7-ECEF1000621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25982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p>
        </p:txBody>
      </p:sp>
      <p:sp>
        <p:nvSpPr>
          <p:cNvPr id="3" name="Footer Placeholder 2"/>
          <p:cNvSpPr>
            <a:spLocks noGrp="1"/>
          </p:cNvSpPr>
          <p:nvPr>
            <p:ph type="ftr" sz="quarter" idx="11"/>
          </p:nvPr>
        </p:nvSpPr>
        <p:spPr/>
        <p:txBody>
          <a:bodyPr/>
          <a:lstStyle>
            <a:lvl1pPr>
              <a:defRPr/>
            </a:lvl1pPr>
          </a:lstStyle>
          <a:p>
            <a:endParaRPr lang="en-GB"/>
          </a:p>
        </p:txBody>
      </p:sp>
      <p:sp>
        <p:nvSpPr>
          <p:cNvPr id="4" name="Slide Number Placeholder 3"/>
          <p:cNvSpPr>
            <a:spLocks noGrp="1"/>
          </p:cNvSpPr>
          <p:nvPr>
            <p:ph type="sldNum" sz="quarter" idx="12"/>
          </p:nvPr>
        </p:nvSpPr>
        <p:spPr/>
        <p:txBody>
          <a:bodyPr/>
          <a:lstStyle>
            <a:lvl1pPr>
              <a:defRPr/>
            </a:lvl1pPr>
          </a:lstStyle>
          <a:p>
            <a:fld id="{DA15863C-A29F-487D-AB3B-DC923019F678}" type="slidenum">
              <a:rPr lang="en-GB"/>
              <a:pPr/>
              <a:t>‹#›</a:t>
            </a:fld>
            <a:endParaRPr lang="en-GB"/>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4EAE959-28E0-40B9-84D7-E570C15D4DDF}" type="datetimeFigureOut">
              <a:rPr lang="en-GB" smtClean="0">
                <a:solidFill>
                  <a:prstClr val="black">
                    <a:tint val="75000"/>
                  </a:prstClr>
                </a:solidFill>
              </a:rPr>
              <a:pPr/>
              <a:t>05/12/2018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A5992CB-3781-4C93-A3D7-ECEF1000621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0025091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EAE959-28E0-40B9-84D7-E570C15D4DDF}" type="datetimeFigureOut">
              <a:rPr lang="en-GB" smtClean="0">
                <a:solidFill>
                  <a:prstClr val="black">
                    <a:tint val="75000"/>
                  </a:prstClr>
                </a:solidFill>
              </a:rPr>
              <a:pPr/>
              <a:t>05/12/2018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A5992CB-3781-4C93-A3D7-ECEF1000621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6230610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34EAE959-28E0-40B9-84D7-E570C15D4DDF}" type="datetimeFigureOut">
              <a:rPr lang="en-GB" smtClean="0">
                <a:solidFill>
                  <a:prstClr val="black">
                    <a:tint val="75000"/>
                  </a:prstClr>
                </a:solidFill>
              </a:rPr>
              <a:pPr/>
              <a:t>05/12/2018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A5992CB-3781-4C93-A3D7-ECEF1000621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9316674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34EAE959-28E0-40B9-84D7-E570C15D4DDF}" type="datetimeFigureOut">
              <a:rPr lang="en-GB" smtClean="0">
                <a:solidFill>
                  <a:prstClr val="black">
                    <a:tint val="75000"/>
                  </a:prstClr>
                </a:solidFill>
              </a:rPr>
              <a:pPr/>
              <a:t>05/12/2018</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CA5992CB-3781-4C93-A3D7-ECEF1000621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982638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34EAE959-28E0-40B9-84D7-E570C15D4DDF}" type="datetimeFigureOut">
              <a:rPr lang="en-GB" smtClean="0">
                <a:solidFill>
                  <a:prstClr val="black">
                    <a:tint val="75000"/>
                  </a:prstClr>
                </a:solidFill>
              </a:rPr>
              <a:pPr/>
              <a:t>05/12/2018</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CA5992CB-3781-4C93-A3D7-ECEF1000621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7848175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EAE959-28E0-40B9-84D7-E570C15D4DDF}" type="datetimeFigureOut">
              <a:rPr lang="en-GB" smtClean="0">
                <a:solidFill>
                  <a:prstClr val="black">
                    <a:tint val="75000"/>
                  </a:prstClr>
                </a:solidFill>
              </a:rPr>
              <a:pPr/>
              <a:t>05/12/2018</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CA5992CB-3781-4C93-A3D7-ECEF1000621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4695591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4EAE959-28E0-40B9-84D7-E570C15D4DDF}" type="datetimeFigureOut">
              <a:rPr lang="en-GB" smtClean="0">
                <a:solidFill>
                  <a:prstClr val="black">
                    <a:tint val="75000"/>
                  </a:prstClr>
                </a:solidFill>
              </a:rPr>
              <a:pPr/>
              <a:t>05/12/2018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A5992CB-3781-4C93-A3D7-ECEF1000621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128715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4EAE959-28E0-40B9-84D7-E570C15D4DDF}" type="datetimeFigureOut">
              <a:rPr lang="en-GB" smtClean="0">
                <a:solidFill>
                  <a:prstClr val="black">
                    <a:tint val="75000"/>
                  </a:prstClr>
                </a:solidFill>
              </a:rPr>
              <a:pPr/>
              <a:t>05/12/2018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A5992CB-3781-4C93-A3D7-ECEF1000621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9061293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4EAE959-28E0-40B9-84D7-E570C15D4DDF}" type="datetimeFigureOut">
              <a:rPr lang="en-GB" smtClean="0">
                <a:solidFill>
                  <a:prstClr val="black">
                    <a:tint val="75000"/>
                  </a:prstClr>
                </a:solidFill>
              </a:rPr>
              <a:pPr/>
              <a:t>05/12/2018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A5992CB-3781-4C93-A3D7-ECEF1000621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0136006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4EAE959-28E0-40B9-84D7-E570C15D4DDF}" type="datetimeFigureOut">
              <a:rPr lang="en-GB" smtClean="0">
                <a:solidFill>
                  <a:prstClr val="black">
                    <a:tint val="75000"/>
                  </a:prstClr>
                </a:solidFill>
              </a:rPr>
              <a:pPr/>
              <a:t>05/12/2018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A5992CB-3781-4C93-A3D7-ECEF1000621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702199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84632748-5584-4CCF-B985-698D4575982E}" type="slidenum">
              <a:rPr lang="en-GB"/>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0CC52BF8-CF9C-40A9-9D35-2C7F7BB699D8}" type="slidenum">
              <a:rPr lang="en-GB"/>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33.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34.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35.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36.xml"/></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38.xml"/><Relationship Id="rId1" Type="http://schemas.openxmlformats.org/officeDocument/2006/relationships/slideLayout" Target="../slideLayouts/slideLayout37.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39.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40.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41.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42.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4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44.xml"/></Relationships>
</file>

<file path=ppt/slideMasters/_rels/slideMaster21.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4"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48.xml"/></Relationships>
</file>

<file path=ppt/slideMasters/_rels/slideMaster23.xml.rels><?xml version="1.0" encoding="UTF-8" standalone="yes"?>
<Relationships xmlns="http://schemas.openxmlformats.org/package/2006/relationships"><Relationship Id="rId3" Type="http://schemas.openxmlformats.org/officeDocument/2006/relationships/slideLayout" Target="../slideLayouts/slideLayout51.xml"/><Relationship Id="rId7" Type="http://schemas.openxmlformats.org/officeDocument/2006/relationships/theme" Target="../theme/theme23.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5" Type="http://schemas.openxmlformats.org/officeDocument/2006/relationships/slideLayout" Target="../slideLayouts/slideLayout53.xml"/><Relationship Id="rId4" Type="http://schemas.openxmlformats.org/officeDocument/2006/relationships/slideLayout" Target="../slideLayouts/slideLayout52.xml"/></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55.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56.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57.xml"/></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58.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59.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6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_rels/slideMaster30.xml.rels><?xml version="1.0" encoding="UTF-8" standalone="yes"?>
<Relationships xmlns="http://schemas.openxmlformats.org/package/2006/relationships"><Relationship Id="rId2" Type="http://schemas.openxmlformats.org/officeDocument/2006/relationships/theme" Target="../theme/theme30.xml"/><Relationship Id="rId1" Type="http://schemas.openxmlformats.org/officeDocument/2006/relationships/slideLayout" Target="../slideLayouts/slideLayout61.xml"/></Relationships>
</file>

<file path=ppt/slideMasters/_rels/slideMaster31.xml.rels><?xml version="1.0" encoding="UTF-8" standalone="yes"?>
<Relationships xmlns="http://schemas.openxmlformats.org/package/2006/relationships"><Relationship Id="rId2" Type="http://schemas.openxmlformats.org/officeDocument/2006/relationships/theme" Target="../theme/theme31.xml"/><Relationship Id="rId1" Type="http://schemas.openxmlformats.org/officeDocument/2006/relationships/slideLayout" Target="../slideLayouts/slideLayout62.xml"/></Relationships>
</file>

<file path=ppt/slideMasters/_rels/slideMaster32.xml.rels><?xml version="1.0" encoding="UTF-8" standalone="yes"?>
<Relationships xmlns="http://schemas.openxmlformats.org/package/2006/relationships"><Relationship Id="rId2" Type="http://schemas.openxmlformats.org/officeDocument/2006/relationships/theme" Target="../theme/theme32.xml"/><Relationship Id="rId1" Type="http://schemas.openxmlformats.org/officeDocument/2006/relationships/slideLayout" Target="../slideLayouts/slideLayout63.xml"/></Relationships>
</file>

<file path=ppt/slideMasters/_rels/slideMaster33.xml.rels><?xml version="1.0" encoding="UTF-8" standalone="yes"?>
<Relationships xmlns="http://schemas.openxmlformats.org/package/2006/relationships"><Relationship Id="rId2" Type="http://schemas.openxmlformats.org/officeDocument/2006/relationships/theme" Target="../theme/theme33.xml"/><Relationship Id="rId1" Type="http://schemas.openxmlformats.org/officeDocument/2006/relationships/slideLayout" Target="../slideLayouts/slideLayout64.xml"/></Relationships>
</file>

<file path=ppt/slideMasters/_rels/slideMaster34.xml.rels><?xml version="1.0" encoding="UTF-8" standalone="yes"?>
<Relationships xmlns="http://schemas.openxmlformats.org/package/2006/relationships"><Relationship Id="rId2" Type="http://schemas.openxmlformats.org/officeDocument/2006/relationships/theme" Target="../theme/theme34.xml"/><Relationship Id="rId1" Type="http://schemas.openxmlformats.org/officeDocument/2006/relationships/slideLayout" Target="../slideLayouts/slideLayout65.xml"/></Relationships>
</file>

<file path=ppt/slideMasters/_rels/slideMaster35.xml.rels><?xml version="1.0" encoding="UTF-8" standalone="yes"?>
<Relationships xmlns="http://schemas.openxmlformats.org/package/2006/relationships"><Relationship Id="rId2" Type="http://schemas.openxmlformats.org/officeDocument/2006/relationships/theme" Target="../theme/theme35.xml"/><Relationship Id="rId1" Type="http://schemas.openxmlformats.org/officeDocument/2006/relationships/slideLayout" Target="../slideLayouts/slideLayout66.xml"/></Relationships>
</file>

<file path=ppt/slideMasters/_rels/slideMaster36.xml.rels><?xml version="1.0" encoding="UTF-8" standalone="yes"?>
<Relationships xmlns="http://schemas.openxmlformats.org/package/2006/relationships"><Relationship Id="rId2" Type="http://schemas.openxmlformats.org/officeDocument/2006/relationships/theme" Target="../theme/theme36.xml"/><Relationship Id="rId1" Type="http://schemas.openxmlformats.org/officeDocument/2006/relationships/slideLayout" Target="../slideLayouts/slideLayout67.xml"/></Relationships>
</file>

<file path=ppt/slideMasters/_rels/slideMaster37.xml.rels><?xml version="1.0" encoding="UTF-8" standalone="yes"?>
<Relationships xmlns="http://schemas.openxmlformats.org/package/2006/relationships"><Relationship Id="rId2" Type="http://schemas.openxmlformats.org/officeDocument/2006/relationships/theme" Target="../theme/theme37.xml"/><Relationship Id="rId1" Type="http://schemas.openxmlformats.org/officeDocument/2006/relationships/slideLayout" Target="../slideLayouts/slideLayout68.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3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theme" Target="../theme/theme4.xml"/><Relationship Id="rId4"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8.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9.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30.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31.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1524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Rectangle 3"/>
          <p:cNvSpPr>
            <a:spLocks noGrp="1" noChangeArrowheads="1"/>
          </p:cNvSpPr>
          <p:nvPr>
            <p:ph type="body" idx="1"/>
          </p:nvPr>
        </p:nvSpPr>
        <p:spPr bwMode="auto">
          <a:xfrm>
            <a:off x="685800" y="152400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35A3979D-ECF6-4F77-9D48-67359A1BCC7E}" type="slidenum">
              <a:rPr lang="en-GB"/>
              <a:pPr/>
              <a:t>‹#›</a:t>
            </a:fld>
            <a:endParaRPr lang="en-GB"/>
          </a:p>
        </p:txBody>
      </p:sp>
      <p:sp>
        <p:nvSpPr>
          <p:cNvPr id="1031" name="Line 7"/>
          <p:cNvSpPr>
            <a:spLocks noChangeShapeType="1"/>
          </p:cNvSpPr>
          <p:nvPr/>
        </p:nvSpPr>
        <p:spPr bwMode="auto">
          <a:xfrm>
            <a:off x="381000" y="1143000"/>
            <a:ext cx="8458200" cy="0"/>
          </a:xfrm>
          <a:prstGeom prst="line">
            <a:avLst/>
          </a:prstGeom>
          <a:noFill/>
          <a:ln w="9525">
            <a:solidFill>
              <a:srgbClr val="9BA921"/>
            </a:solidFill>
            <a:round/>
            <a:headEnd/>
            <a:tailEnd/>
          </a:ln>
        </p:spPr>
        <p:txBody>
          <a:bodyPr wrap="none" anchor="ctr"/>
          <a:lstStyle/>
          <a:p>
            <a:endParaRPr lang="en-GB"/>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l" rtl="0" eaLnBrk="1" fontAlgn="base" hangingPunct="1">
        <a:spcBef>
          <a:spcPct val="0"/>
        </a:spcBef>
        <a:spcAft>
          <a:spcPct val="0"/>
        </a:spcAft>
        <a:defRPr sz="3200" b="1">
          <a:solidFill>
            <a:srgbClr val="002D46"/>
          </a:solidFill>
          <a:latin typeface="+mj-lt"/>
          <a:ea typeface="+mj-ea"/>
          <a:cs typeface="+mj-cs"/>
        </a:defRPr>
      </a:lvl1pPr>
      <a:lvl2pPr algn="l" rtl="0" eaLnBrk="1" fontAlgn="base" hangingPunct="1">
        <a:spcBef>
          <a:spcPct val="0"/>
        </a:spcBef>
        <a:spcAft>
          <a:spcPct val="0"/>
        </a:spcAft>
        <a:defRPr sz="3200" b="1">
          <a:solidFill>
            <a:srgbClr val="002D46"/>
          </a:solidFill>
          <a:latin typeface="Arial" charset="0"/>
          <a:ea typeface="ＭＳ Ｐゴシック" pitchFamily="1" charset="-128"/>
        </a:defRPr>
      </a:lvl2pPr>
      <a:lvl3pPr algn="l" rtl="0" eaLnBrk="1" fontAlgn="base" hangingPunct="1">
        <a:spcBef>
          <a:spcPct val="0"/>
        </a:spcBef>
        <a:spcAft>
          <a:spcPct val="0"/>
        </a:spcAft>
        <a:defRPr sz="3200" b="1">
          <a:solidFill>
            <a:srgbClr val="002D46"/>
          </a:solidFill>
          <a:latin typeface="Arial" charset="0"/>
          <a:ea typeface="ＭＳ Ｐゴシック" pitchFamily="1" charset="-128"/>
        </a:defRPr>
      </a:lvl3pPr>
      <a:lvl4pPr algn="l" rtl="0" eaLnBrk="1" fontAlgn="base" hangingPunct="1">
        <a:spcBef>
          <a:spcPct val="0"/>
        </a:spcBef>
        <a:spcAft>
          <a:spcPct val="0"/>
        </a:spcAft>
        <a:defRPr sz="3200" b="1">
          <a:solidFill>
            <a:srgbClr val="002D46"/>
          </a:solidFill>
          <a:latin typeface="Arial" charset="0"/>
          <a:ea typeface="ＭＳ Ｐゴシック" pitchFamily="1" charset="-128"/>
        </a:defRPr>
      </a:lvl4pPr>
      <a:lvl5pPr algn="l" rtl="0" eaLnBrk="1" fontAlgn="base" hangingPunct="1">
        <a:spcBef>
          <a:spcPct val="0"/>
        </a:spcBef>
        <a:spcAft>
          <a:spcPct val="0"/>
        </a:spcAft>
        <a:defRPr sz="3200" b="1">
          <a:solidFill>
            <a:srgbClr val="002D46"/>
          </a:solidFill>
          <a:latin typeface="Arial" charset="0"/>
          <a:ea typeface="ＭＳ Ｐゴシック" pitchFamily="1" charset="-128"/>
        </a:defRPr>
      </a:lvl5pPr>
      <a:lvl6pPr marL="457200" algn="l" rtl="0" eaLnBrk="1" fontAlgn="base" hangingPunct="1">
        <a:spcBef>
          <a:spcPct val="0"/>
        </a:spcBef>
        <a:spcAft>
          <a:spcPct val="0"/>
        </a:spcAft>
        <a:defRPr sz="3200" b="1">
          <a:solidFill>
            <a:srgbClr val="002D46"/>
          </a:solidFill>
          <a:latin typeface="Arial" charset="0"/>
          <a:ea typeface="ＭＳ Ｐゴシック" pitchFamily="1" charset="-128"/>
        </a:defRPr>
      </a:lvl6pPr>
      <a:lvl7pPr marL="914400" algn="l" rtl="0" eaLnBrk="1" fontAlgn="base" hangingPunct="1">
        <a:spcBef>
          <a:spcPct val="0"/>
        </a:spcBef>
        <a:spcAft>
          <a:spcPct val="0"/>
        </a:spcAft>
        <a:defRPr sz="3200" b="1">
          <a:solidFill>
            <a:srgbClr val="002D46"/>
          </a:solidFill>
          <a:latin typeface="Arial" charset="0"/>
          <a:ea typeface="ＭＳ Ｐゴシック" pitchFamily="1" charset="-128"/>
        </a:defRPr>
      </a:lvl7pPr>
      <a:lvl8pPr marL="1371600" algn="l" rtl="0" eaLnBrk="1" fontAlgn="base" hangingPunct="1">
        <a:spcBef>
          <a:spcPct val="0"/>
        </a:spcBef>
        <a:spcAft>
          <a:spcPct val="0"/>
        </a:spcAft>
        <a:defRPr sz="3200" b="1">
          <a:solidFill>
            <a:srgbClr val="002D46"/>
          </a:solidFill>
          <a:latin typeface="Arial" charset="0"/>
          <a:ea typeface="ＭＳ Ｐゴシック" pitchFamily="1" charset="-128"/>
        </a:defRPr>
      </a:lvl8pPr>
      <a:lvl9pPr marL="1828800" algn="l" rtl="0" eaLnBrk="1" fontAlgn="base" hangingPunct="1">
        <a:spcBef>
          <a:spcPct val="0"/>
        </a:spcBef>
        <a:spcAft>
          <a:spcPct val="0"/>
        </a:spcAft>
        <a:defRPr sz="3200" b="1">
          <a:solidFill>
            <a:srgbClr val="002D46"/>
          </a:solidFill>
          <a:latin typeface="Arial" charset="0"/>
          <a:ea typeface="ＭＳ Ｐゴシック" pitchFamily="1" charset="-128"/>
        </a:defRPr>
      </a:lvl9pPr>
    </p:titleStyle>
    <p:bodyStyle>
      <a:lvl1pPr marL="342900" indent="-342900" algn="l" rtl="0" eaLnBrk="1" fontAlgn="base" hangingPunct="1">
        <a:spcBef>
          <a:spcPct val="20000"/>
        </a:spcBef>
        <a:spcAft>
          <a:spcPct val="0"/>
        </a:spcAft>
        <a:buChar char="•"/>
        <a:defRPr sz="2800">
          <a:solidFill>
            <a:srgbClr val="002D46"/>
          </a:solidFill>
          <a:latin typeface="+mn-lt"/>
          <a:ea typeface="+mn-ea"/>
          <a:cs typeface="+mn-cs"/>
        </a:defRPr>
      </a:lvl1pPr>
      <a:lvl2pPr marL="763588" indent="-285750" algn="l" rtl="0" eaLnBrk="1" fontAlgn="base" hangingPunct="1">
        <a:spcBef>
          <a:spcPct val="20000"/>
        </a:spcBef>
        <a:spcAft>
          <a:spcPct val="0"/>
        </a:spcAft>
        <a:defRPr sz="2400">
          <a:solidFill>
            <a:srgbClr val="002D46"/>
          </a:solidFill>
          <a:latin typeface="+mn-lt"/>
          <a:ea typeface="+mn-ea"/>
        </a:defRPr>
      </a:lvl2pPr>
      <a:lvl3pPr marL="1182688" indent="-228600" algn="l" rtl="0" eaLnBrk="1" fontAlgn="base" hangingPunct="1">
        <a:spcBef>
          <a:spcPct val="20000"/>
        </a:spcBef>
        <a:spcAft>
          <a:spcPct val="0"/>
        </a:spcAft>
        <a:buChar char="•"/>
        <a:defRPr sz="2000">
          <a:solidFill>
            <a:srgbClr val="002D46"/>
          </a:solidFill>
          <a:latin typeface="+mn-lt"/>
          <a:ea typeface="+mn-ea"/>
        </a:defRPr>
      </a:lvl3pPr>
      <a:lvl4pPr marL="1619250" indent="-246063" algn="l" rtl="0" eaLnBrk="1" fontAlgn="base" hangingPunct="1">
        <a:spcBef>
          <a:spcPct val="20000"/>
        </a:spcBef>
        <a:spcAft>
          <a:spcPct val="0"/>
        </a:spcAft>
        <a:defRPr>
          <a:solidFill>
            <a:srgbClr val="002D46"/>
          </a:solidFill>
          <a:latin typeface="+mn-lt"/>
          <a:ea typeface="+mn-ea"/>
        </a:defRPr>
      </a:lvl4pPr>
      <a:lvl5pPr marL="2057400" indent="-228600" algn="l" rtl="0" eaLnBrk="1" fontAlgn="base" hangingPunct="1">
        <a:spcBef>
          <a:spcPct val="20000"/>
        </a:spcBef>
        <a:spcAft>
          <a:spcPct val="0"/>
        </a:spcAft>
        <a:defRPr sz="2000">
          <a:solidFill>
            <a:schemeClr val="tx1"/>
          </a:solidFill>
          <a:latin typeface="+mn-lt"/>
          <a:ea typeface="+mn-ea"/>
        </a:defRPr>
      </a:lvl5pPr>
      <a:lvl6pPr marL="2514600" indent="-228600" algn="l" rtl="0" eaLnBrk="1" fontAlgn="base" hangingPunct="1">
        <a:spcBef>
          <a:spcPct val="20000"/>
        </a:spcBef>
        <a:spcAft>
          <a:spcPct val="0"/>
        </a:spcAft>
        <a:defRPr sz="2000">
          <a:solidFill>
            <a:schemeClr val="tx1"/>
          </a:solidFill>
          <a:latin typeface="+mn-lt"/>
          <a:ea typeface="+mn-ea"/>
        </a:defRPr>
      </a:lvl6pPr>
      <a:lvl7pPr marL="2971800" indent="-228600" algn="l" rtl="0" eaLnBrk="1" fontAlgn="base" hangingPunct="1">
        <a:spcBef>
          <a:spcPct val="20000"/>
        </a:spcBef>
        <a:spcAft>
          <a:spcPct val="0"/>
        </a:spcAft>
        <a:defRPr sz="2000">
          <a:solidFill>
            <a:schemeClr val="tx1"/>
          </a:solidFill>
          <a:latin typeface="+mn-lt"/>
          <a:ea typeface="+mn-ea"/>
        </a:defRPr>
      </a:lvl7pPr>
      <a:lvl8pPr marL="3429000" indent="-228600" algn="l" rtl="0" eaLnBrk="1" fontAlgn="base" hangingPunct="1">
        <a:spcBef>
          <a:spcPct val="20000"/>
        </a:spcBef>
        <a:spcAft>
          <a:spcPct val="0"/>
        </a:spcAft>
        <a:defRPr sz="2000">
          <a:solidFill>
            <a:schemeClr val="tx1"/>
          </a:solidFill>
          <a:latin typeface="+mn-lt"/>
          <a:ea typeface="+mn-ea"/>
        </a:defRPr>
      </a:lvl8pPr>
      <a:lvl9pPr marL="3886200" indent="-228600" algn="l" rtl="0" eaLnBrk="1" fontAlgn="base" hangingPunct="1">
        <a:spcBef>
          <a:spcPct val="20000"/>
        </a:spcBef>
        <a:spcAft>
          <a:spcPct val="0"/>
        </a:spcAft>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1" fontAlgn="auto" hangingPunct="1">
              <a:spcBef>
                <a:spcPts val="0"/>
              </a:spcBef>
              <a:spcAft>
                <a:spcPts val="0"/>
              </a:spcAft>
            </a:pPr>
            <a:fld id="{179855DD-B713-4DB8-8B7E-6D22A60FD15D}" type="datetimeFigureOut">
              <a:rPr lang="en-GB" smtClean="0">
                <a:solidFill>
                  <a:prstClr val="black">
                    <a:tint val="75000"/>
                  </a:prstClr>
                </a:solidFill>
                <a:latin typeface="Calibri" panose="020F0502020204030204"/>
                <a:ea typeface="+mn-ea"/>
              </a:rPr>
              <a:pPr eaLnBrk="1" fontAlgn="auto" hangingPunct="1">
                <a:spcBef>
                  <a:spcPts val="0"/>
                </a:spcBef>
                <a:spcAft>
                  <a:spcPts val="0"/>
                </a:spcAft>
              </a:pPr>
              <a:t>05/12/2018</a:t>
            </a:fld>
            <a:endParaRPr lang="en-GB">
              <a:solidFill>
                <a:prstClr val="black">
                  <a:tint val="75000"/>
                </a:prstClr>
              </a:solidFill>
              <a:latin typeface="Calibri" panose="020F0502020204030204"/>
              <a:ea typeface="+mn-ea"/>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1" fontAlgn="auto" hangingPunct="1">
              <a:spcBef>
                <a:spcPts val="0"/>
              </a:spcBef>
              <a:spcAft>
                <a:spcPts val="0"/>
              </a:spcAft>
            </a:pPr>
            <a:endParaRPr lang="en-GB">
              <a:solidFill>
                <a:prstClr val="black">
                  <a:tint val="75000"/>
                </a:prstClr>
              </a:solidFill>
              <a:latin typeface="Calibri" panose="020F0502020204030204"/>
              <a:ea typeface="+mn-ea"/>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1" fontAlgn="auto" hangingPunct="1">
              <a:spcBef>
                <a:spcPts val="0"/>
              </a:spcBef>
              <a:spcAft>
                <a:spcPts val="0"/>
              </a:spcAft>
            </a:pPr>
            <a:fld id="{F40B1440-BD52-403E-80C0-6B915E0D57BF}" type="slidenum">
              <a:rPr lang="en-GB" smtClean="0">
                <a:solidFill>
                  <a:prstClr val="black">
                    <a:tint val="75000"/>
                  </a:prstClr>
                </a:solidFill>
                <a:latin typeface="Calibri" panose="020F0502020204030204"/>
                <a:ea typeface="+mn-ea"/>
              </a:rPr>
              <a:pPr eaLnBrk="1" fontAlgn="auto" hangingPunct="1">
                <a:spcBef>
                  <a:spcPts val="0"/>
                </a:spcBef>
                <a:spcAft>
                  <a:spcPts val="0"/>
                </a:spcAft>
              </a:pPr>
              <a:t>‹#›</a:t>
            </a:fld>
            <a:endParaRPr lang="en-GB">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437156837"/>
      </p:ext>
    </p:extLst>
  </p:cSld>
  <p:clrMap bg1="lt1" tx1="dk1" bg2="lt2" tx2="dk2" accent1="accent1" accent2="accent2" accent3="accent3" accent4="accent4" accent5="accent5" accent6="accent6" hlink="hlink" folHlink="folHlink"/>
  <p:sldLayoutIdLst>
    <p:sldLayoutId id="2147483720"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1" fontAlgn="auto" hangingPunct="1">
              <a:spcBef>
                <a:spcPts val="0"/>
              </a:spcBef>
              <a:spcAft>
                <a:spcPts val="0"/>
              </a:spcAft>
            </a:pPr>
            <a:fld id="{179855DD-B713-4DB8-8B7E-6D22A60FD15D}" type="datetimeFigureOut">
              <a:rPr lang="en-GB" smtClean="0">
                <a:solidFill>
                  <a:prstClr val="black">
                    <a:tint val="75000"/>
                  </a:prstClr>
                </a:solidFill>
                <a:latin typeface="Calibri" panose="020F0502020204030204"/>
                <a:ea typeface="+mn-ea"/>
              </a:rPr>
              <a:pPr eaLnBrk="1" fontAlgn="auto" hangingPunct="1">
                <a:spcBef>
                  <a:spcPts val="0"/>
                </a:spcBef>
                <a:spcAft>
                  <a:spcPts val="0"/>
                </a:spcAft>
              </a:pPr>
              <a:t>05/12/2018</a:t>
            </a:fld>
            <a:endParaRPr lang="en-GB">
              <a:solidFill>
                <a:prstClr val="black">
                  <a:tint val="75000"/>
                </a:prstClr>
              </a:solidFill>
              <a:latin typeface="Calibri" panose="020F0502020204030204"/>
              <a:ea typeface="+mn-ea"/>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1" fontAlgn="auto" hangingPunct="1">
              <a:spcBef>
                <a:spcPts val="0"/>
              </a:spcBef>
              <a:spcAft>
                <a:spcPts val="0"/>
              </a:spcAft>
            </a:pPr>
            <a:endParaRPr lang="en-GB">
              <a:solidFill>
                <a:prstClr val="black">
                  <a:tint val="75000"/>
                </a:prstClr>
              </a:solidFill>
              <a:latin typeface="Calibri" panose="020F0502020204030204"/>
              <a:ea typeface="+mn-ea"/>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1" fontAlgn="auto" hangingPunct="1">
              <a:spcBef>
                <a:spcPts val="0"/>
              </a:spcBef>
              <a:spcAft>
                <a:spcPts val="0"/>
              </a:spcAft>
            </a:pPr>
            <a:fld id="{F40B1440-BD52-403E-80C0-6B915E0D57BF}" type="slidenum">
              <a:rPr lang="en-GB" smtClean="0">
                <a:solidFill>
                  <a:prstClr val="black">
                    <a:tint val="75000"/>
                  </a:prstClr>
                </a:solidFill>
                <a:latin typeface="Calibri" panose="020F0502020204030204"/>
                <a:ea typeface="+mn-ea"/>
              </a:rPr>
              <a:pPr eaLnBrk="1" fontAlgn="auto" hangingPunct="1">
                <a:spcBef>
                  <a:spcPts val="0"/>
                </a:spcBef>
                <a:spcAft>
                  <a:spcPts val="0"/>
                </a:spcAft>
              </a:pPr>
              <a:t>‹#›</a:t>
            </a:fld>
            <a:endParaRPr lang="en-GB">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2901419890"/>
      </p:ext>
    </p:extLst>
  </p:cSld>
  <p:clrMap bg1="lt1" tx1="dk1" bg2="lt2" tx2="dk2" accent1="accent1" accent2="accent2" accent3="accent3" accent4="accent4" accent5="accent5" accent6="accent6" hlink="hlink" folHlink="folHlink"/>
  <p:sldLayoutIdLst>
    <p:sldLayoutId id="2147483722"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1" fontAlgn="auto" hangingPunct="1">
              <a:spcBef>
                <a:spcPts val="0"/>
              </a:spcBef>
              <a:spcAft>
                <a:spcPts val="0"/>
              </a:spcAft>
            </a:pPr>
            <a:fld id="{179855DD-B713-4DB8-8B7E-6D22A60FD15D}" type="datetimeFigureOut">
              <a:rPr lang="en-GB" smtClean="0">
                <a:solidFill>
                  <a:prstClr val="black">
                    <a:tint val="75000"/>
                  </a:prstClr>
                </a:solidFill>
                <a:latin typeface="Calibri" panose="020F0502020204030204"/>
                <a:ea typeface="+mn-ea"/>
              </a:rPr>
              <a:pPr eaLnBrk="1" fontAlgn="auto" hangingPunct="1">
                <a:spcBef>
                  <a:spcPts val="0"/>
                </a:spcBef>
                <a:spcAft>
                  <a:spcPts val="0"/>
                </a:spcAft>
              </a:pPr>
              <a:t>05/12/2018</a:t>
            </a:fld>
            <a:endParaRPr lang="en-GB">
              <a:solidFill>
                <a:prstClr val="black">
                  <a:tint val="75000"/>
                </a:prstClr>
              </a:solidFill>
              <a:latin typeface="Calibri" panose="020F0502020204030204"/>
              <a:ea typeface="+mn-ea"/>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1" fontAlgn="auto" hangingPunct="1">
              <a:spcBef>
                <a:spcPts val="0"/>
              </a:spcBef>
              <a:spcAft>
                <a:spcPts val="0"/>
              </a:spcAft>
            </a:pPr>
            <a:endParaRPr lang="en-GB">
              <a:solidFill>
                <a:prstClr val="black">
                  <a:tint val="75000"/>
                </a:prstClr>
              </a:solidFill>
              <a:latin typeface="Calibri" panose="020F0502020204030204"/>
              <a:ea typeface="+mn-ea"/>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1" fontAlgn="auto" hangingPunct="1">
              <a:spcBef>
                <a:spcPts val="0"/>
              </a:spcBef>
              <a:spcAft>
                <a:spcPts val="0"/>
              </a:spcAft>
            </a:pPr>
            <a:fld id="{F40B1440-BD52-403E-80C0-6B915E0D57BF}" type="slidenum">
              <a:rPr lang="en-GB" smtClean="0">
                <a:solidFill>
                  <a:prstClr val="black">
                    <a:tint val="75000"/>
                  </a:prstClr>
                </a:solidFill>
                <a:latin typeface="Calibri" panose="020F0502020204030204"/>
                <a:ea typeface="+mn-ea"/>
              </a:rPr>
              <a:pPr eaLnBrk="1" fontAlgn="auto" hangingPunct="1">
                <a:spcBef>
                  <a:spcPts val="0"/>
                </a:spcBef>
                <a:spcAft>
                  <a:spcPts val="0"/>
                </a:spcAft>
              </a:pPr>
              <a:t>‹#›</a:t>
            </a:fld>
            <a:endParaRPr lang="en-GB">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147441002"/>
      </p:ext>
    </p:extLst>
  </p:cSld>
  <p:clrMap bg1="lt1" tx1="dk1" bg2="lt2" tx2="dk2" accent1="accent1" accent2="accent2" accent3="accent3" accent4="accent4" accent5="accent5" accent6="accent6" hlink="hlink" folHlink="folHlink"/>
  <p:sldLayoutIdLst>
    <p:sldLayoutId id="2147483724"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1" fontAlgn="auto" hangingPunct="1">
              <a:spcBef>
                <a:spcPts val="0"/>
              </a:spcBef>
              <a:spcAft>
                <a:spcPts val="0"/>
              </a:spcAft>
            </a:pPr>
            <a:fld id="{179855DD-B713-4DB8-8B7E-6D22A60FD15D}" type="datetimeFigureOut">
              <a:rPr lang="en-GB" smtClean="0">
                <a:solidFill>
                  <a:prstClr val="black">
                    <a:tint val="75000"/>
                  </a:prstClr>
                </a:solidFill>
                <a:latin typeface="Calibri" panose="020F0502020204030204"/>
                <a:ea typeface="+mn-ea"/>
              </a:rPr>
              <a:pPr eaLnBrk="1" fontAlgn="auto" hangingPunct="1">
                <a:spcBef>
                  <a:spcPts val="0"/>
                </a:spcBef>
                <a:spcAft>
                  <a:spcPts val="0"/>
                </a:spcAft>
              </a:pPr>
              <a:t>05/12/2018</a:t>
            </a:fld>
            <a:endParaRPr lang="en-GB">
              <a:solidFill>
                <a:prstClr val="black">
                  <a:tint val="75000"/>
                </a:prstClr>
              </a:solidFill>
              <a:latin typeface="Calibri" panose="020F0502020204030204"/>
              <a:ea typeface="+mn-ea"/>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1" fontAlgn="auto" hangingPunct="1">
              <a:spcBef>
                <a:spcPts val="0"/>
              </a:spcBef>
              <a:spcAft>
                <a:spcPts val="0"/>
              </a:spcAft>
            </a:pPr>
            <a:endParaRPr lang="en-GB">
              <a:solidFill>
                <a:prstClr val="black">
                  <a:tint val="75000"/>
                </a:prstClr>
              </a:solidFill>
              <a:latin typeface="Calibri" panose="020F0502020204030204"/>
              <a:ea typeface="+mn-ea"/>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1" fontAlgn="auto" hangingPunct="1">
              <a:spcBef>
                <a:spcPts val="0"/>
              </a:spcBef>
              <a:spcAft>
                <a:spcPts val="0"/>
              </a:spcAft>
            </a:pPr>
            <a:fld id="{F40B1440-BD52-403E-80C0-6B915E0D57BF}" type="slidenum">
              <a:rPr lang="en-GB" smtClean="0">
                <a:solidFill>
                  <a:prstClr val="black">
                    <a:tint val="75000"/>
                  </a:prstClr>
                </a:solidFill>
                <a:latin typeface="Calibri" panose="020F0502020204030204"/>
                <a:ea typeface="+mn-ea"/>
              </a:rPr>
              <a:pPr eaLnBrk="1" fontAlgn="auto" hangingPunct="1">
                <a:spcBef>
                  <a:spcPts val="0"/>
                </a:spcBef>
                <a:spcAft>
                  <a:spcPts val="0"/>
                </a:spcAft>
              </a:pPr>
              <a:t>‹#›</a:t>
            </a:fld>
            <a:endParaRPr lang="en-GB">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1548692633"/>
      </p:ext>
    </p:extLst>
  </p:cSld>
  <p:clrMap bg1="lt1" tx1="dk1" bg2="lt2" tx2="dk2" accent1="accent1" accent2="accent2" accent3="accent3" accent4="accent4" accent5="accent5" accent6="accent6" hlink="hlink" folHlink="folHlink"/>
  <p:sldLayoutIdLst>
    <p:sldLayoutId id="2147483726"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1" fontAlgn="auto" hangingPunct="1">
              <a:spcBef>
                <a:spcPts val="0"/>
              </a:spcBef>
              <a:spcAft>
                <a:spcPts val="0"/>
              </a:spcAft>
            </a:pPr>
            <a:fld id="{179855DD-B713-4DB8-8B7E-6D22A60FD15D}" type="datetimeFigureOut">
              <a:rPr lang="en-GB" smtClean="0">
                <a:solidFill>
                  <a:prstClr val="black">
                    <a:tint val="75000"/>
                  </a:prstClr>
                </a:solidFill>
                <a:latin typeface="Calibri" panose="020F0502020204030204"/>
                <a:ea typeface="+mn-ea"/>
              </a:rPr>
              <a:pPr eaLnBrk="1" fontAlgn="auto" hangingPunct="1">
                <a:spcBef>
                  <a:spcPts val="0"/>
                </a:spcBef>
                <a:spcAft>
                  <a:spcPts val="0"/>
                </a:spcAft>
              </a:pPr>
              <a:t>05/12/2018</a:t>
            </a:fld>
            <a:endParaRPr lang="en-GB">
              <a:solidFill>
                <a:prstClr val="black">
                  <a:tint val="75000"/>
                </a:prstClr>
              </a:solidFill>
              <a:latin typeface="Calibri" panose="020F0502020204030204"/>
              <a:ea typeface="+mn-ea"/>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1" fontAlgn="auto" hangingPunct="1">
              <a:spcBef>
                <a:spcPts val="0"/>
              </a:spcBef>
              <a:spcAft>
                <a:spcPts val="0"/>
              </a:spcAft>
            </a:pPr>
            <a:endParaRPr lang="en-GB">
              <a:solidFill>
                <a:prstClr val="black">
                  <a:tint val="75000"/>
                </a:prstClr>
              </a:solidFill>
              <a:latin typeface="Calibri" panose="020F0502020204030204"/>
              <a:ea typeface="+mn-ea"/>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1" fontAlgn="auto" hangingPunct="1">
              <a:spcBef>
                <a:spcPts val="0"/>
              </a:spcBef>
              <a:spcAft>
                <a:spcPts val="0"/>
              </a:spcAft>
            </a:pPr>
            <a:fld id="{F40B1440-BD52-403E-80C0-6B915E0D57BF}" type="slidenum">
              <a:rPr lang="en-GB" smtClean="0">
                <a:solidFill>
                  <a:prstClr val="black">
                    <a:tint val="75000"/>
                  </a:prstClr>
                </a:solidFill>
                <a:latin typeface="Calibri" panose="020F0502020204030204"/>
                <a:ea typeface="+mn-ea"/>
              </a:rPr>
              <a:pPr eaLnBrk="1" fontAlgn="auto" hangingPunct="1">
                <a:spcBef>
                  <a:spcPts val="0"/>
                </a:spcBef>
                <a:spcAft>
                  <a:spcPts val="0"/>
                </a:spcAft>
              </a:pPr>
              <a:t>‹#›</a:t>
            </a:fld>
            <a:endParaRPr lang="en-GB">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516760709"/>
      </p:ext>
    </p:extLst>
  </p:cSld>
  <p:clrMap bg1="lt1" tx1="dk1" bg2="lt2" tx2="dk2" accent1="accent1" accent2="accent2" accent3="accent3" accent4="accent4" accent5="accent5" accent6="accent6" hlink="hlink" folHlink="folHlink"/>
  <p:sldLayoutIdLst>
    <p:sldLayoutId id="2147483728" r:id="rId1"/>
    <p:sldLayoutId id="2147483729" r:id="rId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1" fontAlgn="auto" hangingPunct="1">
              <a:spcBef>
                <a:spcPts val="0"/>
              </a:spcBef>
              <a:spcAft>
                <a:spcPts val="0"/>
              </a:spcAft>
            </a:pPr>
            <a:fld id="{179855DD-B713-4DB8-8B7E-6D22A60FD15D}" type="datetimeFigureOut">
              <a:rPr lang="en-GB" smtClean="0">
                <a:solidFill>
                  <a:prstClr val="black">
                    <a:tint val="75000"/>
                  </a:prstClr>
                </a:solidFill>
                <a:latin typeface="Calibri" panose="020F0502020204030204"/>
                <a:ea typeface="+mn-ea"/>
              </a:rPr>
              <a:pPr eaLnBrk="1" fontAlgn="auto" hangingPunct="1">
                <a:spcBef>
                  <a:spcPts val="0"/>
                </a:spcBef>
                <a:spcAft>
                  <a:spcPts val="0"/>
                </a:spcAft>
              </a:pPr>
              <a:t>05/12/2018</a:t>
            </a:fld>
            <a:endParaRPr lang="en-GB">
              <a:solidFill>
                <a:prstClr val="black">
                  <a:tint val="75000"/>
                </a:prstClr>
              </a:solidFill>
              <a:latin typeface="Calibri" panose="020F0502020204030204"/>
              <a:ea typeface="+mn-ea"/>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1" fontAlgn="auto" hangingPunct="1">
              <a:spcBef>
                <a:spcPts val="0"/>
              </a:spcBef>
              <a:spcAft>
                <a:spcPts val="0"/>
              </a:spcAft>
            </a:pPr>
            <a:endParaRPr lang="en-GB">
              <a:solidFill>
                <a:prstClr val="black">
                  <a:tint val="75000"/>
                </a:prstClr>
              </a:solidFill>
              <a:latin typeface="Calibri" panose="020F0502020204030204"/>
              <a:ea typeface="+mn-ea"/>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1" fontAlgn="auto" hangingPunct="1">
              <a:spcBef>
                <a:spcPts val="0"/>
              </a:spcBef>
              <a:spcAft>
                <a:spcPts val="0"/>
              </a:spcAft>
            </a:pPr>
            <a:fld id="{F40B1440-BD52-403E-80C0-6B915E0D57BF}" type="slidenum">
              <a:rPr lang="en-GB" smtClean="0">
                <a:solidFill>
                  <a:prstClr val="black">
                    <a:tint val="75000"/>
                  </a:prstClr>
                </a:solidFill>
                <a:latin typeface="Calibri" panose="020F0502020204030204"/>
                <a:ea typeface="+mn-ea"/>
              </a:rPr>
              <a:pPr eaLnBrk="1" fontAlgn="auto" hangingPunct="1">
                <a:spcBef>
                  <a:spcPts val="0"/>
                </a:spcBef>
                <a:spcAft>
                  <a:spcPts val="0"/>
                </a:spcAft>
              </a:pPr>
              <a:t>‹#›</a:t>
            </a:fld>
            <a:endParaRPr lang="en-GB">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3315789042"/>
      </p:ext>
    </p:extLst>
  </p:cSld>
  <p:clrMap bg1="lt1" tx1="dk1" bg2="lt2" tx2="dk2" accent1="accent1" accent2="accent2" accent3="accent3" accent4="accent4" accent5="accent5" accent6="accent6" hlink="hlink" folHlink="folHlink"/>
  <p:sldLayoutIdLst>
    <p:sldLayoutId id="2147483731"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1" fontAlgn="auto" hangingPunct="1">
              <a:spcBef>
                <a:spcPts val="0"/>
              </a:spcBef>
              <a:spcAft>
                <a:spcPts val="0"/>
              </a:spcAft>
            </a:pPr>
            <a:fld id="{179855DD-B713-4DB8-8B7E-6D22A60FD15D}" type="datetimeFigureOut">
              <a:rPr lang="en-GB" smtClean="0">
                <a:solidFill>
                  <a:prstClr val="black">
                    <a:tint val="75000"/>
                  </a:prstClr>
                </a:solidFill>
                <a:latin typeface="Calibri" panose="020F0502020204030204"/>
                <a:ea typeface="+mn-ea"/>
              </a:rPr>
              <a:pPr eaLnBrk="1" fontAlgn="auto" hangingPunct="1">
                <a:spcBef>
                  <a:spcPts val="0"/>
                </a:spcBef>
                <a:spcAft>
                  <a:spcPts val="0"/>
                </a:spcAft>
              </a:pPr>
              <a:t>05/12/2018</a:t>
            </a:fld>
            <a:endParaRPr lang="en-GB">
              <a:solidFill>
                <a:prstClr val="black">
                  <a:tint val="75000"/>
                </a:prstClr>
              </a:solidFill>
              <a:latin typeface="Calibri" panose="020F0502020204030204"/>
              <a:ea typeface="+mn-ea"/>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1" fontAlgn="auto" hangingPunct="1">
              <a:spcBef>
                <a:spcPts val="0"/>
              </a:spcBef>
              <a:spcAft>
                <a:spcPts val="0"/>
              </a:spcAft>
            </a:pPr>
            <a:endParaRPr lang="en-GB">
              <a:solidFill>
                <a:prstClr val="black">
                  <a:tint val="75000"/>
                </a:prstClr>
              </a:solidFill>
              <a:latin typeface="Calibri" panose="020F0502020204030204"/>
              <a:ea typeface="+mn-ea"/>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1" fontAlgn="auto" hangingPunct="1">
              <a:spcBef>
                <a:spcPts val="0"/>
              </a:spcBef>
              <a:spcAft>
                <a:spcPts val="0"/>
              </a:spcAft>
            </a:pPr>
            <a:fld id="{F40B1440-BD52-403E-80C0-6B915E0D57BF}" type="slidenum">
              <a:rPr lang="en-GB" smtClean="0">
                <a:solidFill>
                  <a:prstClr val="black">
                    <a:tint val="75000"/>
                  </a:prstClr>
                </a:solidFill>
                <a:latin typeface="Calibri" panose="020F0502020204030204"/>
                <a:ea typeface="+mn-ea"/>
              </a:rPr>
              <a:pPr eaLnBrk="1" fontAlgn="auto" hangingPunct="1">
                <a:spcBef>
                  <a:spcPts val="0"/>
                </a:spcBef>
                <a:spcAft>
                  <a:spcPts val="0"/>
                </a:spcAft>
              </a:pPr>
              <a:t>‹#›</a:t>
            </a:fld>
            <a:endParaRPr lang="en-GB">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3843561188"/>
      </p:ext>
    </p:extLst>
  </p:cSld>
  <p:clrMap bg1="lt1" tx1="dk1" bg2="lt2" tx2="dk2" accent1="accent1" accent2="accent2" accent3="accent3" accent4="accent4" accent5="accent5" accent6="accent6" hlink="hlink" folHlink="folHlink"/>
  <p:sldLayoutIdLst>
    <p:sldLayoutId id="2147483733"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1" fontAlgn="auto" hangingPunct="1">
              <a:spcBef>
                <a:spcPts val="0"/>
              </a:spcBef>
              <a:spcAft>
                <a:spcPts val="0"/>
              </a:spcAft>
            </a:pPr>
            <a:fld id="{179855DD-B713-4DB8-8B7E-6D22A60FD15D}" type="datetimeFigureOut">
              <a:rPr lang="en-GB" smtClean="0">
                <a:solidFill>
                  <a:prstClr val="black">
                    <a:tint val="75000"/>
                  </a:prstClr>
                </a:solidFill>
                <a:latin typeface="Calibri" panose="020F0502020204030204"/>
                <a:ea typeface="+mn-ea"/>
              </a:rPr>
              <a:pPr eaLnBrk="1" fontAlgn="auto" hangingPunct="1">
                <a:spcBef>
                  <a:spcPts val="0"/>
                </a:spcBef>
                <a:spcAft>
                  <a:spcPts val="0"/>
                </a:spcAft>
              </a:pPr>
              <a:t>05/12/2018</a:t>
            </a:fld>
            <a:endParaRPr lang="en-GB">
              <a:solidFill>
                <a:prstClr val="black">
                  <a:tint val="75000"/>
                </a:prstClr>
              </a:solidFill>
              <a:latin typeface="Calibri" panose="020F0502020204030204"/>
              <a:ea typeface="+mn-ea"/>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1" fontAlgn="auto" hangingPunct="1">
              <a:spcBef>
                <a:spcPts val="0"/>
              </a:spcBef>
              <a:spcAft>
                <a:spcPts val="0"/>
              </a:spcAft>
            </a:pPr>
            <a:endParaRPr lang="en-GB">
              <a:solidFill>
                <a:prstClr val="black">
                  <a:tint val="75000"/>
                </a:prstClr>
              </a:solidFill>
              <a:latin typeface="Calibri" panose="020F0502020204030204"/>
              <a:ea typeface="+mn-ea"/>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1" fontAlgn="auto" hangingPunct="1">
              <a:spcBef>
                <a:spcPts val="0"/>
              </a:spcBef>
              <a:spcAft>
                <a:spcPts val="0"/>
              </a:spcAft>
            </a:pPr>
            <a:fld id="{F40B1440-BD52-403E-80C0-6B915E0D57BF}" type="slidenum">
              <a:rPr lang="en-GB" smtClean="0">
                <a:solidFill>
                  <a:prstClr val="black">
                    <a:tint val="75000"/>
                  </a:prstClr>
                </a:solidFill>
                <a:latin typeface="Calibri" panose="020F0502020204030204"/>
                <a:ea typeface="+mn-ea"/>
              </a:rPr>
              <a:pPr eaLnBrk="1" fontAlgn="auto" hangingPunct="1">
                <a:spcBef>
                  <a:spcPts val="0"/>
                </a:spcBef>
                <a:spcAft>
                  <a:spcPts val="0"/>
                </a:spcAft>
              </a:pPr>
              <a:t>‹#›</a:t>
            </a:fld>
            <a:endParaRPr lang="en-GB">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2324299305"/>
      </p:ext>
    </p:extLst>
  </p:cSld>
  <p:clrMap bg1="lt1" tx1="dk1" bg2="lt2" tx2="dk2" accent1="accent1" accent2="accent2" accent3="accent3" accent4="accent4" accent5="accent5" accent6="accent6" hlink="hlink" folHlink="folHlink"/>
  <p:sldLayoutIdLst>
    <p:sldLayoutId id="2147483735"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C1D047ED-F79C-4A49-ACB0-1870BAB3ADC0}" type="datetimeFigureOut">
              <a:rPr lang="en-GB" smtClean="0">
                <a:solidFill>
                  <a:prstClr val="black">
                    <a:tint val="75000"/>
                  </a:prstClr>
                </a:solidFill>
                <a:latin typeface="Calibri"/>
                <a:ea typeface="+mn-ea"/>
              </a:rPr>
              <a:pPr eaLnBrk="1" fontAlgn="auto" hangingPunct="1">
                <a:spcBef>
                  <a:spcPts val="0"/>
                </a:spcBef>
                <a:spcAft>
                  <a:spcPts val="0"/>
                </a:spcAft>
              </a:pPr>
              <a:t>05/12/2018</a:t>
            </a:fld>
            <a:endParaRPr lang="en-GB">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GB">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183F402B-8B8D-41F9-ADF1-F07DAD056B90}" type="slidenum">
              <a:rPr lang="en-GB" smtClean="0">
                <a:solidFill>
                  <a:prstClr val="black">
                    <a:tint val="75000"/>
                  </a:prstClr>
                </a:solidFill>
                <a:latin typeface="Calibri"/>
                <a:ea typeface="+mn-ea"/>
              </a:rPr>
              <a:pPr eaLnBrk="1" fontAlgn="auto" hangingPunct="1">
                <a:spcBef>
                  <a:spcPts val="0"/>
                </a:spcBef>
                <a:spcAft>
                  <a:spcPts val="0"/>
                </a:spcAft>
              </a:pPr>
              <a:t>‹#›</a:t>
            </a:fld>
            <a:endParaRPr lang="en-GB">
              <a:solidFill>
                <a:prstClr val="black">
                  <a:tint val="75000"/>
                </a:prstClr>
              </a:solidFill>
              <a:latin typeface="Calibri"/>
              <a:ea typeface="+mn-ea"/>
            </a:endParaRPr>
          </a:p>
        </p:txBody>
      </p:sp>
    </p:spTree>
    <p:extLst>
      <p:ext uri="{BB962C8B-B14F-4D97-AF65-F5344CB8AC3E}">
        <p14:creationId xmlns:p14="http://schemas.microsoft.com/office/powerpoint/2010/main" val="196196576"/>
      </p:ext>
    </p:extLst>
  </p:cSld>
  <p:clrMap bg1="lt1" tx1="dk1" bg2="lt2" tx2="dk2" accent1="accent1" accent2="accent2" accent3="accent3" accent4="accent4" accent5="accent5" accent6="accent6" hlink="hlink" folHlink="folHlink"/>
  <p:sldLayoutIdLst>
    <p:sldLayoutId id="2147483752"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C1D047ED-F79C-4A49-ACB0-1870BAB3ADC0}" type="datetimeFigureOut">
              <a:rPr lang="en-GB" smtClean="0">
                <a:solidFill>
                  <a:prstClr val="black">
                    <a:tint val="75000"/>
                  </a:prstClr>
                </a:solidFill>
                <a:latin typeface="Calibri"/>
                <a:ea typeface="+mn-ea"/>
              </a:rPr>
              <a:pPr eaLnBrk="1" fontAlgn="auto" hangingPunct="1">
                <a:spcBef>
                  <a:spcPts val="0"/>
                </a:spcBef>
                <a:spcAft>
                  <a:spcPts val="0"/>
                </a:spcAft>
              </a:pPr>
              <a:t>05/12/2018</a:t>
            </a:fld>
            <a:endParaRPr lang="en-GB">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GB">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183F402B-8B8D-41F9-ADF1-F07DAD056B90}" type="slidenum">
              <a:rPr lang="en-GB" smtClean="0">
                <a:solidFill>
                  <a:prstClr val="black">
                    <a:tint val="75000"/>
                  </a:prstClr>
                </a:solidFill>
                <a:latin typeface="Calibri"/>
                <a:ea typeface="+mn-ea"/>
              </a:rPr>
              <a:pPr eaLnBrk="1" fontAlgn="auto" hangingPunct="1">
                <a:spcBef>
                  <a:spcPts val="0"/>
                </a:spcBef>
                <a:spcAft>
                  <a:spcPts val="0"/>
                </a:spcAft>
              </a:pPr>
              <a:t>‹#›</a:t>
            </a:fld>
            <a:endParaRPr lang="en-GB">
              <a:solidFill>
                <a:prstClr val="black">
                  <a:tint val="75000"/>
                </a:prstClr>
              </a:solidFill>
              <a:latin typeface="Calibri"/>
              <a:ea typeface="+mn-ea"/>
            </a:endParaRPr>
          </a:p>
        </p:txBody>
      </p:sp>
    </p:spTree>
    <p:extLst>
      <p:ext uri="{BB962C8B-B14F-4D97-AF65-F5344CB8AC3E}">
        <p14:creationId xmlns:p14="http://schemas.microsoft.com/office/powerpoint/2010/main" val="410004673"/>
      </p:ext>
    </p:extLst>
  </p:cSld>
  <p:clrMap bg1="lt1" tx1="dk1" bg2="lt2" tx2="dk2" accent1="accent1" accent2="accent2" accent3="accent3" accent4="accent4" accent5="accent5" accent6="accent6" hlink="hlink" folHlink="folHlink"/>
  <p:sldLayoutIdLst>
    <p:sldLayoutId id="2147483754"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8" name="Rectangle 8"/>
          <p:cNvSpPr>
            <a:spLocks noGrp="1" noChangeArrowheads="1"/>
          </p:cNvSpPr>
          <p:nvPr>
            <p:ph type="title"/>
          </p:nvPr>
        </p:nvSpPr>
        <p:spPr bwMode="auto">
          <a:xfrm>
            <a:off x="685800" y="1524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5129" name="Rectangle 9"/>
          <p:cNvSpPr>
            <a:spLocks noGrp="1" noChangeArrowheads="1"/>
          </p:cNvSpPr>
          <p:nvPr>
            <p:ph type="body" idx="1"/>
          </p:nvPr>
        </p:nvSpPr>
        <p:spPr bwMode="auto">
          <a:xfrm>
            <a:off x="685800" y="152400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130" name="Rectangle 10"/>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endParaRPr lang="en-GB"/>
          </a:p>
        </p:txBody>
      </p:sp>
      <p:sp>
        <p:nvSpPr>
          <p:cNvPr id="5131" name="Rectangle 1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endParaRPr lang="en-GB"/>
          </a:p>
        </p:txBody>
      </p:sp>
      <p:sp>
        <p:nvSpPr>
          <p:cNvPr id="5132" name="Rectangle 12"/>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56A0C243-64AF-498D-97E8-F9796EC8B07B}" type="slidenum">
              <a:rPr lang="en-GB"/>
              <a:pPr/>
              <a:t>‹#›</a:t>
            </a:fld>
            <a:endParaRPr lang="en-GB"/>
          </a:p>
        </p:txBody>
      </p:sp>
      <p:sp>
        <p:nvSpPr>
          <p:cNvPr id="5133" name="Line 13"/>
          <p:cNvSpPr>
            <a:spLocks noChangeShapeType="1"/>
          </p:cNvSpPr>
          <p:nvPr/>
        </p:nvSpPr>
        <p:spPr bwMode="auto">
          <a:xfrm>
            <a:off x="381000" y="1143000"/>
            <a:ext cx="8458200" cy="0"/>
          </a:xfrm>
          <a:prstGeom prst="line">
            <a:avLst/>
          </a:prstGeom>
          <a:noFill/>
          <a:ln w="9525">
            <a:solidFill>
              <a:srgbClr val="9BA921"/>
            </a:solidFill>
            <a:round/>
            <a:headEnd/>
            <a:tailEnd/>
          </a:ln>
        </p:spPr>
        <p:txBody>
          <a:bodyPr wrap="none" anchor="ctr"/>
          <a:lstStyle/>
          <a:p>
            <a:endParaRPr lang="en-GB"/>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fontAlgn="base">
        <a:spcBef>
          <a:spcPct val="0"/>
        </a:spcBef>
        <a:spcAft>
          <a:spcPct val="0"/>
        </a:spcAft>
        <a:defRPr sz="3200" b="1">
          <a:solidFill>
            <a:srgbClr val="002D46"/>
          </a:solidFill>
          <a:latin typeface="+mj-lt"/>
          <a:ea typeface="+mj-ea"/>
          <a:cs typeface="+mj-cs"/>
        </a:defRPr>
      </a:lvl1pPr>
      <a:lvl2pPr algn="l" rtl="0" fontAlgn="base">
        <a:spcBef>
          <a:spcPct val="0"/>
        </a:spcBef>
        <a:spcAft>
          <a:spcPct val="0"/>
        </a:spcAft>
        <a:defRPr sz="3200" b="1">
          <a:solidFill>
            <a:srgbClr val="002D46"/>
          </a:solidFill>
          <a:latin typeface="Arial" charset="0"/>
        </a:defRPr>
      </a:lvl2pPr>
      <a:lvl3pPr algn="l" rtl="0" fontAlgn="base">
        <a:spcBef>
          <a:spcPct val="0"/>
        </a:spcBef>
        <a:spcAft>
          <a:spcPct val="0"/>
        </a:spcAft>
        <a:defRPr sz="3200" b="1">
          <a:solidFill>
            <a:srgbClr val="002D46"/>
          </a:solidFill>
          <a:latin typeface="Arial" charset="0"/>
        </a:defRPr>
      </a:lvl3pPr>
      <a:lvl4pPr algn="l" rtl="0" fontAlgn="base">
        <a:spcBef>
          <a:spcPct val="0"/>
        </a:spcBef>
        <a:spcAft>
          <a:spcPct val="0"/>
        </a:spcAft>
        <a:defRPr sz="3200" b="1">
          <a:solidFill>
            <a:srgbClr val="002D46"/>
          </a:solidFill>
          <a:latin typeface="Arial" charset="0"/>
        </a:defRPr>
      </a:lvl4pPr>
      <a:lvl5pPr algn="l" rtl="0" fontAlgn="base">
        <a:spcBef>
          <a:spcPct val="0"/>
        </a:spcBef>
        <a:spcAft>
          <a:spcPct val="0"/>
        </a:spcAft>
        <a:defRPr sz="3200" b="1">
          <a:solidFill>
            <a:srgbClr val="002D46"/>
          </a:solidFill>
          <a:latin typeface="Arial" charset="0"/>
        </a:defRPr>
      </a:lvl5pPr>
      <a:lvl6pPr marL="457200" algn="l" rtl="0" fontAlgn="base">
        <a:spcBef>
          <a:spcPct val="0"/>
        </a:spcBef>
        <a:spcAft>
          <a:spcPct val="0"/>
        </a:spcAft>
        <a:defRPr sz="3200" b="1">
          <a:solidFill>
            <a:srgbClr val="002D46"/>
          </a:solidFill>
          <a:latin typeface="Arial" charset="0"/>
        </a:defRPr>
      </a:lvl6pPr>
      <a:lvl7pPr marL="914400" algn="l" rtl="0" fontAlgn="base">
        <a:spcBef>
          <a:spcPct val="0"/>
        </a:spcBef>
        <a:spcAft>
          <a:spcPct val="0"/>
        </a:spcAft>
        <a:defRPr sz="3200" b="1">
          <a:solidFill>
            <a:srgbClr val="002D46"/>
          </a:solidFill>
          <a:latin typeface="Arial" charset="0"/>
        </a:defRPr>
      </a:lvl7pPr>
      <a:lvl8pPr marL="1371600" algn="l" rtl="0" fontAlgn="base">
        <a:spcBef>
          <a:spcPct val="0"/>
        </a:spcBef>
        <a:spcAft>
          <a:spcPct val="0"/>
        </a:spcAft>
        <a:defRPr sz="3200" b="1">
          <a:solidFill>
            <a:srgbClr val="002D46"/>
          </a:solidFill>
          <a:latin typeface="Arial" charset="0"/>
        </a:defRPr>
      </a:lvl8pPr>
      <a:lvl9pPr marL="1828800" algn="l" rtl="0" fontAlgn="base">
        <a:spcBef>
          <a:spcPct val="0"/>
        </a:spcBef>
        <a:spcAft>
          <a:spcPct val="0"/>
        </a:spcAft>
        <a:defRPr sz="3200" b="1">
          <a:solidFill>
            <a:srgbClr val="002D46"/>
          </a:solidFill>
          <a:latin typeface="Arial" charset="0"/>
        </a:defRPr>
      </a:lvl9pPr>
    </p:titleStyle>
    <p:bodyStyle>
      <a:lvl1pPr marL="342900" indent="-342900" algn="l" rtl="0" fontAlgn="base">
        <a:spcBef>
          <a:spcPct val="20000"/>
        </a:spcBef>
        <a:spcAft>
          <a:spcPct val="0"/>
        </a:spcAft>
        <a:buChar char="•"/>
        <a:defRPr sz="2800">
          <a:solidFill>
            <a:srgbClr val="002D46"/>
          </a:solidFill>
          <a:latin typeface="+mn-lt"/>
          <a:ea typeface="+mn-ea"/>
          <a:cs typeface="+mn-cs"/>
        </a:defRPr>
      </a:lvl1pPr>
      <a:lvl2pPr marL="742950" indent="-285750" algn="l" rtl="0" fontAlgn="base">
        <a:spcBef>
          <a:spcPct val="20000"/>
        </a:spcBef>
        <a:spcAft>
          <a:spcPct val="0"/>
        </a:spcAft>
        <a:defRPr sz="2400">
          <a:solidFill>
            <a:srgbClr val="002D46"/>
          </a:solidFill>
          <a:latin typeface="+mn-lt"/>
        </a:defRPr>
      </a:lvl2pPr>
      <a:lvl3pPr marL="1143000" indent="-228600" algn="l" rtl="0" fontAlgn="base">
        <a:spcBef>
          <a:spcPct val="20000"/>
        </a:spcBef>
        <a:spcAft>
          <a:spcPct val="0"/>
        </a:spcAft>
        <a:buChar char="•"/>
        <a:defRPr sz="2000">
          <a:solidFill>
            <a:srgbClr val="002D46"/>
          </a:solidFill>
          <a:latin typeface="+mn-lt"/>
        </a:defRPr>
      </a:lvl3pPr>
      <a:lvl4pPr marL="1600200" indent="-228600" algn="l" rtl="0" fontAlgn="base">
        <a:spcBef>
          <a:spcPct val="20000"/>
        </a:spcBef>
        <a:spcAft>
          <a:spcPct val="0"/>
        </a:spcAft>
        <a:defRPr>
          <a:solidFill>
            <a:srgbClr val="002D46"/>
          </a:solidFill>
          <a:latin typeface="+mn-lt"/>
        </a:defRPr>
      </a:lvl4pPr>
      <a:lvl5pPr marL="2057400" indent="-228600" algn="l" rtl="0" fontAlgn="base">
        <a:spcBef>
          <a:spcPct val="20000"/>
        </a:spcBef>
        <a:spcAft>
          <a:spcPct val="0"/>
        </a:spcAft>
        <a:defRPr sz="2000">
          <a:solidFill>
            <a:schemeClr val="tx1"/>
          </a:solidFill>
          <a:latin typeface="+mn-lt"/>
        </a:defRPr>
      </a:lvl5pPr>
      <a:lvl6pPr marL="2514600" indent="-228600" algn="l" rtl="0" fontAlgn="base">
        <a:spcBef>
          <a:spcPct val="20000"/>
        </a:spcBef>
        <a:spcAft>
          <a:spcPct val="0"/>
        </a:spcAft>
        <a:defRPr sz="2000">
          <a:solidFill>
            <a:schemeClr val="tx1"/>
          </a:solidFill>
          <a:latin typeface="+mn-lt"/>
        </a:defRPr>
      </a:lvl6pPr>
      <a:lvl7pPr marL="2971800" indent="-228600" algn="l" rtl="0" fontAlgn="base">
        <a:spcBef>
          <a:spcPct val="20000"/>
        </a:spcBef>
        <a:spcAft>
          <a:spcPct val="0"/>
        </a:spcAft>
        <a:defRPr sz="2000">
          <a:solidFill>
            <a:schemeClr val="tx1"/>
          </a:solidFill>
          <a:latin typeface="+mn-lt"/>
        </a:defRPr>
      </a:lvl7pPr>
      <a:lvl8pPr marL="3429000" indent="-228600" algn="l" rtl="0" fontAlgn="base">
        <a:spcBef>
          <a:spcPct val="20000"/>
        </a:spcBef>
        <a:spcAft>
          <a:spcPct val="0"/>
        </a:spcAft>
        <a:defRPr sz="2000">
          <a:solidFill>
            <a:schemeClr val="tx1"/>
          </a:solidFill>
          <a:latin typeface="+mn-lt"/>
        </a:defRPr>
      </a:lvl8pPr>
      <a:lvl9pPr marL="3886200" indent="-228600" algn="l" rtl="0" fontAlgn="base">
        <a:spcBef>
          <a:spcPct val="20000"/>
        </a:spcBef>
        <a:spcAft>
          <a:spcPct val="0"/>
        </a:spcAft>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C1D047ED-F79C-4A49-ACB0-1870BAB3ADC0}" type="datetimeFigureOut">
              <a:rPr lang="en-GB" smtClean="0">
                <a:solidFill>
                  <a:prstClr val="black">
                    <a:tint val="75000"/>
                  </a:prstClr>
                </a:solidFill>
                <a:latin typeface="Calibri"/>
                <a:ea typeface="+mn-ea"/>
              </a:rPr>
              <a:pPr eaLnBrk="1" fontAlgn="auto" hangingPunct="1">
                <a:spcBef>
                  <a:spcPts val="0"/>
                </a:spcBef>
                <a:spcAft>
                  <a:spcPts val="0"/>
                </a:spcAft>
              </a:pPr>
              <a:t>05/12/2018</a:t>
            </a:fld>
            <a:endParaRPr lang="en-GB">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GB">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183F402B-8B8D-41F9-ADF1-F07DAD056B90}" type="slidenum">
              <a:rPr lang="en-GB" smtClean="0">
                <a:solidFill>
                  <a:prstClr val="black">
                    <a:tint val="75000"/>
                  </a:prstClr>
                </a:solidFill>
                <a:latin typeface="Calibri"/>
                <a:ea typeface="+mn-ea"/>
              </a:rPr>
              <a:pPr eaLnBrk="1" fontAlgn="auto" hangingPunct="1">
                <a:spcBef>
                  <a:spcPts val="0"/>
                </a:spcBef>
                <a:spcAft>
                  <a:spcPts val="0"/>
                </a:spcAft>
              </a:pPr>
              <a:t>‹#›</a:t>
            </a:fld>
            <a:endParaRPr lang="en-GB">
              <a:solidFill>
                <a:prstClr val="black">
                  <a:tint val="75000"/>
                </a:prstClr>
              </a:solidFill>
              <a:latin typeface="Calibri"/>
              <a:ea typeface="+mn-ea"/>
            </a:endParaRPr>
          </a:p>
        </p:txBody>
      </p:sp>
    </p:spTree>
    <p:extLst>
      <p:ext uri="{BB962C8B-B14F-4D97-AF65-F5344CB8AC3E}">
        <p14:creationId xmlns:p14="http://schemas.microsoft.com/office/powerpoint/2010/main" val="910005278"/>
      </p:ext>
    </p:extLst>
  </p:cSld>
  <p:clrMap bg1="lt1" tx1="dk1" bg2="lt2" tx2="dk2" accent1="accent1" accent2="accent2" accent3="accent3" accent4="accent4" accent5="accent5" accent6="accent6" hlink="hlink" folHlink="folHlink"/>
  <p:sldLayoutIdLst>
    <p:sldLayoutId id="2147483756"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C1D047ED-F79C-4A49-ACB0-1870BAB3ADC0}" type="datetimeFigureOut">
              <a:rPr lang="en-GB" smtClean="0">
                <a:solidFill>
                  <a:prstClr val="black">
                    <a:tint val="75000"/>
                  </a:prstClr>
                </a:solidFill>
                <a:latin typeface="Calibri"/>
                <a:ea typeface="+mn-ea"/>
              </a:rPr>
              <a:pPr eaLnBrk="1" fontAlgn="auto" hangingPunct="1">
                <a:spcBef>
                  <a:spcPts val="0"/>
                </a:spcBef>
                <a:spcAft>
                  <a:spcPts val="0"/>
                </a:spcAft>
              </a:pPr>
              <a:t>05/12/2018</a:t>
            </a:fld>
            <a:endParaRPr lang="en-GB">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GB">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183F402B-8B8D-41F9-ADF1-F07DAD056B90}" type="slidenum">
              <a:rPr lang="en-GB" smtClean="0">
                <a:solidFill>
                  <a:prstClr val="black">
                    <a:tint val="75000"/>
                  </a:prstClr>
                </a:solidFill>
                <a:latin typeface="Calibri"/>
                <a:ea typeface="+mn-ea"/>
              </a:rPr>
              <a:pPr eaLnBrk="1" fontAlgn="auto" hangingPunct="1">
                <a:spcBef>
                  <a:spcPts val="0"/>
                </a:spcBef>
                <a:spcAft>
                  <a:spcPts val="0"/>
                </a:spcAft>
              </a:pPr>
              <a:t>‹#›</a:t>
            </a:fld>
            <a:endParaRPr lang="en-GB">
              <a:solidFill>
                <a:prstClr val="black">
                  <a:tint val="75000"/>
                </a:prstClr>
              </a:solidFill>
              <a:latin typeface="Calibri"/>
              <a:ea typeface="+mn-ea"/>
            </a:endParaRPr>
          </a:p>
        </p:txBody>
      </p:sp>
    </p:spTree>
    <p:extLst>
      <p:ext uri="{BB962C8B-B14F-4D97-AF65-F5344CB8AC3E}">
        <p14:creationId xmlns:p14="http://schemas.microsoft.com/office/powerpoint/2010/main" val="2659072004"/>
      </p:ext>
    </p:extLst>
  </p:cSld>
  <p:clrMap bg1="lt1" tx1="dk1" bg2="lt2" tx2="dk2" accent1="accent1" accent2="accent2" accent3="accent3" accent4="accent4" accent5="accent5" accent6="accent6" hlink="hlink" folHlink="folHlink"/>
  <p:sldLayoutIdLst>
    <p:sldLayoutId id="2147483758" r:id="rId1"/>
    <p:sldLayoutId id="2147483871" r:id="rId2"/>
    <p:sldLayoutId id="2147483872"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5000" y="180000"/>
            <a:ext cx="8910000" cy="6480000"/>
          </a:xfrm>
          <a:prstGeom prst="rect">
            <a:avLst/>
          </a:prstGeom>
        </p:spPr>
        <p:txBody>
          <a:bodyPr vert="horz" lIns="91440" tIns="45720" rIns="91440" bIns="45720" rtlCol="0">
            <a:normAutofit/>
          </a:bodyPr>
          <a:lstStyle/>
          <a:p>
            <a:pPr lvl="0"/>
            <a:r>
              <a:rPr lang="en-US" dirty="0"/>
              <a:t>Layout choice for a given figure is influenced by three factors:</a:t>
            </a:r>
          </a:p>
          <a:p>
            <a:pPr marL="514350" marR="0" lvl="1"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lang="en-US" dirty="0"/>
              <a:t>Contains all required fields</a:t>
            </a:r>
          </a:p>
          <a:p>
            <a:pPr marL="514350" marR="0" lvl="1"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lang="en-US" dirty="0"/>
              <a:t>Text fields are of sufficient size to hold all text</a:t>
            </a:r>
          </a:p>
          <a:p>
            <a:pPr marL="514350" marR="0" lvl="1"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lang="en-US" dirty="0"/>
              <a:t>The ‘Image’ field allows the figure to appear largest</a:t>
            </a:r>
          </a:p>
          <a:p>
            <a:pPr marL="514350" marR="0" lvl="1"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endParaRPr lang="en-US" dirty="0"/>
          </a:p>
          <a:p>
            <a:pPr marL="171450" marR="0" lvl="0"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lang="en-US" dirty="0"/>
              <a:t>Delete any layouts you don’t want</a:t>
            </a:r>
          </a:p>
          <a:p>
            <a:pPr marL="171450" marR="0" lvl="0"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lang="en-US" dirty="0"/>
              <a:t>Add any new layouts you want</a:t>
            </a:r>
          </a:p>
          <a:p>
            <a:pPr marL="171450" marR="0" lvl="0"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endParaRPr lang="en-US" dirty="0"/>
          </a:p>
          <a:p>
            <a:pPr marL="171450" marR="0" lvl="0"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lang="en-US" dirty="0"/>
              <a:t>When you’re done click ‘Close master view’ and </a:t>
            </a:r>
            <a:r>
              <a:rPr lang="en-US"/>
              <a:t>then save</a:t>
            </a:r>
            <a:endParaRPr lang="en-US" dirty="0"/>
          </a:p>
          <a:p>
            <a:pPr marL="171450" marR="0" lvl="0"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lang="en-US" dirty="0"/>
              <a:t>You may want to clear this text</a:t>
            </a:r>
          </a:p>
          <a:p>
            <a:pPr lvl="1"/>
            <a:endParaRPr lang="en-GB" dirty="0"/>
          </a:p>
        </p:txBody>
      </p:sp>
    </p:spTree>
    <p:extLst>
      <p:ext uri="{BB962C8B-B14F-4D97-AF65-F5344CB8AC3E}">
        <p14:creationId xmlns:p14="http://schemas.microsoft.com/office/powerpoint/2010/main" val="2245601668"/>
      </p:ext>
    </p:extLst>
  </p:cSld>
  <p:clrMap bg1="lt1" tx1="dk1" bg2="lt2" tx2="dk2" accent1="accent1" accent2="accent2" accent3="accent3" accent4="accent4" accent5="accent5" accent6="accent6" hlink="hlink" folHlink="folHlink"/>
  <p:sldLayoutIdLst>
    <p:sldLayoutId id="2147483760"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marR="0"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5000" y="180000"/>
            <a:ext cx="8910000" cy="6480000"/>
          </a:xfrm>
          <a:prstGeom prst="rect">
            <a:avLst/>
          </a:prstGeom>
        </p:spPr>
        <p:txBody>
          <a:bodyPr vert="horz" lIns="91440" tIns="45720" rIns="91440" bIns="45720" rtlCol="0">
            <a:normAutofit/>
          </a:bodyPr>
          <a:lstStyle/>
          <a:p>
            <a:pPr lvl="0"/>
            <a:r>
              <a:rPr lang="en-US" dirty="0"/>
              <a:t>Layout choice for a given figure is influenced by three factors:</a:t>
            </a:r>
          </a:p>
          <a:p>
            <a:pPr marL="514350" marR="0" lvl="1"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lang="en-US" dirty="0"/>
              <a:t>Contains all required fields</a:t>
            </a:r>
          </a:p>
          <a:p>
            <a:pPr marL="514350" marR="0" lvl="1"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lang="en-US" dirty="0"/>
              <a:t>Text fields are of sufficient size to hold all text</a:t>
            </a:r>
          </a:p>
          <a:p>
            <a:pPr marL="514350" marR="0" lvl="1"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lang="en-US" dirty="0"/>
              <a:t>The ‘Image’ field allows the figure to appear largest</a:t>
            </a:r>
          </a:p>
          <a:p>
            <a:pPr marL="514350" marR="0" lvl="1"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endParaRPr lang="en-US" dirty="0"/>
          </a:p>
          <a:p>
            <a:pPr marL="171450" marR="0" lvl="0"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lang="en-US" dirty="0"/>
              <a:t>Delete any layouts you don’t want</a:t>
            </a:r>
          </a:p>
          <a:p>
            <a:pPr marL="171450" marR="0" lvl="0"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lang="en-US" dirty="0"/>
              <a:t>Add any new layouts you want</a:t>
            </a:r>
          </a:p>
          <a:p>
            <a:pPr marL="171450" marR="0" lvl="0"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endParaRPr lang="en-US" dirty="0"/>
          </a:p>
          <a:p>
            <a:pPr marL="171450" marR="0" lvl="0"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lang="en-US" dirty="0"/>
              <a:t>When you’re done click ‘Close master view’ and </a:t>
            </a:r>
            <a:r>
              <a:rPr lang="en-US"/>
              <a:t>then save</a:t>
            </a:r>
            <a:endParaRPr lang="en-US" dirty="0"/>
          </a:p>
          <a:p>
            <a:pPr marL="171450" marR="0" lvl="0"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lang="en-US" dirty="0"/>
              <a:t>You may want to clear this text</a:t>
            </a:r>
          </a:p>
          <a:p>
            <a:pPr lvl="1"/>
            <a:endParaRPr lang="en-GB" dirty="0"/>
          </a:p>
        </p:txBody>
      </p:sp>
    </p:spTree>
    <p:extLst>
      <p:ext uri="{BB962C8B-B14F-4D97-AF65-F5344CB8AC3E}">
        <p14:creationId xmlns:p14="http://schemas.microsoft.com/office/powerpoint/2010/main" val="3180514715"/>
      </p:ext>
    </p:extLst>
  </p:cSld>
  <p:clrMap bg1="lt1" tx1="dk1" bg2="lt2" tx2="dk2" accent1="accent1" accent2="accent2" accent3="accent3" accent4="accent4" accent5="accent5" accent6="accent6" hlink="hlink" folHlink="folHlink"/>
  <p:sldLayoutIdLst>
    <p:sldLayoutId id="2147483762" r:id="rId1"/>
    <p:sldLayoutId id="2147483925" r:id="rId2"/>
    <p:sldLayoutId id="2147483926" r:id="rId3"/>
    <p:sldLayoutId id="2147483927" r:id="rId4"/>
    <p:sldLayoutId id="2147483928" r:id="rId5"/>
    <p:sldLayoutId id="2147483929" r:id="rId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marR="0"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C1D047ED-F79C-4A49-ACB0-1870BAB3ADC0}" type="datetimeFigureOut">
              <a:rPr lang="en-GB" smtClean="0">
                <a:solidFill>
                  <a:prstClr val="black">
                    <a:tint val="75000"/>
                  </a:prstClr>
                </a:solidFill>
                <a:latin typeface="Calibri"/>
                <a:ea typeface="+mn-ea"/>
              </a:rPr>
              <a:pPr eaLnBrk="1" fontAlgn="auto" hangingPunct="1">
                <a:spcBef>
                  <a:spcPts val="0"/>
                </a:spcBef>
                <a:spcAft>
                  <a:spcPts val="0"/>
                </a:spcAft>
              </a:pPr>
              <a:t>05/12/2018</a:t>
            </a:fld>
            <a:endParaRPr lang="en-GB">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GB">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183F402B-8B8D-41F9-ADF1-F07DAD056B90}" type="slidenum">
              <a:rPr lang="en-GB" smtClean="0">
                <a:solidFill>
                  <a:prstClr val="black">
                    <a:tint val="75000"/>
                  </a:prstClr>
                </a:solidFill>
                <a:latin typeface="Calibri"/>
                <a:ea typeface="+mn-ea"/>
              </a:rPr>
              <a:pPr eaLnBrk="1" fontAlgn="auto" hangingPunct="1">
                <a:spcBef>
                  <a:spcPts val="0"/>
                </a:spcBef>
                <a:spcAft>
                  <a:spcPts val="0"/>
                </a:spcAft>
              </a:pPr>
              <a:t>‹#›</a:t>
            </a:fld>
            <a:endParaRPr lang="en-GB">
              <a:solidFill>
                <a:prstClr val="black">
                  <a:tint val="75000"/>
                </a:prstClr>
              </a:solidFill>
              <a:latin typeface="Calibri"/>
              <a:ea typeface="+mn-ea"/>
            </a:endParaRPr>
          </a:p>
        </p:txBody>
      </p:sp>
    </p:spTree>
    <p:extLst>
      <p:ext uri="{BB962C8B-B14F-4D97-AF65-F5344CB8AC3E}">
        <p14:creationId xmlns:p14="http://schemas.microsoft.com/office/powerpoint/2010/main" val="1725595467"/>
      </p:ext>
    </p:extLst>
  </p:cSld>
  <p:clrMap bg1="lt1" tx1="dk1" bg2="lt2" tx2="dk2" accent1="accent1" accent2="accent2" accent3="accent3" accent4="accent4" accent5="accent5" accent6="accent6" hlink="hlink" folHlink="folHlink"/>
  <p:sldLayoutIdLst>
    <p:sldLayoutId id="2147483874"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C1D047ED-F79C-4A49-ACB0-1870BAB3ADC0}" type="datetimeFigureOut">
              <a:rPr lang="en-GB" smtClean="0">
                <a:solidFill>
                  <a:prstClr val="black">
                    <a:tint val="75000"/>
                  </a:prstClr>
                </a:solidFill>
                <a:latin typeface="Calibri"/>
                <a:ea typeface="+mn-ea"/>
              </a:rPr>
              <a:pPr eaLnBrk="1" fontAlgn="auto" hangingPunct="1">
                <a:spcBef>
                  <a:spcPts val="0"/>
                </a:spcBef>
                <a:spcAft>
                  <a:spcPts val="0"/>
                </a:spcAft>
              </a:pPr>
              <a:t>05/12/2018</a:t>
            </a:fld>
            <a:endParaRPr lang="en-GB">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GB">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183F402B-8B8D-41F9-ADF1-F07DAD056B90}" type="slidenum">
              <a:rPr lang="en-GB" smtClean="0">
                <a:solidFill>
                  <a:prstClr val="black">
                    <a:tint val="75000"/>
                  </a:prstClr>
                </a:solidFill>
                <a:latin typeface="Calibri"/>
                <a:ea typeface="+mn-ea"/>
              </a:rPr>
              <a:pPr eaLnBrk="1" fontAlgn="auto" hangingPunct="1">
                <a:spcBef>
                  <a:spcPts val="0"/>
                </a:spcBef>
                <a:spcAft>
                  <a:spcPts val="0"/>
                </a:spcAft>
              </a:pPr>
              <a:t>‹#›</a:t>
            </a:fld>
            <a:endParaRPr lang="en-GB">
              <a:solidFill>
                <a:prstClr val="black">
                  <a:tint val="75000"/>
                </a:prstClr>
              </a:solidFill>
              <a:latin typeface="Calibri"/>
              <a:ea typeface="+mn-ea"/>
            </a:endParaRPr>
          </a:p>
        </p:txBody>
      </p:sp>
    </p:spTree>
    <p:extLst>
      <p:ext uri="{BB962C8B-B14F-4D97-AF65-F5344CB8AC3E}">
        <p14:creationId xmlns:p14="http://schemas.microsoft.com/office/powerpoint/2010/main" val="1169783942"/>
      </p:ext>
    </p:extLst>
  </p:cSld>
  <p:clrMap bg1="lt1" tx1="dk1" bg2="lt2" tx2="dk2" accent1="accent1" accent2="accent2" accent3="accent3" accent4="accent4" accent5="accent5" accent6="accent6" hlink="hlink" folHlink="folHlink"/>
  <p:sldLayoutIdLst>
    <p:sldLayoutId id="2147483876"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C1D047ED-F79C-4A49-ACB0-1870BAB3ADC0}" type="datetimeFigureOut">
              <a:rPr lang="en-GB" smtClean="0">
                <a:solidFill>
                  <a:prstClr val="black">
                    <a:tint val="75000"/>
                  </a:prstClr>
                </a:solidFill>
                <a:latin typeface="Calibri"/>
                <a:ea typeface="+mn-ea"/>
              </a:rPr>
              <a:pPr eaLnBrk="1" fontAlgn="auto" hangingPunct="1">
                <a:spcBef>
                  <a:spcPts val="0"/>
                </a:spcBef>
                <a:spcAft>
                  <a:spcPts val="0"/>
                </a:spcAft>
              </a:pPr>
              <a:t>05/12/2018</a:t>
            </a:fld>
            <a:endParaRPr lang="en-GB">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GB">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183F402B-8B8D-41F9-ADF1-F07DAD056B90}" type="slidenum">
              <a:rPr lang="en-GB" smtClean="0">
                <a:solidFill>
                  <a:prstClr val="black">
                    <a:tint val="75000"/>
                  </a:prstClr>
                </a:solidFill>
                <a:latin typeface="Calibri"/>
                <a:ea typeface="+mn-ea"/>
              </a:rPr>
              <a:pPr eaLnBrk="1" fontAlgn="auto" hangingPunct="1">
                <a:spcBef>
                  <a:spcPts val="0"/>
                </a:spcBef>
                <a:spcAft>
                  <a:spcPts val="0"/>
                </a:spcAft>
              </a:pPr>
              <a:t>‹#›</a:t>
            </a:fld>
            <a:endParaRPr lang="en-GB">
              <a:solidFill>
                <a:prstClr val="black">
                  <a:tint val="75000"/>
                </a:prstClr>
              </a:solidFill>
              <a:latin typeface="Calibri"/>
              <a:ea typeface="+mn-ea"/>
            </a:endParaRPr>
          </a:p>
        </p:txBody>
      </p:sp>
    </p:spTree>
    <p:extLst>
      <p:ext uri="{BB962C8B-B14F-4D97-AF65-F5344CB8AC3E}">
        <p14:creationId xmlns:p14="http://schemas.microsoft.com/office/powerpoint/2010/main" val="2528542694"/>
      </p:ext>
    </p:extLst>
  </p:cSld>
  <p:clrMap bg1="lt1" tx1="dk1" bg2="lt2" tx2="dk2" accent1="accent1" accent2="accent2" accent3="accent3" accent4="accent4" accent5="accent5" accent6="accent6" hlink="hlink" folHlink="folHlink"/>
  <p:sldLayoutIdLst>
    <p:sldLayoutId id="2147483878"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C1D047ED-F79C-4A49-ACB0-1870BAB3ADC0}" type="datetimeFigureOut">
              <a:rPr lang="en-GB" smtClean="0">
                <a:solidFill>
                  <a:prstClr val="black">
                    <a:tint val="75000"/>
                  </a:prstClr>
                </a:solidFill>
                <a:latin typeface="Calibri"/>
                <a:ea typeface="+mn-ea"/>
              </a:rPr>
              <a:pPr eaLnBrk="1" fontAlgn="auto" hangingPunct="1">
                <a:spcBef>
                  <a:spcPts val="0"/>
                </a:spcBef>
                <a:spcAft>
                  <a:spcPts val="0"/>
                </a:spcAft>
              </a:pPr>
              <a:t>05/12/2018</a:t>
            </a:fld>
            <a:endParaRPr lang="en-GB">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GB">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183F402B-8B8D-41F9-ADF1-F07DAD056B90}" type="slidenum">
              <a:rPr lang="en-GB" smtClean="0">
                <a:solidFill>
                  <a:prstClr val="black">
                    <a:tint val="75000"/>
                  </a:prstClr>
                </a:solidFill>
                <a:latin typeface="Calibri"/>
                <a:ea typeface="+mn-ea"/>
              </a:rPr>
              <a:pPr eaLnBrk="1" fontAlgn="auto" hangingPunct="1">
                <a:spcBef>
                  <a:spcPts val="0"/>
                </a:spcBef>
                <a:spcAft>
                  <a:spcPts val="0"/>
                </a:spcAft>
              </a:pPr>
              <a:t>‹#›</a:t>
            </a:fld>
            <a:endParaRPr lang="en-GB">
              <a:solidFill>
                <a:prstClr val="black">
                  <a:tint val="75000"/>
                </a:prstClr>
              </a:solidFill>
              <a:latin typeface="Calibri"/>
              <a:ea typeface="+mn-ea"/>
            </a:endParaRPr>
          </a:p>
        </p:txBody>
      </p:sp>
    </p:spTree>
    <p:extLst>
      <p:ext uri="{BB962C8B-B14F-4D97-AF65-F5344CB8AC3E}">
        <p14:creationId xmlns:p14="http://schemas.microsoft.com/office/powerpoint/2010/main" val="1468903561"/>
      </p:ext>
    </p:extLst>
  </p:cSld>
  <p:clrMap bg1="lt1" tx1="dk1" bg2="lt2" tx2="dk2" accent1="accent1" accent2="accent2" accent3="accent3" accent4="accent4" accent5="accent5" accent6="accent6" hlink="hlink" folHlink="folHlink"/>
  <p:sldLayoutIdLst>
    <p:sldLayoutId id="2147483880"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C1D047ED-F79C-4A49-ACB0-1870BAB3ADC0}" type="datetimeFigureOut">
              <a:rPr lang="en-GB" smtClean="0">
                <a:solidFill>
                  <a:prstClr val="black">
                    <a:tint val="75000"/>
                  </a:prstClr>
                </a:solidFill>
                <a:latin typeface="Calibri"/>
                <a:ea typeface="+mn-ea"/>
              </a:rPr>
              <a:pPr eaLnBrk="1" fontAlgn="auto" hangingPunct="1">
                <a:spcBef>
                  <a:spcPts val="0"/>
                </a:spcBef>
                <a:spcAft>
                  <a:spcPts val="0"/>
                </a:spcAft>
              </a:pPr>
              <a:t>05/12/2018</a:t>
            </a:fld>
            <a:endParaRPr lang="en-GB">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GB">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183F402B-8B8D-41F9-ADF1-F07DAD056B90}" type="slidenum">
              <a:rPr lang="en-GB" smtClean="0">
                <a:solidFill>
                  <a:prstClr val="black">
                    <a:tint val="75000"/>
                  </a:prstClr>
                </a:solidFill>
                <a:latin typeface="Calibri"/>
                <a:ea typeface="+mn-ea"/>
              </a:rPr>
              <a:pPr eaLnBrk="1" fontAlgn="auto" hangingPunct="1">
                <a:spcBef>
                  <a:spcPts val="0"/>
                </a:spcBef>
                <a:spcAft>
                  <a:spcPts val="0"/>
                </a:spcAft>
              </a:pPr>
              <a:t>‹#›</a:t>
            </a:fld>
            <a:endParaRPr lang="en-GB">
              <a:solidFill>
                <a:prstClr val="black">
                  <a:tint val="75000"/>
                </a:prstClr>
              </a:solidFill>
              <a:latin typeface="Calibri"/>
              <a:ea typeface="+mn-ea"/>
            </a:endParaRPr>
          </a:p>
        </p:txBody>
      </p:sp>
    </p:spTree>
    <p:extLst>
      <p:ext uri="{BB962C8B-B14F-4D97-AF65-F5344CB8AC3E}">
        <p14:creationId xmlns:p14="http://schemas.microsoft.com/office/powerpoint/2010/main" val="3199922724"/>
      </p:ext>
    </p:extLst>
  </p:cSld>
  <p:clrMap bg1="lt1" tx1="dk1" bg2="lt2" tx2="dk2" accent1="accent1" accent2="accent2" accent3="accent3" accent4="accent4" accent5="accent5" accent6="accent6" hlink="hlink" folHlink="folHlink"/>
  <p:sldLayoutIdLst>
    <p:sldLayoutId id="2147483882"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C1D047ED-F79C-4A49-ACB0-1870BAB3ADC0}" type="datetimeFigureOut">
              <a:rPr lang="en-GB" smtClean="0">
                <a:solidFill>
                  <a:prstClr val="black">
                    <a:tint val="75000"/>
                  </a:prstClr>
                </a:solidFill>
                <a:latin typeface="Calibri"/>
                <a:ea typeface="+mn-ea"/>
              </a:rPr>
              <a:pPr eaLnBrk="1" fontAlgn="auto" hangingPunct="1">
                <a:spcBef>
                  <a:spcPts val="0"/>
                </a:spcBef>
                <a:spcAft>
                  <a:spcPts val="0"/>
                </a:spcAft>
              </a:pPr>
              <a:t>05/12/2018</a:t>
            </a:fld>
            <a:endParaRPr lang="en-GB">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GB">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183F402B-8B8D-41F9-ADF1-F07DAD056B90}" type="slidenum">
              <a:rPr lang="en-GB" smtClean="0">
                <a:solidFill>
                  <a:prstClr val="black">
                    <a:tint val="75000"/>
                  </a:prstClr>
                </a:solidFill>
                <a:latin typeface="Calibri"/>
                <a:ea typeface="+mn-ea"/>
              </a:rPr>
              <a:pPr eaLnBrk="1" fontAlgn="auto" hangingPunct="1">
                <a:spcBef>
                  <a:spcPts val="0"/>
                </a:spcBef>
                <a:spcAft>
                  <a:spcPts val="0"/>
                </a:spcAft>
              </a:pPr>
              <a:t>‹#›</a:t>
            </a:fld>
            <a:endParaRPr lang="en-GB">
              <a:solidFill>
                <a:prstClr val="black">
                  <a:tint val="75000"/>
                </a:prstClr>
              </a:solidFill>
              <a:latin typeface="Calibri"/>
              <a:ea typeface="+mn-ea"/>
            </a:endParaRPr>
          </a:p>
        </p:txBody>
      </p:sp>
    </p:spTree>
    <p:extLst>
      <p:ext uri="{BB962C8B-B14F-4D97-AF65-F5344CB8AC3E}">
        <p14:creationId xmlns:p14="http://schemas.microsoft.com/office/powerpoint/2010/main" val="1652281827"/>
      </p:ext>
    </p:extLst>
  </p:cSld>
  <p:clrMap bg1="lt1" tx1="dk1" bg2="lt2" tx2="dk2" accent1="accent1" accent2="accent2" accent3="accent3" accent4="accent4" accent5="accent5" accent6="accent6" hlink="hlink" folHlink="folHlink"/>
  <p:sldLayoutIdLst>
    <p:sldLayoutId id="2147483884"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6981371" cy="1143000"/>
          </a:xfrm>
          <a:prstGeom prst="rect">
            <a:avLst/>
          </a:prstGeom>
        </p:spPr>
        <p:txBody>
          <a:bodyPr vert="horz" lIns="91440" tIns="45720" rIns="91440" bIns="45720" rtlCol="0" anchor="t">
            <a:normAutofit/>
          </a:bodyPr>
          <a:lstStyle/>
          <a:p>
            <a:r>
              <a:rPr lang="en-GB" dirty="0"/>
              <a:t>Title Arial 34pt red</a:t>
            </a:r>
            <a:endParaRPr lang="en-US" dirty="0"/>
          </a:p>
        </p:txBody>
      </p:sp>
      <p:sp>
        <p:nvSpPr>
          <p:cNvPr id="3" name="Text Placeholder 2"/>
          <p:cNvSpPr>
            <a:spLocks noGrp="1"/>
          </p:cNvSpPr>
          <p:nvPr>
            <p:ph type="body" idx="1"/>
          </p:nvPr>
        </p:nvSpPr>
        <p:spPr>
          <a:xfrm>
            <a:off x="457200" y="1600200"/>
            <a:ext cx="8229600" cy="4523014"/>
          </a:xfrm>
          <a:prstGeom prst="rect">
            <a:avLst/>
          </a:prstGeom>
        </p:spPr>
        <p:txBody>
          <a:bodyPr vert="horz" lIns="91440" tIns="45720" rIns="91440" bIns="45720" rtlCol="0" anchor="t">
            <a:normAutofit/>
          </a:bodyPr>
          <a:lstStyle/>
          <a:p>
            <a:pPr lvl="0"/>
            <a:r>
              <a:rPr lang="en-GB" dirty="0"/>
              <a:t>Body text Arial 26pt</a:t>
            </a:r>
          </a:p>
          <a:p>
            <a:pPr lvl="0"/>
            <a:endParaRPr lang="en-GB" dirty="0"/>
          </a:p>
        </p:txBody>
      </p:sp>
    </p:spTree>
    <p:extLst>
      <p:ext uri="{BB962C8B-B14F-4D97-AF65-F5344CB8AC3E}">
        <p14:creationId xmlns:p14="http://schemas.microsoft.com/office/powerpoint/2010/main" val="3358531002"/>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457200" rtl="0" eaLnBrk="1" latinLnBrk="0" hangingPunct="1">
        <a:spcBef>
          <a:spcPct val="0"/>
        </a:spcBef>
        <a:buNone/>
        <a:defRPr sz="3400" kern="1200">
          <a:solidFill>
            <a:srgbClr val="FF0000"/>
          </a:solidFill>
          <a:latin typeface="Arial"/>
          <a:ea typeface="+mj-ea"/>
          <a:cs typeface="Arial"/>
        </a:defRPr>
      </a:lvl1pPr>
    </p:titleStyle>
    <p:bodyStyle>
      <a:lvl1pPr marL="342900" indent="-342900" algn="l" defTabSz="457200" rtl="0" eaLnBrk="1" latinLnBrk="0" hangingPunct="1">
        <a:spcBef>
          <a:spcPct val="20000"/>
        </a:spcBef>
        <a:buFont typeface="Arial"/>
        <a:buNone/>
        <a:defRPr sz="2600" b="0" kern="1200" baseline="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C1D047ED-F79C-4A49-ACB0-1870BAB3ADC0}" type="datetimeFigureOut">
              <a:rPr lang="en-GB" smtClean="0">
                <a:solidFill>
                  <a:prstClr val="black">
                    <a:tint val="75000"/>
                  </a:prstClr>
                </a:solidFill>
                <a:latin typeface="Calibri"/>
                <a:ea typeface="+mn-ea"/>
              </a:rPr>
              <a:pPr eaLnBrk="1" fontAlgn="auto" hangingPunct="1">
                <a:spcBef>
                  <a:spcPts val="0"/>
                </a:spcBef>
                <a:spcAft>
                  <a:spcPts val="0"/>
                </a:spcAft>
              </a:pPr>
              <a:t>05/12/2018</a:t>
            </a:fld>
            <a:endParaRPr lang="en-GB">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GB">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183F402B-8B8D-41F9-ADF1-F07DAD056B90}" type="slidenum">
              <a:rPr lang="en-GB" smtClean="0">
                <a:solidFill>
                  <a:prstClr val="black">
                    <a:tint val="75000"/>
                  </a:prstClr>
                </a:solidFill>
                <a:latin typeface="Calibri"/>
                <a:ea typeface="+mn-ea"/>
              </a:rPr>
              <a:pPr eaLnBrk="1" fontAlgn="auto" hangingPunct="1">
                <a:spcBef>
                  <a:spcPts val="0"/>
                </a:spcBef>
                <a:spcAft>
                  <a:spcPts val="0"/>
                </a:spcAft>
              </a:pPr>
              <a:t>‹#›</a:t>
            </a:fld>
            <a:endParaRPr lang="en-GB">
              <a:solidFill>
                <a:prstClr val="black">
                  <a:tint val="75000"/>
                </a:prstClr>
              </a:solidFill>
              <a:latin typeface="Calibri"/>
              <a:ea typeface="+mn-ea"/>
            </a:endParaRPr>
          </a:p>
        </p:txBody>
      </p:sp>
    </p:spTree>
    <p:extLst>
      <p:ext uri="{BB962C8B-B14F-4D97-AF65-F5344CB8AC3E}">
        <p14:creationId xmlns:p14="http://schemas.microsoft.com/office/powerpoint/2010/main" val="719315092"/>
      </p:ext>
    </p:extLst>
  </p:cSld>
  <p:clrMap bg1="lt1" tx1="dk1" bg2="lt2" tx2="dk2" accent1="accent1" accent2="accent2" accent3="accent3" accent4="accent4" accent5="accent5" accent6="accent6" hlink="hlink" folHlink="folHlink"/>
  <p:sldLayoutIdLst>
    <p:sldLayoutId id="2147483886"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C1D047ED-F79C-4A49-ACB0-1870BAB3ADC0}" type="datetimeFigureOut">
              <a:rPr lang="en-GB" smtClean="0">
                <a:solidFill>
                  <a:prstClr val="black">
                    <a:tint val="75000"/>
                  </a:prstClr>
                </a:solidFill>
                <a:latin typeface="Calibri"/>
                <a:ea typeface="+mn-ea"/>
              </a:rPr>
              <a:pPr eaLnBrk="1" fontAlgn="auto" hangingPunct="1">
                <a:spcBef>
                  <a:spcPts val="0"/>
                </a:spcBef>
                <a:spcAft>
                  <a:spcPts val="0"/>
                </a:spcAft>
              </a:pPr>
              <a:t>05/12/2018</a:t>
            </a:fld>
            <a:endParaRPr lang="en-GB">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GB">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183F402B-8B8D-41F9-ADF1-F07DAD056B90}" type="slidenum">
              <a:rPr lang="en-GB" smtClean="0">
                <a:solidFill>
                  <a:prstClr val="black">
                    <a:tint val="75000"/>
                  </a:prstClr>
                </a:solidFill>
                <a:latin typeface="Calibri"/>
                <a:ea typeface="+mn-ea"/>
              </a:rPr>
              <a:pPr eaLnBrk="1" fontAlgn="auto" hangingPunct="1">
                <a:spcBef>
                  <a:spcPts val="0"/>
                </a:spcBef>
                <a:spcAft>
                  <a:spcPts val="0"/>
                </a:spcAft>
              </a:pPr>
              <a:t>‹#›</a:t>
            </a:fld>
            <a:endParaRPr lang="en-GB">
              <a:solidFill>
                <a:prstClr val="black">
                  <a:tint val="75000"/>
                </a:prstClr>
              </a:solidFill>
              <a:latin typeface="Calibri"/>
              <a:ea typeface="+mn-ea"/>
            </a:endParaRPr>
          </a:p>
        </p:txBody>
      </p:sp>
    </p:spTree>
    <p:extLst>
      <p:ext uri="{BB962C8B-B14F-4D97-AF65-F5344CB8AC3E}">
        <p14:creationId xmlns:p14="http://schemas.microsoft.com/office/powerpoint/2010/main" val="2299575164"/>
      </p:ext>
    </p:extLst>
  </p:cSld>
  <p:clrMap bg1="lt1" tx1="dk1" bg2="lt2" tx2="dk2" accent1="accent1" accent2="accent2" accent3="accent3" accent4="accent4" accent5="accent5" accent6="accent6" hlink="hlink" folHlink="folHlink"/>
  <p:sldLayoutIdLst>
    <p:sldLayoutId id="2147483888"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C1D047ED-F79C-4A49-ACB0-1870BAB3ADC0}" type="datetimeFigureOut">
              <a:rPr lang="en-GB" smtClean="0">
                <a:solidFill>
                  <a:prstClr val="black">
                    <a:tint val="75000"/>
                  </a:prstClr>
                </a:solidFill>
                <a:latin typeface="Calibri"/>
                <a:ea typeface="+mn-ea"/>
              </a:rPr>
              <a:pPr eaLnBrk="1" fontAlgn="auto" hangingPunct="1">
                <a:spcBef>
                  <a:spcPts val="0"/>
                </a:spcBef>
                <a:spcAft>
                  <a:spcPts val="0"/>
                </a:spcAft>
              </a:pPr>
              <a:t>05/12/2018</a:t>
            </a:fld>
            <a:endParaRPr lang="en-GB">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GB">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183F402B-8B8D-41F9-ADF1-F07DAD056B90}" type="slidenum">
              <a:rPr lang="en-GB" smtClean="0">
                <a:solidFill>
                  <a:prstClr val="black">
                    <a:tint val="75000"/>
                  </a:prstClr>
                </a:solidFill>
                <a:latin typeface="Calibri"/>
                <a:ea typeface="+mn-ea"/>
              </a:rPr>
              <a:pPr eaLnBrk="1" fontAlgn="auto" hangingPunct="1">
                <a:spcBef>
                  <a:spcPts val="0"/>
                </a:spcBef>
                <a:spcAft>
                  <a:spcPts val="0"/>
                </a:spcAft>
              </a:pPr>
              <a:t>‹#›</a:t>
            </a:fld>
            <a:endParaRPr lang="en-GB">
              <a:solidFill>
                <a:prstClr val="black">
                  <a:tint val="75000"/>
                </a:prstClr>
              </a:solidFill>
              <a:latin typeface="Calibri"/>
              <a:ea typeface="+mn-ea"/>
            </a:endParaRPr>
          </a:p>
        </p:txBody>
      </p:sp>
    </p:spTree>
    <p:extLst>
      <p:ext uri="{BB962C8B-B14F-4D97-AF65-F5344CB8AC3E}">
        <p14:creationId xmlns:p14="http://schemas.microsoft.com/office/powerpoint/2010/main" val="3054142051"/>
      </p:ext>
    </p:extLst>
  </p:cSld>
  <p:clrMap bg1="lt1" tx1="dk1" bg2="lt2" tx2="dk2" accent1="accent1" accent2="accent2" accent3="accent3" accent4="accent4" accent5="accent5" accent6="accent6" hlink="hlink" folHlink="folHlink"/>
  <p:sldLayoutIdLst>
    <p:sldLayoutId id="2147483890"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C1D047ED-F79C-4A49-ACB0-1870BAB3ADC0}" type="datetimeFigureOut">
              <a:rPr lang="en-GB" smtClean="0">
                <a:solidFill>
                  <a:prstClr val="black">
                    <a:tint val="75000"/>
                  </a:prstClr>
                </a:solidFill>
                <a:latin typeface="Calibri"/>
                <a:ea typeface="+mn-ea"/>
              </a:rPr>
              <a:pPr eaLnBrk="1" fontAlgn="auto" hangingPunct="1">
                <a:spcBef>
                  <a:spcPts val="0"/>
                </a:spcBef>
                <a:spcAft>
                  <a:spcPts val="0"/>
                </a:spcAft>
              </a:pPr>
              <a:t>05/12/2018</a:t>
            </a:fld>
            <a:endParaRPr lang="en-GB">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GB">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183F402B-8B8D-41F9-ADF1-F07DAD056B90}" type="slidenum">
              <a:rPr lang="en-GB" smtClean="0">
                <a:solidFill>
                  <a:prstClr val="black">
                    <a:tint val="75000"/>
                  </a:prstClr>
                </a:solidFill>
                <a:latin typeface="Calibri"/>
                <a:ea typeface="+mn-ea"/>
              </a:rPr>
              <a:pPr eaLnBrk="1" fontAlgn="auto" hangingPunct="1">
                <a:spcBef>
                  <a:spcPts val="0"/>
                </a:spcBef>
                <a:spcAft>
                  <a:spcPts val="0"/>
                </a:spcAft>
              </a:pPr>
              <a:t>‹#›</a:t>
            </a:fld>
            <a:endParaRPr lang="en-GB">
              <a:solidFill>
                <a:prstClr val="black">
                  <a:tint val="75000"/>
                </a:prstClr>
              </a:solidFill>
              <a:latin typeface="Calibri"/>
              <a:ea typeface="+mn-ea"/>
            </a:endParaRPr>
          </a:p>
        </p:txBody>
      </p:sp>
    </p:spTree>
    <p:extLst>
      <p:ext uri="{BB962C8B-B14F-4D97-AF65-F5344CB8AC3E}">
        <p14:creationId xmlns:p14="http://schemas.microsoft.com/office/powerpoint/2010/main" val="2774155153"/>
      </p:ext>
    </p:extLst>
  </p:cSld>
  <p:clrMap bg1="lt1" tx1="dk1" bg2="lt2" tx2="dk2" accent1="accent1" accent2="accent2" accent3="accent3" accent4="accent4" accent5="accent5" accent6="accent6" hlink="hlink" folHlink="folHlink"/>
  <p:sldLayoutIdLst>
    <p:sldLayoutId id="2147483892"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C1D047ED-F79C-4A49-ACB0-1870BAB3ADC0}" type="datetimeFigureOut">
              <a:rPr lang="en-GB" smtClean="0">
                <a:solidFill>
                  <a:prstClr val="black">
                    <a:tint val="75000"/>
                  </a:prstClr>
                </a:solidFill>
                <a:latin typeface="Calibri"/>
                <a:ea typeface="+mn-ea"/>
              </a:rPr>
              <a:pPr eaLnBrk="1" fontAlgn="auto" hangingPunct="1">
                <a:spcBef>
                  <a:spcPts val="0"/>
                </a:spcBef>
                <a:spcAft>
                  <a:spcPts val="0"/>
                </a:spcAft>
              </a:pPr>
              <a:t>05/12/2018</a:t>
            </a:fld>
            <a:endParaRPr lang="en-GB">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GB">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183F402B-8B8D-41F9-ADF1-F07DAD056B90}" type="slidenum">
              <a:rPr lang="en-GB" smtClean="0">
                <a:solidFill>
                  <a:prstClr val="black">
                    <a:tint val="75000"/>
                  </a:prstClr>
                </a:solidFill>
                <a:latin typeface="Calibri"/>
                <a:ea typeface="+mn-ea"/>
              </a:rPr>
              <a:pPr eaLnBrk="1" fontAlgn="auto" hangingPunct="1">
                <a:spcBef>
                  <a:spcPts val="0"/>
                </a:spcBef>
                <a:spcAft>
                  <a:spcPts val="0"/>
                </a:spcAft>
              </a:pPr>
              <a:t>‹#›</a:t>
            </a:fld>
            <a:endParaRPr lang="en-GB">
              <a:solidFill>
                <a:prstClr val="black">
                  <a:tint val="75000"/>
                </a:prstClr>
              </a:solidFill>
              <a:latin typeface="Calibri"/>
              <a:ea typeface="+mn-ea"/>
            </a:endParaRPr>
          </a:p>
        </p:txBody>
      </p:sp>
    </p:spTree>
    <p:extLst>
      <p:ext uri="{BB962C8B-B14F-4D97-AF65-F5344CB8AC3E}">
        <p14:creationId xmlns:p14="http://schemas.microsoft.com/office/powerpoint/2010/main" val="1904656172"/>
      </p:ext>
    </p:extLst>
  </p:cSld>
  <p:clrMap bg1="lt1" tx1="dk1" bg2="lt2" tx2="dk2" accent1="accent1" accent2="accent2" accent3="accent3" accent4="accent4" accent5="accent5" accent6="accent6" hlink="hlink" folHlink="folHlink"/>
  <p:sldLayoutIdLst>
    <p:sldLayoutId id="2147483894"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C1D047ED-F79C-4A49-ACB0-1870BAB3ADC0}" type="datetimeFigureOut">
              <a:rPr lang="en-GB" smtClean="0">
                <a:solidFill>
                  <a:prstClr val="black">
                    <a:tint val="75000"/>
                  </a:prstClr>
                </a:solidFill>
                <a:latin typeface="Calibri"/>
                <a:ea typeface="+mn-ea"/>
              </a:rPr>
              <a:pPr eaLnBrk="1" fontAlgn="auto" hangingPunct="1">
                <a:spcBef>
                  <a:spcPts val="0"/>
                </a:spcBef>
                <a:spcAft>
                  <a:spcPts val="0"/>
                </a:spcAft>
              </a:pPr>
              <a:t>05/12/2018</a:t>
            </a:fld>
            <a:endParaRPr lang="en-GB">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GB">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183F402B-8B8D-41F9-ADF1-F07DAD056B90}" type="slidenum">
              <a:rPr lang="en-GB" smtClean="0">
                <a:solidFill>
                  <a:prstClr val="black">
                    <a:tint val="75000"/>
                  </a:prstClr>
                </a:solidFill>
                <a:latin typeface="Calibri"/>
                <a:ea typeface="+mn-ea"/>
              </a:rPr>
              <a:pPr eaLnBrk="1" fontAlgn="auto" hangingPunct="1">
                <a:spcBef>
                  <a:spcPts val="0"/>
                </a:spcBef>
                <a:spcAft>
                  <a:spcPts val="0"/>
                </a:spcAft>
              </a:pPr>
              <a:t>‹#›</a:t>
            </a:fld>
            <a:endParaRPr lang="en-GB">
              <a:solidFill>
                <a:prstClr val="black">
                  <a:tint val="75000"/>
                </a:prstClr>
              </a:solidFill>
              <a:latin typeface="Calibri"/>
              <a:ea typeface="+mn-ea"/>
            </a:endParaRPr>
          </a:p>
        </p:txBody>
      </p:sp>
    </p:spTree>
    <p:extLst>
      <p:ext uri="{BB962C8B-B14F-4D97-AF65-F5344CB8AC3E}">
        <p14:creationId xmlns:p14="http://schemas.microsoft.com/office/powerpoint/2010/main" val="3585295142"/>
      </p:ext>
    </p:extLst>
  </p:cSld>
  <p:clrMap bg1="lt1" tx1="dk1" bg2="lt2" tx2="dk2" accent1="accent1" accent2="accent2" accent3="accent3" accent4="accent4" accent5="accent5" accent6="accent6" hlink="hlink" folHlink="folHlink"/>
  <p:sldLayoutIdLst>
    <p:sldLayoutId id="2147483896"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C1D047ED-F79C-4A49-ACB0-1870BAB3ADC0}" type="datetimeFigureOut">
              <a:rPr lang="en-GB" smtClean="0">
                <a:solidFill>
                  <a:prstClr val="black">
                    <a:tint val="75000"/>
                  </a:prstClr>
                </a:solidFill>
                <a:latin typeface="Calibri"/>
                <a:ea typeface="+mn-ea"/>
              </a:rPr>
              <a:pPr eaLnBrk="1" fontAlgn="auto" hangingPunct="1">
                <a:spcBef>
                  <a:spcPts val="0"/>
                </a:spcBef>
                <a:spcAft>
                  <a:spcPts val="0"/>
                </a:spcAft>
              </a:pPr>
              <a:t>05/12/2018</a:t>
            </a:fld>
            <a:endParaRPr lang="en-GB">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GB">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183F402B-8B8D-41F9-ADF1-F07DAD056B90}" type="slidenum">
              <a:rPr lang="en-GB" smtClean="0">
                <a:solidFill>
                  <a:prstClr val="black">
                    <a:tint val="75000"/>
                  </a:prstClr>
                </a:solidFill>
                <a:latin typeface="Calibri"/>
                <a:ea typeface="+mn-ea"/>
              </a:rPr>
              <a:pPr eaLnBrk="1" fontAlgn="auto" hangingPunct="1">
                <a:spcBef>
                  <a:spcPts val="0"/>
                </a:spcBef>
                <a:spcAft>
                  <a:spcPts val="0"/>
                </a:spcAft>
              </a:pPr>
              <a:t>‹#›</a:t>
            </a:fld>
            <a:endParaRPr lang="en-GB">
              <a:solidFill>
                <a:prstClr val="black">
                  <a:tint val="75000"/>
                </a:prstClr>
              </a:solidFill>
              <a:latin typeface="Calibri"/>
              <a:ea typeface="+mn-ea"/>
            </a:endParaRPr>
          </a:p>
        </p:txBody>
      </p:sp>
    </p:spTree>
    <p:extLst>
      <p:ext uri="{BB962C8B-B14F-4D97-AF65-F5344CB8AC3E}">
        <p14:creationId xmlns:p14="http://schemas.microsoft.com/office/powerpoint/2010/main" val="3311365100"/>
      </p:ext>
    </p:extLst>
  </p:cSld>
  <p:clrMap bg1="lt1" tx1="dk1" bg2="lt2" tx2="dk2" accent1="accent1" accent2="accent2" accent3="accent3" accent4="accent4" accent5="accent5" accent6="accent6" hlink="hlink" folHlink="folHlink"/>
  <p:sldLayoutIdLst>
    <p:sldLayoutId id="2147483898"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C1D047ED-F79C-4A49-ACB0-1870BAB3ADC0}" type="datetimeFigureOut">
              <a:rPr lang="en-GB" smtClean="0">
                <a:solidFill>
                  <a:prstClr val="black">
                    <a:tint val="75000"/>
                  </a:prstClr>
                </a:solidFill>
                <a:latin typeface="Calibri"/>
                <a:ea typeface="+mn-ea"/>
              </a:rPr>
              <a:pPr eaLnBrk="1" fontAlgn="auto" hangingPunct="1">
                <a:spcBef>
                  <a:spcPts val="0"/>
                </a:spcBef>
                <a:spcAft>
                  <a:spcPts val="0"/>
                </a:spcAft>
              </a:pPr>
              <a:t>05/12/2018</a:t>
            </a:fld>
            <a:endParaRPr lang="en-GB">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GB">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183F402B-8B8D-41F9-ADF1-F07DAD056B90}" type="slidenum">
              <a:rPr lang="en-GB" smtClean="0">
                <a:solidFill>
                  <a:prstClr val="black">
                    <a:tint val="75000"/>
                  </a:prstClr>
                </a:solidFill>
                <a:latin typeface="Calibri"/>
                <a:ea typeface="+mn-ea"/>
              </a:rPr>
              <a:pPr eaLnBrk="1" fontAlgn="auto" hangingPunct="1">
                <a:spcBef>
                  <a:spcPts val="0"/>
                </a:spcBef>
                <a:spcAft>
                  <a:spcPts val="0"/>
                </a:spcAft>
              </a:pPr>
              <a:t>‹#›</a:t>
            </a:fld>
            <a:endParaRPr lang="en-GB">
              <a:solidFill>
                <a:prstClr val="black">
                  <a:tint val="75000"/>
                </a:prstClr>
              </a:solidFill>
              <a:latin typeface="Calibri"/>
              <a:ea typeface="+mn-ea"/>
            </a:endParaRPr>
          </a:p>
        </p:txBody>
      </p:sp>
    </p:spTree>
    <p:extLst>
      <p:ext uri="{BB962C8B-B14F-4D97-AF65-F5344CB8AC3E}">
        <p14:creationId xmlns:p14="http://schemas.microsoft.com/office/powerpoint/2010/main" val="1373120636"/>
      </p:ext>
    </p:extLst>
  </p:cSld>
  <p:clrMap bg1="lt1" tx1="dk1" bg2="lt2" tx2="dk2" accent1="accent1" accent2="accent2" accent3="accent3" accent4="accent4" accent5="accent5" accent6="accent6" hlink="hlink" folHlink="folHlink"/>
  <p:sldLayoutIdLst>
    <p:sldLayoutId id="2147483900"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1" fontAlgn="auto" hangingPunct="1">
              <a:spcBef>
                <a:spcPts val="0"/>
              </a:spcBef>
              <a:spcAft>
                <a:spcPts val="0"/>
              </a:spcAft>
            </a:pPr>
            <a:fld id="{34EAE959-28E0-40B9-84D7-E570C15D4DDF}" type="datetimeFigureOut">
              <a:rPr lang="en-GB" smtClean="0">
                <a:solidFill>
                  <a:prstClr val="black">
                    <a:tint val="75000"/>
                  </a:prstClr>
                </a:solidFill>
                <a:latin typeface="Calibri" panose="020F0502020204030204"/>
                <a:ea typeface="+mn-ea"/>
              </a:rPr>
              <a:pPr eaLnBrk="1" fontAlgn="auto" hangingPunct="1">
                <a:spcBef>
                  <a:spcPts val="0"/>
                </a:spcBef>
                <a:spcAft>
                  <a:spcPts val="0"/>
                </a:spcAft>
              </a:pPr>
              <a:t>05/12/2018</a:t>
            </a:fld>
            <a:endParaRPr lang="en-GB">
              <a:solidFill>
                <a:prstClr val="black">
                  <a:tint val="75000"/>
                </a:prstClr>
              </a:solidFill>
              <a:latin typeface="Calibri" panose="020F0502020204030204"/>
              <a:ea typeface="+mn-ea"/>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1" fontAlgn="auto" hangingPunct="1">
              <a:spcBef>
                <a:spcPts val="0"/>
              </a:spcBef>
              <a:spcAft>
                <a:spcPts val="0"/>
              </a:spcAft>
            </a:pPr>
            <a:endParaRPr lang="en-GB">
              <a:solidFill>
                <a:prstClr val="black">
                  <a:tint val="75000"/>
                </a:prstClr>
              </a:solidFill>
              <a:latin typeface="Calibri" panose="020F0502020204030204"/>
              <a:ea typeface="+mn-ea"/>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1" fontAlgn="auto" hangingPunct="1">
              <a:spcBef>
                <a:spcPts val="0"/>
              </a:spcBef>
              <a:spcAft>
                <a:spcPts val="0"/>
              </a:spcAft>
            </a:pPr>
            <a:fld id="{CA5992CB-3781-4C93-A3D7-ECEF1000621A}" type="slidenum">
              <a:rPr lang="en-GB" smtClean="0">
                <a:solidFill>
                  <a:prstClr val="black">
                    <a:tint val="75000"/>
                  </a:prstClr>
                </a:solidFill>
                <a:latin typeface="Calibri" panose="020F0502020204030204"/>
                <a:ea typeface="+mn-ea"/>
              </a:rPr>
              <a:pPr eaLnBrk="1" fontAlgn="auto" hangingPunct="1">
                <a:spcBef>
                  <a:spcPts val="0"/>
                </a:spcBef>
                <a:spcAft>
                  <a:spcPts val="0"/>
                </a:spcAft>
              </a:pPr>
              <a:t>‹#›</a:t>
            </a:fld>
            <a:endParaRPr lang="en-GB">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2658510359"/>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57213" y="274638"/>
            <a:ext cx="8029575" cy="1143000"/>
          </a:xfrm>
          <a:prstGeom prst="rect">
            <a:avLst/>
          </a:prstGeom>
        </p:spPr>
        <p:txBody>
          <a:bodyPr vert="horz" lIns="0" tIns="0" rIns="0" bIns="0" rtlCol="0" anchor="ctr">
            <a:normAutofit/>
          </a:bodyPr>
          <a:lstStyle/>
          <a:p>
            <a:r>
              <a:rPr lang="en-US" dirty="0" smtClean="0"/>
              <a:t>Click to edit Master title style</a:t>
            </a:r>
            <a:endParaRPr lang="en-US" dirty="0"/>
          </a:p>
        </p:txBody>
      </p:sp>
      <p:sp>
        <p:nvSpPr>
          <p:cNvPr id="1027" name="Text Placeholder 2"/>
          <p:cNvSpPr>
            <a:spLocks noGrp="1"/>
          </p:cNvSpPr>
          <p:nvPr>
            <p:ph type="body" idx="1"/>
          </p:nvPr>
        </p:nvSpPr>
        <p:spPr bwMode="auto">
          <a:xfrm>
            <a:off x="557213" y="1600200"/>
            <a:ext cx="8029575" cy="452596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3"/>
            <a:r>
              <a:rPr lang="en-US" dirty="0"/>
              <a:t>Third </a:t>
            </a:r>
            <a:r>
              <a:rPr lang="en-US" dirty="0" smtClean="0"/>
              <a:t>level</a:t>
            </a:r>
          </a:p>
          <a:p>
            <a:pPr lvl="4"/>
            <a:r>
              <a:rPr lang="en-US" dirty="0" smtClean="0"/>
              <a:t>Fourth </a:t>
            </a:r>
            <a:r>
              <a:rPr lang="en-US" dirty="0"/>
              <a:t>level</a:t>
            </a:r>
          </a:p>
          <a:p>
            <a:pPr lvl="5"/>
            <a:r>
              <a:rPr lang="en-US" dirty="0" smtClean="0"/>
              <a:t>Fifth </a:t>
            </a:r>
            <a:r>
              <a:rPr lang="en-US" dirty="0"/>
              <a:t>level</a:t>
            </a:r>
          </a:p>
        </p:txBody>
      </p:sp>
      <p:sp>
        <p:nvSpPr>
          <p:cNvPr id="7" name="Slide Number Placeholder 5"/>
          <p:cNvSpPr>
            <a:spLocks noGrp="1"/>
          </p:cNvSpPr>
          <p:nvPr>
            <p:ph type="sldNum" sz="quarter" idx="4"/>
          </p:nvPr>
        </p:nvSpPr>
        <p:spPr>
          <a:xfrm>
            <a:off x="0" y="6308725"/>
            <a:ext cx="9144000" cy="549275"/>
          </a:xfrm>
          <a:prstGeom prst="rect">
            <a:avLst/>
          </a:prstGeom>
          <a:solidFill>
            <a:schemeClr val="bg2"/>
          </a:solidFill>
        </p:spPr>
        <p:txBody>
          <a:bodyPr vert="horz" wrap="square" lIns="0" tIns="0" rIns="91440" bIns="0" numCol="1" anchor="ctr" anchorCtr="0" compatLnSpc="1">
            <a:prstTxWarp prst="textNoShape">
              <a:avLst/>
            </a:prstTxWarp>
          </a:bodyPr>
          <a:lstStyle>
            <a:lvl1pPr>
              <a:defRPr sz="1200">
                <a:solidFill>
                  <a:schemeClr val="bg1"/>
                </a:solidFill>
              </a:defRPr>
            </a:lvl1pPr>
          </a:lstStyle>
          <a:p>
            <a:pPr eaLnBrk="1" hangingPunct="1">
              <a:defRPr/>
            </a:pPr>
            <a:r>
              <a:rPr lang="en-US" dirty="0" smtClean="0">
                <a:solidFill>
                  <a:prstClr val="white"/>
                </a:solidFill>
                <a:latin typeface="Arial" pitchFamily="84" charset="0"/>
                <a:ea typeface="ヒラギノ角ゴ Pro W3" pitchFamily="84" charset="-128"/>
              </a:rPr>
              <a:t>               </a:t>
            </a:r>
            <a:fld id="{45F8D313-CCBE-49D6-A3BC-57B1848DFB52}" type="slidenum">
              <a:rPr lang="en-US" smtClean="0">
                <a:solidFill>
                  <a:prstClr val="white"/>
                </a:solidFill>
                <a:latin typeface="Arial" pitchFamily="84" charset="0"/>
                <a:ea typeface="ヒラギノ角ゴ Pro W3" pitchFamily="84" charset="-128"/>
              </a:rPr>
              <a:pPr eaLnBrk="1" hangingPunct="1">
                <a:defRPr/>
              </a:pPr>
              <a:t>‹#›</a:t>
            </a:fld>
            <a:endParaRPr lang="en-US" dirty="0">
              <a:solidFill>
                <a:prstClr val="white"/>
              </a:solidFill>
              <a:latin typeface="Arial" pitchFamily="84" charset="0"/>
              <a:ea typeface="ヒラギノ角ゴ Pro W3" pitchFamily="84" charset="-128"/>
            </a:endParaRPr>
          </a:p>
        </p:txBody>
      </p:sp>
      <p:sp>
        <p:nvSpPr>
          <p:cNvPr id="6" name="Footer Placeholder 5"/>
          <p:cNvSpPr>
            <a:spLocks noGrp="1"/>
          </p:cNvSpPr>
          <p:nvPr>
            <p:ph type="ftr" sz="quarter" idx="3"/>
          </p:nvPr>
        </p:nvSpPr>
        <p:spPr>
          <a:xfrm>
            <a:off x="900113" y="6308725"/>
            <a:ext cx="8064375" cy="549275"/>
          </a:xfrm>
          <a:prstGeom prst="rect">
            <a:avLst/>
          </a:prstGeom>
        </p:spPr>
        <p:txBody>
          <a:bodyPr vert="horz" lIns="0" tIns="0" rIns="0" bIns="0" rtlCol="0" anchor="ctr"/>
          <a:lstStyle>
            <a:lvl1pPr algn="l" fontAlgn="auto">
              <a:spcBef>
                <a:spcPts val="0"/>
              </a:spcBef>
              <a:spcAft>
                <a:spcPts val="0"/>
              </a:spcAft>
              <a:defRPr sz="1200" baseline="0">
                <a:solidFill>
                  <a:schemeClr val="bg1"/>
                </a:solidFill>
                <a:latin typeface="Arial" pitchFamily="34" charset="0"/>
                <a:ea typeface="+mn-ea"/>
                <a:cs typeface="+mn-cs"/>
              </a:defRPr>
            </a:lvl1pPr>
          </a:lstStyle>
          <a:p>
            <a:pPr eaLnBrk="1" hangingPunct="1">
              <a:defRPr/>
            </a:pPr>
            <a:endParaRPr lang="en-GB" dirty="0" smtClean="0">
              <a:solidFill>
                <a:prstClr val="white"/>
              </a:solidFill>
            </a:endParaRPr>
          </a:p>
          <a:p>
            <a:pPr eaLnBrk="1" hangingPunct="1">
              <a:defRPr/>
            </a:pPr>
            <a:r>
              <a:rPr lang="en-GB" dirty="0" smtClean="0">
                <a:solidFill>
                  <a:prstClr val="white"/>
                </a:solidFill>
              </a:rPr>
              <a:t>OFFICIAL SENSITIVE - NOT FOR FURTHER CIRCULATION</a:t>
            </a:r>
            <a:endParaRPr lang="en-US" dirty="0" smtClean="0">
              <a:solidFill>
                <a:prstClr val="white"/>
              </a:solidFill>
            </a:endParaRPr>
          </a:p>
          <a:p>
            <a:pPr eaLnBrk="1" hangingPunct="1">
              <a:defRPr/>
            </a:pPr>
            <a:endParaRPr lang="en-US" dirty="0">
              <a:solidFill>
                <a:prstClr val="white"/>
              </a:solidFill>
            </a:endParaRPr>
          </a:p>
        </p:txBody>
      </p:sp>
    </p:spTree>
    <p:extLst>
      <p:ext uri="{BB962C8B-B14F-4D97-AF65-F5344CB8AC3E}">
        <p14:creationId xmlns:p14="http://schemas.microsoft.com/office/powerpoint/2010/main" val="2779478274"/>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Lst>
  <p:hf hdr="0" ftr="0" dt="0"/>
  <p:txStyles>
    <p:titleStyle>
      <a:lvl1pPr algn="l" rtl="0" eaLnBrk="0" fontAlgn="base" hangingPunct="0">
        <a:spcBef>
          <a:spcPct val="0"/>
        </a:spcBef>
        <a:spcAft>
          <a:spcPct val="0"/>
        </a:spcAft>
        <a:defRPr sz="4000" kern="1200" spc="-150">
          <a:solidFill>
            <a:srgbClr val="00AE9E"/>
          </a:solidFill>
          <a:latin typeface="+mj-lt"/>
          <a:ea typeface="ヒラギノ角ゴ Pro W3" pitchFamily="84" charset="-128"/>
          <a:cs typeface="ヒラギノ角ゴ Pro W3" pitchFamily="84" charset="-128"/>
        </a:defRPr>
      </a:lvl1pPr>
      <a:lvl2pPr algn="l" rtl="0" eaLnBrk="0" fontAlgn="base" hangingPunct="0">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2pPr>
      <a:lvl3pPr algn="l" rtl="0" eaLnBrk="0" fontAlgn="base" hangingPunct="0">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3pPr>
      <a:lvl4pPr algn="l" rtl="0" eaLnBrk="0" fontAlgn="base" hangingPunct="0">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4pPr>
      <a:lvl5pPr algn="l" rtl="0" eaLnBrk="0" fontAlgn="base" hangingPunct="0">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5pPr>
      <a:lvl6pPr marL="457200" algn="l" rtl="0" fontAlgn="base">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6pPr>
      <a:lvl7pPr marL="914400" algn="l" rtl="0" fontAlgn="base">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7pPr>
      <a:lvl8pPr marL="1371600" algn="l" rtl="0" fontAlgn="base">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8pPr>
      <a:lvl9pPr marL="1828800" algn="l" rtl="0" fontAlgn="base">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9pPr>
    </p:titleStyle>
    <p:bodyStyle>
      <a:lvl1pPr marL="342900" indent="-342900" algn="l" rtl="0" eaLnBrk="0" fontAlgn="base" hangingPunct="0">
        <a:spcBef>
          <a:spcPts val="1200"/>
        </a:spcBef>
        <a:spcAft>
          <a:spcPct val="0"/>
        </a:spcAft>
        <a:buFont typeface="Arial" pitchFamily="84" charset="0"/>
        <a:defRPr kern="1200" baseline="0">
          <a:solidFill>
            <a:srgbClr val="00AE9E"/>
          </a:solidFill>
          <a:latin typeface="Arial" pitchFamily="34" charset="0"/>
          <a:ea typeface="ヒラギノ角ゴ Pro W3" pitchFamily="84" charset="-128"/>
          <a:cs typeface="ヒラギノ角ゴ Pro W3" pitchFamily="84" charset="-128"/>
        </a:defRPr>
      </a:lvl1pPr>
      <a:lvl2pPr marL="354013" indent="-176213" algn="l" rtl="0" eaLnBrk="0" fontAlgn="base" hangingPunct="0">
        <a:spcBef>
          <a:spcPts val="600"/>
        </a:spcBef>
        <a:spcAft>
          <a:spcPct val="0"/>
        </a:spcAft>
        <a:defRPr kern="1200" baseline="0">
          <a:solidFill>
            <a:schemeClr val="tx1"/>
          </a:solidFill>
          <a:latin typeface="Arial" pitchFamily="34" charset="0"/>
          <a:ea typeface="ヒラギノ角ゴ Pro W3" pitchFamily="84" charset="-128"/>
          <a:cs typeface="+mn-cs"/>
        </a:defRPr>
      </a:lvl2pPr>
      <a:lvl3pPr marL="215900" indent="-215900" algn="l" rtl="0" eaLnBrk="0" fontAlgn="base" hangingPunct="0">
        <a:spcBef>
          <a:spcPts val="600"/>
        </a:spcBef>
        <a:spcAft>
          <a:spcPct val="0"/>
        </a:spcAft>
        <a:buFont typeface="Arial" pitchFamily="84" charset="0"/>
        <a:buChar char="•"/>
        <a:defRPr kern="1200">
          <a:solidFill>
            <a:schemeClr val="tx1"/>
          </a:solidFill>
          <a:latin typeface="Arial" pitchFamily="34" charset="0"/>
          <a:ea typeface="ヒラギノ角ゴ Pro W3" pitchFamily="84" charset="-128"/>
          <a:cs typeface="+mn-cs"/>
        </a:defRPr>
      </a:lvl3pPr>
      <a:lvl4pPr marL="625475" indent="-190500" algn="l" rtl="0" eaLnBrk="0" fontAlgn="base" hangingPunct="0">
        <a:spcBef>
          <a:spcPts val="600"/>
        </a:spcBef>
        <a:spcAft>
          <a:spcPct val="0"/>
        </a:spcAft>
        <a:buFont typeface="Arial" pitchFamily="34" charset="0"/>
        <a:buChar char="•"/>
        <a:defRPr sz="1600" kern="1200">
          <a:solidFill>
            <a:schemeClr val="tx1"/>
          </a:solidFill>
          <a:latin typeface="Arial" pitchFamily="34" charset="0"/>
          <a:ea typeface="ヒラギノ角ゴ Pro W3" pitchFamily="84" charset="-128"/>
          <a:cs typeface="+mn-cs"/>
        </a:defRPr>
      </a:lvl4pPr>
      <a:lvl5pPr marL="1073150" indent="-177800" algn="l" rtl="0" eaLnBrk="0" fontAlgn="base" hangingPunct="0">
        <a:spcBef>
          <a:spcPct val="20000"/>
        </a:spcBef>
        <a:spcAft>
          <a:spcPct val="0"/>
        </a:spcAft>
        <a:buFont typeface="Arial" pitchFamily="34" charset="0"/>
        <a:buChar char="•"/>
        <a:defRPr sz="1500" kern="1200">
          <a:solidFill>
            <a:schemeClr val="tx1"/>
          </a:solidFill>
          <a:latin typeface="Arial" pitchFamily="34" charset="0"/>
          <a:ea typeface="ヒラギノ角ゴ Pro W3" pitchFamily="84" charset="-128"/>
          <a:cs typeface="+mn-cs"/>
        </a:defRPr>
      </a:lvl5pPr>
      <a:lvl6pPr marL="1520825" indent="-187325" algn="l" defTabSz="914400" rtl="0" eaLnBrk="1" latinLnBrk="0" hangingPunct="1">
        <a:spcBef>
          <a:spcPct val="20000"/>
        </a:spcBef>
        <a:buFontTx/>
        <a:buNone/>
        <a:defRPr sz="1400" kern="1200" baseline="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1" fontAlgn="auto" hangingPunct="1">
              <a:spcBef>
                <a:spcPts val="0"/>
              </a:spcBef>
              <a:spcAft>
                <a:spcPts val="0"/>
              </a:spcAft>
            </a:pPr>
            <a:fld id="{179855DD-B713-4DB8-8B7E-6D22A60FD15D}" type="datetimeFigureOut">
              <a:rPr lang="en-GB" smtClean="0">
                <a:solidFill>
                  <a:prstClr val="black">
                    <a:tint val="75000"/>
                  </a:prstClr>
                </a:solidFill>
                <a:latin typeface="Calibri" panose="020F0502020204030204"/>
                <a:ea typeface="+mn-ea"/>
              </a:rPr>
              <a:pPr eaLnBrk="1" fontAlgn="auto" hangingPunct="1">
                <a:spcBef>
                  <a:spcPts val="0"/>
                </a:spcBef>
                <a:spcAft>
                  <a:spcPts val="0"/>
                </a:spcAft>
              </a:pPr>
              <a:t>05/12/2018</a:t>
            </a:fld>
            <a:endParaRPr lang="en-GB">
              <a:solidFill>
                <a:prstClr val="black">
                  <a:tint val="75000"/>
                </a:prstClr>
              </a:solidFill>
              <a:latin typeface="Calibri" panose="020F0502020204030204"/>
              <a:ea typeface="+mn-ea"/>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1" fontAlgn="auto" hangingPunct="1">
              <a:spcBef>
                <a:spcPts val="0"/>
              </a:spcBef>
              <a:spcAft>
                <a:spcPts val="0"/>
              </a:spcAft>
            </a:pPr>
            <a:endParaRPr lang="en-GB">
              <a:solidFill>
                <a:prstClr val="black">
                  <a:tint val="75000"/>
                </a:prstClr>
              </a:solidFill>
              <a:latin typeface="Calibri" panose="020F0502020204030204"/>
              <a:ea typeface="+mn-ea"/>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1" fontAlgn="auto" hangingPunct="1">
              <a:spcBef>
                <a:spcPts val="0"/>
              </a:spcBef>
              <a:spcAft>
                <a:spcPts val="0"/>
              </a:spcAft>
            </a:pPr>
            <a:fld id="{F40B1440-BD52-403E-80C0-6B915E0D57BF}" type="slidenum">
              <a:rPr lang="en-GB" smtClean="0">
                <a:solidFill>
                  <a:prstClr val="black">
                    <a:tint val="75000"/>
                  </a:prstClr>
                </a:solidFill>
                <a:latin typeface="Calibri" panose="020F0502020204030204"/>
                <a:ea typeface="+mn-ea"/>
              </a:rPr>
              <a:pPr eaLnBrk="1" fontAlgn="auto" hangingPunct="1">
                <a:spcBef>
                  <a:spcPts val="0"/>
                </a:spcBef>
                <a:spcAft>
                  <a:spcPts val="0"/>
                </a:spcAft>
              </a:pPr>
              <a:t>‹#›</a:t>
            </a:fld>
            <a:endParaRPr lang="en-GB">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3826696600"/>
      </p:ext>
    </p:extLst>
  </p:cSld>
  <p:clrMap bg1="lt1" tx1="dk1" bg2="lt2" tx2="dk2" accent1="accent1" accent2="accent2" accent3="accent3" accent4="accent4" accent5="accent5" accent6="accent6" hlink="hlink" folHlink="folHlink"/>
  <p:sldLayoutIdLst>
    <p:sldLayoutId id="2147483710"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1" fontAlgn="auto" hangingPunct="1">
              <a:spcBef>
                <a:spcPts val="0"/>
              </a:spcBef>
              <a:spcAft>
                <a:spcPts val="0"/>
              </a:spcAft>
            </a:pPr>
            <a:fld id="{179855DD-B713-4DB8-8B7E-6D22A60FD15D}" type="datetimeFigureOut">
              <a:rPr lang="en-GB" smtClean="0">
                <a:solidFill>
                  <a:prstClr val="black">
                    <a:tint val="75000"/>
                  </a:prstClr>
                </a:solidFill>
                <a:latin typeface="Calibri" panose="020F0502020204030204"/>
                <a:ea typeface="+mn-ea"/>
              </a:rPr>
              <a:pPr eaLnBrk="1" fontAlgn="auto" hangingPunct="1">
                <a:spcBef>
                  <a:spcPts val="0"/>
                </a:spcBef>
                <a:spcAft>
                  <a:spcPts val="0"/>
                </a:spcAft>
              </a:pPr>
              <a:t>05/12/2018</a:t>
            </a:fld>
            <a:endParaRPr lang="en-GB">
              <a:solidFill>
                <a:prstClr val="black">
                  <a:tint val="75000"/>
                </a:prstClr>
              </a:solidFill>
              <a:latin typeface="Calibri" panose="020F0502020204030204"/>
              <a:ea typeface="+mn-ea"/>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1" fontAlgn="auto" hangingPunct="1">
              <a:spcBef>
                <a:spcPts val="0"/>
              </a:spcBef>
              <a:spcAft>
                <a:spcPts val="0"/>
              </a:spcAft>
            </a:pPr>
            <a:endParaRPr lang="en-GB">
              <a:solidFill>
                <a:prstClr val="black">
                  <a:tint val="75000"/>
                </a:prstClr>
              </a:solidFill>
              <a:latin typeface="Calibri" panose="020F0502020204030204"/>
              <a:ea typeface="+mn-ea"/>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1" fontAlgn="auto" hangingPunct="1">
              <a:spcBef>
                <a:spcPts val="0"/>
              </a:spcBef>
              <a:spcAft>
                <a:spcPts val="0"/>
              </a:spcAft>
            </a:pPr>
            <a:fld id="{F40B1440-BD52-403E-80C0-6B915E0D57BF}" type="slidenum">
              <a:rPr lang="en-GB" smtClean="0">
                <a:solidFill>
                  <a:prstClr val="black">
                    <a:tint val="75000"/>
                  </a:prstClr>
                </a:solidFill>
                <a:latin typeface="Calibri" panose="020F0502020204030204"/>
                <a:ea typeface="+mn-ea"/>
              </a:rPr>
              <a:pPr eaLnBrk="1" fontAlgn="auto" hangingPunct="1">
                <a:spcBef>
                  <a:spcPts val="0"/>
                </a:spcBef>
                <a:spcAft>
                  <a:spcPts val="0"/>
                </a:spcAft>
              </a:pPr>
              <a:t>‹#›</a:t>
            </a:fld>
            <a:endParaRPr lang="en-GB">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2129472059"/>
      </p:ext>
    </p:extLst>
  </p:cSld>
  <p:clrMap bg1="lt1" tx1="dk1" bg2="lt2" tx2="dk2" accent1="accent1" accent2="accent2" accent3="accent3" accent4="accent4" accent5="accent5" accent6="accent6" hlink="hlink" folHlink="folHlink"/>
  <p:sldLayoutIdLst>
    <p:sldLayoutId id="2147483712"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1" fontAlgn="auto" hangingPunct="1">
              <a:spcBef>
                <a:spcPts val="0"/>
              </a:spcBef>
              <a:spcAft>
                <a:spcPts val="0"/>
              </a:spcAft>
            </a:pPr>
            <a:fld id="{179855DD-B713-4DB8-8B7E-6D22A60FD15D}" type="datetimeFigureOut">
              <a:rPr lang="en-GB" smtClean="0">
                <a:solidFill>
                  <a:prstClr val="black">
                    <a:tint val="75000"/>
                  </a:prstClr>
                </a:solidFill>
                <a:latin typeface="Calibri" panose="020F0502020204030204"/>
                <a:ea typeface="+mn-ea"/>
              </a:rPr>
              <a:pPr eaLnBrk="1" fontAlgn="auto" hangingPunct="1">
                <a:spcBef>
                  <a:spcPts val="0"/>
                </a:spcBef>
                <a:spcAft>
                  <a:spcPts val="0"/>
                </a:spcAft>
              </a:pPr>
              <a:t>05/12/2018</a:t>
            </a:fld>
            <a:endParaRPr lang="en-GB">
              <a:solidFill>
                <a:prstClr val="black">
                  <a:tint val="75000"/>
                </a:prstClr>
              </a:solidFill>
              <a:latin typeface="Calibri" panose="020F0502020204030204"/>
              <a:ea typeface="+mn-ea"/>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1" fontAlgn="auto" hangingPunct="1">
              <a:spcBef>
                <a:spcPts val="0"/>
              </a:spcBef>
              <a:spcAft>
                <a:spcPts val="0"/>
              </a:spcAft>
            </a:pPr>
            <a:endParaRPr lang="en-GB">
              <a:solidFill>
                <a:prstClr val="black">
                  <a:tint val="75000"/>
                </a:prstClr>
              </a:solidFill>
              <a:latin typeface="Calibri" panose="020F0502020204030204"/>
              <a:ea typeface="+mn-ea"/>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1" fontAlgn="auto" hangingPunct="1">
              <a:spcBef>
                <a:spcPts val="0"/>
              </a:spcBef>
              <a:spcAft>
                <a:spcPts val="0"/>
              </a:spcAft>
            </a:pPr>
            <a:fld id="{F40B1440-BD52-403E-80C0-6B915E0D57BF}" type="slidenum">
              <a:rPr lang="en-GB" smtClean="0">
                <a:solidFill>
                  <a:prstClr val="black">
                    <a:tint val="75000"/>
                  </a:prstClr>
                </a:solidFill>
                <a:latin typeface="Calibri" panose="020F0502020204030204"/>
                <a:ea typeface="+mn-ea"/>
              </a:rPr>
              <a:pPr eaLnBrk="1" fontAlgn="auto" hangingPunct="1">
                <a:spcBef>
                  <a:spcPts val="0"/>
                </a:spcBef>
                <a:spcAft>
                  <a:spcPts val="0"/>
                </a:spcAft>
              </a:pPr>
              <a:t>‹#›</a:t>
            </a:fld>
            <a:endParaRPr lang="en-GB">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3217557766"/>
      </p:ext>
    </p:extLst>
  </p:cSld>
  <p:clrMap bg1="lt1" tx1="dk1" bg2="lt2" tx2="dk2" accent1="accent1" accent2="accent2" accent3="accent3" accent4="accent4" accent5="accent5" accent6="accent6" hlink="hlink" folHlink="folHlink"/>
  <p:sldLayoutIdLst>
    <p:sldLayoutId id="2147483714"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1" fontAlgn="auto" hangingPunct="1">
              <a:spcBef>
                <a:spcPts val="0"/>
              </a:spcBef>
              <a:spcAft>
                <a:spcPts val="0"/>
              </a:spcAft>
            </a:pPr>
            <a:fld id="{179855DD-B713-4DB8-8B7E-6D22A60FD15D}" type="datetimeFigureOut">
              <a:rPr lang="en-GB" smtClean="0">
                <a:solidFill>
                  <a:prstClr val="black">
                    <a:tint val="75000"/>
                  </a:prstClr>
                </a:solidFill>
                <a:latin typeface="Calibri" panose="020F0502020204030204"/>
                <a:ea typeface="+mn-ea"/>
              </a:rPr>
              <a:pPr eaLnBrk="1" fontAlgn="auto" hangingPunct="1">
                <a:spcBef>
                  <a:spcPts val="0"/>
                </a:spcBef>
                <a:spcAft>
                  <a:spcPts val="0"/>
                </a:spcAft>
              </a:pPr>
              <a:t>05/12/2018</a:t>
            </a:fld>
            <a:endParaRPr lang="en-GB">
              <a:solidFill>
                <a:prstClr val="black">
                  <a:tint val="75000"/>
                </a:prstClr>
              </a:solidFill>
              <a:latin typeface="Calibri" panose="020F0502020204030204"/>
              <a:ea typeface="+mn-ea"/>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1" fontAlgn="auto" hangingPunct="1">
              <a:spcBef>
                <a:spcPts val="0"/>
              </a:spcBef>
              <a:spcAft>
                <a:spcPts val="0"/>
              </a:spcAft>
            </a:pPr>
            <a:endParaRPr lang="en-GB">
              <a:solidFill>
                <a:prstClr val="black">
                  <a:tint val="75000"/>
                </a:prstClr>
              </a:solidFill>
              <a:latin typeface="Calibri" panose="020F0502020204030204"/>
              <a:ea typeface="+mn-ea"/>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1" fontAlgn="auto" hangingPunct="1">
              <a:spcBef>
                <a:spcPts val="0"/>
              </a:spcBef>
              <a:spcAft>
                <a:spcPts val="0"/>
              </a:spcAft>
            </a:pPr>
            <a:fld id="{F40B1440-BD52-403E-80C0-6B915E0D57BF}" type="slidenum">
              <a:rPr lang="en-GB" smtClean="0">
                <a:solidFill>
                  <a:prstClr val="black">
                    <a:tint val="75000"/>
                  </a:prstClr>
                </a:solidFill>
                <a:latin typeface="Calibri" panose="020F0502020204030204"/>
                <a:ea typeface="+mn-ea"/>
              </a:rPr>
              <a:pPr eaLnBrk="1" fontAlgn="auto" hangingPunct="1">
                <a:spcBef>
                  <a:spcPts val="0"/>
                </a:spcBef>
                <a:spcAft>
                  <a:spcPts val="0"/>
                </a:spcAft>
              </a:pPr>
              <a:t>‹#›</a:t>
            </a:fld>
            <a:endParaRPr lang="en-GB">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3541138797"/>
      </p:ext>
    </p:extLst>
  </p:cSld>
  <p:clrMap bg1="lt1" tx1="dk1" bg2="lt2" tx2="dk2" accent1="accent1" accent2="accent2" accent3="accent3" accent4="accent4" accent5="accent5" accent6="accent6" hlink="hlink" folHlink="folHlink"/>
  <p:sldLayoutIdLst>
    <p:sldLayoutId id="2147483716"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1" fontAlgn="auto" hangingPunct="1">
              <a:spcBef>
                <a:spcPts val="0"/>
              </a:spcBef>
              <a:spcAft>
                <a:spcPts val="0"/>
              </a:spcAft>
            </a:pPr>
            <a:fld id="{179855DD-B713-4DB8-8B7E-6D22A60FD15D}" type="datetimeFigureOut">
              <a:rPr lang="en-GB" smtClean="0">
                <a:solidFill>
                  <a:prstClr val="black">
                    <a:tint val="75000"/>
                  </a:prstClr>
                </a:solidFill>
                <a:latin typeface="Calibri" panose="020F0502020204030204"/>
                <a:ea typeface="+mn-ea"/>
              </a:rPr>
              <a:pPr eaLnBrk="1" fontAlgn="auto" hangingPunct="1">
                <a:spcBef>
                  <a:spcPts val="0"/>
                </a:spcBef>
                <a:spcAft>
                  <a:spcPts val="0"/>
                </a:spcAft>
              </a:pPr>
              <a:t>05/12/2018</a:t>
            </a:fld>
            <a:endParaRPr lang="en-GB">
              <a:solidFill>
                <a:prstClr val="black">
                  <a:tint val="75000"/>
                </a:prstClr>
              </a:solidFill>
              <a:latin typeface="Calibri" panose="020F0502020204030204"/>
              <a:ea typeface="+mn-ea"/>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1" fontAlgn="auto" hangingPunct="1">
              <a:spcBef>
                <a:spcPts val="0"/>
              </a:spcBef>
              <a:spcAft>
                <a:spcPts val="0"/>
              </a:spcAft>
            </a:pPr>
            <a:endParaRPr lang="en-GB">
              <a:solidFill>
                <a:prstClr val="black">
                  <a:tint val="75000"/>
                </a:prstClr>
              </a:solidFill>
              <a:latin typeface="Calibri" panose="020F0502020204030204"/>
              <a:ea typeface="+mn-ea"/>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1" fontAlgn="auto" hangingPunct="1">
              <a:spcBef>
                <a:spcPts val="0"/>
              </a:spcBef>
              <a:spcAft>
                <a:spcPts val="0"/>
              </a:spcAft>
            </a:pPr>
            <a:fld id="{F40B1440-BD52-403E-80C0-6B915E0D57BF}" type="slidenum">
              <a:rPr lang="en-GB" smtClean="0">
                <a:solidFill>
                  <a:prstClr val="black">
                    <a:tint val="75000"/>
                  </a:prstClr>
                </a:solidFill>
                <a:latin typeface="Calibri" panose="020F0502020204030204"/>
                <a:ea typeface="+mn-ea"/>
              </a:rPr>
              <a:pPr eaLnBrk="1" fontAlgn="auto" hangingPunct="1">
                <a:spcBef>
                  <a:spcPts val="0"/>
                </a:spcBef>
                <a:spcAft>
                  <a:spcPts val="0"/>
                </a:spcAft>
              </a:pPr>
              <a:t>‹#›</a:t>
            </a:fld>
            <a:endParaRPr lang="en-GB">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1447618825"/>
      </p:ext>
    </p:extLst>
  </p:cSld>
  <p:clrMap bg1="lt1" tx1="dk1" bg2="lt2" tx2="dk2" accent1="accent1" accent2="accent2" accent3="accent3" accent4="accent4" accent5="accent5" accent6="accent6" hlink="hlink" folHlink="folHlink"/>
  <p:sldLayoutIdLst>
    <p:sldLayoutId id="2147483718"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0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0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52.xml"/></Relationships>
</file>

<file path=ppt/slides/_rels/slide10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5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2.xml"/></Relationships>
</file>

<file path=ppt/slides/_rels/slide11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2.xml"/></Relationships>
</file>

<file path=ppt/slides/_rels/slide11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2.xml"/></Relationships>
</file>

<file path=ppt/slides/_rels/slide11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2.xml"/></Relationships>
</file>

<file path=ppt/slides/_rels/slide11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2.xml"/></Relationships>
</file>

<file path=ppt/slides/_rels/slide11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2.xml"/></Relationships>
</file>

<file path=ppt/slides/_rels/slide11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2.xml"/></Relationships>
</file>

<file path=ppt/slides/_rels/slide11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52.xml"/></Relationships>
</file>

<file path=ppt/slides/_rels/slide11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52.xml"/></Relationships>
</file>

<file path=ppt/slides/_rels/slide11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2.xml"/></Relationships>
</file>

<file path=ppt/slides/_rels/slide12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52.xml"/></Relationships>
</file>

<file path=ppt/slides/_rels/slide12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5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26.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52.xml"/></Relationships>
</file>

<file path=ppt/slides/_rels/slide127.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52.xml"/></Relationships>
</file>

<file path=ppt/slides/_rels/slide128.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52.xml"/></Relationships>
</file>

<file path=ppt/slides/_rels/slide129.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5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52.xml"/></Relationships>
</file>

<file path=ppt/slides/_rels/slide131.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5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34.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diagramLayout" Target="../diagrams/layout2.xml"/><Relationship Id="rId7" Type="http://schemas.openxmlformats.org/officeDocument/2006/relationships/image" Target="../media/image91.jpeg"/><Relationship Id="rId2" Type="http://schemas.openxmlformats.org/officeDocument/2006/relationships/diagramData" Target="../diagrams/data2.xml"/><Relationship Id="rId1" Type="http://schemas.openxmlformats.org/officeDocument/2006/relationships/slideLayout" Target="../slideLayouts/slideLayout5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93.jpe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9.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image" Target="../media/image94.emf"/><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Layout" Target="../slideLayouts/slideLayout26.xml"/></Relationships>
</file>

<file path=ppt/slides/_rels/slide141.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Layout" Target="../slideLayouts/slideLayout26.xml"/></Relationships>
</file>

<file path=ppt/slides/_rels/slide142.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26.xml"/></Relationships>
</file>

<file path=ppt/slides/_rels/slide143.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26.xml"/></Relationships>
</file>

<file path=ppt/slides/_rels/slide144.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image" Target="../media/image100.emf"/><Relationship Id="rId1" Type="http://schemas.openxmlformats.org/officeDocument/2006/relationships/slideLayout" Target="../slideLayouts/slideLayout27.xml"/><Relationship Id="rId5" Type="http://schemas.openxmlformats.org/officeDocument/2006/relationships/image" Target="../media/image103.emf"/><Relationship Id="rId4" Type="http://schemas.openxmlformats.org/officeDocument/2006/relationships/image" Target="../media/image102.emf"/></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8.xml.rels><?xml version="1.0" encoding="UTF-8" standalone="yes"?>
<Relationships xmlns="http://schemas.openxmlformats.org/package/2006/relationships"><Relationship Id="rId2" Type="http://schemas.openxmlformats.org/officeDocument/2006/relationships/image" Target="../media/image104.emf"/><Relationship Id="rId1" Type="http://schemas.openxmlformats.org/officeDocument/2006/relationships/slideLayout" Target="../slideLayouts/slideLayout26.xml"/></Relationships>
</file>

<file path=ppt/slides/_rels/slide149.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image" Target="../media/image105.emf"/><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image" Target="../media/image107.emf"/><Relationship Id="rId1" Type="http://schemas.openxmlformats.org/officeDocument/2006/relationships/slideLayout" Target="../slideLayouts/slideLayout26.xml"/></Relationships>
</file>

<file path=ppt/slides/_rels/slide151.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image" Target="../media/image109.emf"/><Relationship Id="rId1" Type="http://schemas.openxmlformats.org/officeDocument/2006/relationships/slideLayout" Target="../slideLayouts/slideLayout26.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3.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image" Target="../media/image111.emf"/><Relationship Id="rId1" Type="http://schemas.openxmlformats.org/officeDocument/2006/relationships/slideLayout" Target="../slideLayouts/slideLayout26.xml"/><Relationship Id="rId5" Type="http://schemas.openxmlformats.org/officeDocument/2006/relationships/image" Target="../media/image114.png"/><Relationship Id="rId4" Type="http://schemas.openxmlformats.org/officeDocument/2006/relationships/image" Target="../media/image113.png"/></Relationships>
</file>

<file path=ppt/slides/_rels/slide154.xml.rels><?xml version="1.0" encoding="UTF-8" standalone="yes"?>
<Relationships xmlns="http://schemas.openxmlformats.org/package/2006/relationships"><Relationship Id="rId3" Type="http://schemas.openxmlformats.org/officeDocument/2006/relationships/image" Target="../media/image116.emf"/><Relationship Id="rId2" Type="http://schemas.openxmlformats.org/officeDocument/2006/relationships/image" Target="../media/image115.emf"/><Relationship Id="rId1" Type="http://schemas.openxmlformats.org/officeDocument/2006/relationships/slideLayout" Target="../slideLayouts/slideLayout26.xml"/><Relationship Id="rId5" Type="http://schemas.openxmlformats.org/officeDocument/2006/relationships/image" Target="../media/image118.png"/><Relationship Id="rId4" Type="http://schemas.openxmlformats.org/officeDocument/2006/relationships/image" Target="../media/image117.emf"/></Relationships>
</file>

<file path=ppt/slides/_rels/slide155.xml.rels><?xml version="1.0" encoding="UTF-8" standalone="yes"?>
<Relationships xmlns="http://schemas.openxmlformats.org/package/2006/relationships"><Relationship Id="rId3" Type="http://schemas.openxmlformats.org/officeDocument/2006/relationships/image" Target="../media/image120.emf"/><Relationship Id="rId2" Type="http://schemas.openxmlformats.org/officeDocument/2006/relationships/image" Target="../media/image119.emf"/><Relationship Id="rId1" Type="http://schemas.openxmlformats.org/officeDocument/2006/relationships/slideLayout" Target="../slideLayouts/slideLayout26.xml"/><Relationship Id="rId5" Type="http://schemas.openxmlformats.org/officeDocument/2006/relationships/image" Target="../media/image118.png"/><Relationship Id="rId4" Type="http://schemas.openxmlformats.org/officeDocument/2006/relationships/image" Target="../media/image114.png"/></Relationships>
</file>

<file path=ppt/slides/_rels/slide156.xml.rels><?xml version="1.0" encoding="UTF-8" standalone="yes"?>
<Relationships xmlns="http://schemas.openxmlformats.org/package/2006/relationships"><Relationship Id="rId3" Type="http://schemas.openxmlformats.org/officeDocument/2006/relationships/image" Target="../media/image122.emf"/><Relationship Id="rId2" Type="http://schemas.openxmlformats.org/officeDocument/2006/relationships/image" Target="../media/image121.emf"/><Relationship Id="rId1" Type="http://schemas.openxmlformats.org/officeDocument/2006/relationships/slideLayout" Target="../slideLayouts/slideLayout26.xml"/><Relationship Id="rId4" Type="http://schemas.openxmlformats.org/officeDocument/2006/relationships/image" Target="../media/image123.emf"/></Relationships>
</file>

<file path=ppt/slides/_rels/slide157.xml.rels><?xml version="1.0" encoding="UTF-8" standalone="yes"?>
<Relationships xmlns="http://schemas.openxmlformats.org/package/2006/relationships"><Relationship Id="rId3" Type="http://schemas.openxmlformats.org/officeDocument/2006/relationships/image" Target="../media/image125.emf"/><Relationship Id="rId2" Type="http://schemas.openxmlformats.org/officeDocument/2006/relationships/image" Target="../media/image124.emf"/><Relationship Id="rId1" Type="http://schemas.openxmlformats.org/officeDocument/2006/relationships/slideLayout" Target="../slideLayouts/slideLayout26.xml"/><Relationship Id="rId4" Type="http://schemas.openxmlformats.org/officeDocument/2006/relationships/image" Target="../media/image126.emf"/></Relationships>
</file>

<file path=ppt/slides/_rels/slide158.xml.rels><?xml version="1.0" encoding="UTF-8" standalone="yes"?>
<Relationships xmlns="http://schemas.openxmlformats.org/package/2006/relationships"><Relationship Id="rId2" Type="http://schemas.openxmlformats.org/officeDocument/2006/relationships/image" Target="../media/image127.emf"/><Relationship Id="rId1" Type="http://schemas.openxmlformats.org/officeDocument/2006/relationships/slideLayout" Target="../slideLayouts/slideLayout26.xml"/></Relationships>
</file>

<file path=ppt/slides/_rels/slide159.xml.rels><?xml version="1.0" encoding="UTF-8" standalone="yes"?>
<Relationships xmlns="http://schemas.openxmlformats.org/package/2006/relationships"><Relationship Id="rId3" Type="http://schemas.openxmlformats.org/officeDocument/2006/relationships/image" Target="../media/image129.emf"/><Relationship Id="rId2" Type="http://schemas.openxmlformats.org/officeDocument/2006/relationships/image" Target="../media/image128.emf"/><Relationship Id="rId1" Type="http://schemas.openxmlformats.org/officeDocument/2006/relationships/slideLayout" Target="../slideLayouts/slideLayout26.xml"/><Relationship Id="rId4" Type="http://schemas.openxmlformats.org/officeDocument/2006/relationships/image" Target="../media/image130.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image" Target="../media/image131.emf"/><Relationship Id="rId1" Type="http://schemas.openxmlformats.org/officeDocument/2006/relationships/slideLayout" Target="../slideLayouts/slideLayout28.xml"/><Relationship Id="rId6" Type="http://schemas.openxmlformats.org/officeDocument/2006/relationships/image" Target="../media/image135.emf"/><Relationship Id="rId5" Type="http://schemas.openxmlformats.org/officeDocument/2006/relationships/image" Target="../media/image134.emf"/><Relationship Id="rId4" Type="http://schemas.openxmlformats.org/officeDocument/2006/relationships/image" Target="../media/image133.emf"/></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77.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4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79.xml.rels><?xml version="1.0" encoding="UTF-8" standalone="yes"?>
<Relationships xmlns="http://schemas.openxmlformats.org/package/2006/relationships"><Relationship Id="rId8" Type="http://schemas.openxmlformats.org/officeDocument/2006/relationships/diagramLayout" Target="../diagrams/layout4.xml"/><Relationship Id="rId13" Type="http://schemas.openxmlformats.org/officeDocument/2006/relationships/diagramLayout" Target="../diagrams/layout5.xml"/><Relationship Id="rId3" Type="http://schemas.openxmlformats.org/officeDocument/2006/relationships/diagramLayout" Target="../diagrams/layout3.xml"/><Relationship Id="rId7" Type="http://schemas.openxmlformats.org/officeDocument/2006/relationships/diagramData" Target="../diagrams/data4.xml"/><Relationship Id="rId12" Type="http://schemas.openxmlformats.org/officeDocument/2006/relationships/diagramData" Target="../diagrams/data5.xml"/><Relationship Id="rId2" Type="http://schemas.openxmlformats.org/officeDocument/2006/relationships/diagramData" Target="../diagrams/data3.xml"/><Relationship Id="rId16" Type="http://schemas.microsoft.com/office/2007/relationships/diagramDrawing" Target="../diagrams/drawing5.xml"/><Relationship Id="rId1" Type="http://schemas.openxmlformats.org/officeDocument/2006/relationships/slideLayout" Target="../slideLayouts/slideLayout44.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5" Type="http://schemas.openxmlformats.org/officeDocument/2006/relationships/diagramColors" Target="../diagrams/colors5.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 Id="rId14" Type="http://schemas.openxmlformats.org/officeDocument/2006/relationships/diagramQuickStyle" Target="../diagrams/quickStyle5.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80.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45.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9.xml.rels><?xml version="1.0" encoding="UTF-8" standalone="yes"?>
<Relationships xmlns="http://schemas.openxmlformats.org/package/2006/relationships"><Relationship Id="rId3" Type="http://schemas.openxmlformats.org/officeDocument/2006/relationships/hyperlink" Target="https://www.ons.gov.uk/peoplepopulationandcommunity/birthsdeathsandmarriages/lifeexpectancies/articles/changingtrendsinmortality/acrossukcomparison1981to2016" TargetMode="External"/><Relationship Id="rId2" Type="http://schemas.openxmlformats.org/officeDocument/2006/relationships/hyperlink" Target="https://www.ons.gov.uk/peoplepopulationandcommunity/birthsdeathsandmarriages/lifeexpectancies/articles/changingtrendsinmortalityaninternationalcomparison/2000to2016" TargetMode="External"/><Relationship Id="rId1" Type="http://schemas.openxmlformats.org/officeDocument/2006/relationships/slideLayout" Target="../slideLayouts/slideLayout13.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93.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63.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95.xml.rels><?xml version="1.0" encoding="UTF-8" standalone="yes"?>
<Relationships xmlns="http://schemas.openxmlformats.org/package/2006/relationships"><Relationship Id="rId8" Type="http://schemas.openxmlformats.org/officeDocument/2006/relationships/diagramLayout" Target="../diagrams/layout7.xml"/><Relationship Id="rId13" Type="http://schemas.openxmlformats.org/officeDocument/2006/relationships/diagramLayout" Target="../diagrams/layout8.xml"/><Relationship Id="rId3" Type="http://schemas.openxmlformats.org/officeDocument/2006/relationships/diagramLayout" Target="../diagrams/layout6.xml"/><Relationship Id="rId7" Type="http://schemas.openxmlformats.org/officeDocument/2006/relationships/diagramData" Target="../diagrams/data7.xml"/><Relationship Id="rId12" Type="http://schemas.openxmlformats.org/officeDocument/2006/relationships/diagramData" Target="../diagrams/data8.xml"/><Relationship Id="rId2" Type="http://schemas.openxmlformats.org/officeDocument/2006/relationships/diagramData" Target="../diagrams/data6.xml"/><Relationship Id="rId16" Type="http://schemas.microsoft.com/office/2007/relationships/diagramDrawing" Target="../diagrams/drawing8.xml"/><Relationship Id="rId1" Type="http://schemas.openxmlformats.org/officeDocument/2006/relationships/slideLayout" Target="../slideLayouts/slideLayout65.xml"/><Relationship Id="rId6" Type="http://schemas.microsoft.com/office/2007/relationships/diagramDrawing" Target="../diagrams/drawing6.xml"/><Relationship Id="rId11" Type="http://schemas.microsoft.com/office/2007/relationships/diagramDrawing" Target="../diagrams/drawing7.xml"/><Relationship Id="rId5" Type="http://schemas.openxmlformats.org/officeDocument/2006/relationships/diagramColors" Target="../diagrams/colors6.xml"/><Relationship Id="rId15" Type="http://schemas.openxmlformats.org/officeDocument/2006/relationships/diagramColors" Target="../diagrams/colors8.xml"/><Relationship Id="rId10" Type="http://schemas.openxmlformats.org/officeDocument/2006/relationships/diagramColors" Target="../diagrams/colors7.xml"/><Relationship Id="rId4" Type="http://schemas.openxmlformats.org/officeDocument/2006/relationships/diagramQuickStyle" Target="../diagrams/quickStyle6.xml"/><Relationship Id="rId9" Type="http://schemas.openxmlformats.org/officeDocument/2006/relationships/diagramQuickStyle" Target="../diagrams/quickStyle7.xml"/><Relationship Id="rId14" Type="http://schemas.openxmlformats.org/officeDocument/2006/relationships/diagramQuickStyle" Target="../diagrams/quickStyle8.xml"/></Relationships>
</file>

<file path=ppt/slides/_rels/slide196.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66.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file:///\\ndata13\whitec1\Desktop\avoidable_mortality_definition.xlsx"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ons.gov.uk/visualisations/dvc489/index.html"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ons.gov.uk/visualisations/dvc459/le65/index.html"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www.ons.gov.uk/visualisations/dvc459/change/index.html"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mailto:Chris.White@ons.gov.uk" TargetMode="External"/><Relationship Id="rId2" Type="http://schemas.openxmlformats.org/officeDocument/2006/relationships/notesSlide" Target="../notesSlides/notesSlide28.xml"/><Relationship Id="rId1" Type="http://schemas.openxmlformats.org/officeDocument/2006/relationships/slideLayout" Target="../slideLayouts/slideLayout13.xml"/><Relationship Id="rId5" Type="http://schemas.openxmlformats.org/officeDocument/2006/relationships/hyperlink" Target="mailto:mortality@ons.gov.uk" TargetMode="External"/><Relationship Id="rId4" Type="http://schemas.openxmlformats.org/officeDocument/2006/relationships/hyperlink" Target="mailto:Matthew.Peet@ons.gov.uk"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0.xml"/></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70.xml"/></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70.xml"/></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74.xml"/></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70.xml"/></Relationships>
</file>

<file path=ppt/slides/_rels/slide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7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70.xml"/><Relationship Id="rId5" Type="http://schemas.openxmlformats.org/officeDocument/2006/relationships/image" Target="../media/image37.png"/><Relationship Id="rId4" Type="http://schemas.openxmlformats.org/officeDocument/2006/relationships/image" Target="../media/image36.png"/></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70.xml"/><Relationship Id="rId4" Type="http://schemas.openxmlformats.org/officeDocument/2006/relationships/image" Target="../media/image3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5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4.xml"/></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70.xml"/></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70.xml"/></Relationships>
</file>

<file path=ppt/slides/_rels/slide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70.xml"/></Relationships>
</file>

<file path=ppt/slides/_rels/slide5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74.xml"/></Relationships>
</file>

<file path=ppt/slides/_rels/slide5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70.xml"/></Relationships>
</file>

<file path=ppt/slides/_rels/slide5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74.xml"/></Relationships>
</file>

<file path=ppt/slides/_rels/slide6.xml.rels><?xml version="1.0" encoding="UTF-8" standalone="yes"?>
<Relationships xmlns="http://schemas.openxmlformats.org/package/2006/relationships"><Relationship Id="rId3" Type="http://schemas.openxmlformats.org/officeDocument/2006/relationships/hyperlink" Target="https://www.ncbi.nlm.nih.gov/pubmed/28208027" TargetMode="External"/><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6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74.xml"/></Relationships>
</file>

<file path=ppt/slides/_rels/slide6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6.xml"/><Relationship Id="rId1" Type="http://schemas.openxmlformats.org/officeDocument/2006/relationships/slideLayout" Target="../slideLayouts/slideLayout2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3.xml"/></Relationships>
</file>

<file path=ppt/slides/_rels/slide74.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51.xml"/><Relationship Id="rId1" Type="http://schemas.openxmlformats.org/officeDocument/2006/relationships/slideLayout" Target="../slideLayouts/slideLayout23.xml"/></Relationships>
</file>

<file path=ppt/slides/_rels/slide75.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52.xml"/><Relationship Id="rId1" Type="http://schemas.openxmlformats.org/officeDocument/2006/relationships/slideLayout" Target="../slideLayouts/slideLayout23.xml"/></Relationships>
</file>

<file path=ppt/slides/_rels/slide76.xml.rels><?xml version="1.0" encoding="UTF-8" standalone="yes"?>
<Relationships xmlns="http://schemas.openxmlformats.org/package/2006/relationships"><Relationship Id="rId3" Type="http://schemas.openxmlformats.org/officeDocument/2006/relationships/image" Target="../media/image400.png"/><Relationship Id="rId2" Type="http://schemas.openxmlformats.org/officeDocument/2006/relationships/notesSlide" Target="../notesSlides/notesSlide53.xml"/><Relationship Id="rId1" Type="http://schemas.openxmlformats.org/officeDocument/2006/relationships/slideLayout" Target="../slideLayouts/slideLayout23.xml"/></Relationships>
</file>

<file path=ppt/slides/_rels/slide77.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54.xml"/><Relationship Id="rId1" Type="http://schemas.openxmlformats.org/officeDocument/2006/relationships/slideLayout" Target="../slideLayouts/slideLayout2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3.xml"/></Relationships>
</file>

<file path=ppt/slides/_rels/slide81.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58.xml"/><Relationship Id="rId1" Type="http://schemas.openxmlformats.org/officeDocument/2006/relationships/slideLayout" Target="../slideLayouts/slideLayout23.xml"/></Relationships>
</file>

<file path=ppt/slides/_rels/slide82.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59.xml"/><Relationship Id="rId1" Type="http://schemas.openxmlformats.org/officeDocument/2006/relationships/slideLayout" Target="../slideLayouts/slideLayout23.xml"/></Relationships>
</file>

<file path=ppt/slides/_rels/slide83.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60.xml"/><Relationship Id="rId1" Type="http://schemas.openxmlformats.org/officeDocument/2006/relationships/slideLayout" Target="../slideLayouts/slideLayout2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9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50.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9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9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3.xml"/></Relationships>
</file>

<file path=ppt/slides/_rels/slide98.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52.xml"/></Relationships>
</file>

<file path=ppt/slides/_rels/slide9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Presentation 1</a:t>
            </a:r>
            <a:endParaRPr lang="en-GB" dirty="0"/>
          </a:p>
        </p:txBody>
      </p:sp>
      <p:sp>
        <p:nvSpPr>
          <p:cNvPr id="3" name="Subtitle 2"/>
          <p:cNvSpPr>
            <a:spLocks noGrp="1"/>
          </p:cNvSpPr>
          <p:nvPr>
            <p:ph type="subTitle" idx="1"/>
          </p:nvPr>
        </p:nvSpPr>
        <p:spPr/>
        <p:txBody>
          <a:bodyPr/>
          <a:lstStyle/>
          <a:p>
            <a:r>
              <a:rPr lang="en-GB" dirty="0" smtClean="0"/>
              <a:t>Chris White</a:t>
            </a:r>
          </a:p>
          <a:p>
            <a:r>
              <a:rPr lang="en-GB" dirty="0" smtClean="0"/>
              <a:t>Office for National Statistics</a:t>
            </a:r>
            <a:endParaRPr lang="en-GB" dirty="0"/>
          </a:p>
        </p:txBody>
      </p:sp>
    </p:spTree>
    <p:extLst>
      <p:ext uri="{BB962C8B-B14F-4D97-AF65-F5344CB8AC3E}">
        <p14:creationId xmlns:p14="http://schemas.microsoft.com/office/powerpoint/2010/main" val="1818195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A707E9-740F-4831-9096-1548B6F90457}"/>
              </a:ext>
            </a:extLst>
          </p:cNvPr>
          <p:cNvSpPr>
            <a:spLocks noGrp="1"/>
          </p:cNvSpPr>
          <p:nvPr>
            <p:ph type="title"/>
          </p:nvPr>
        </p:nvSpPr>
        <p:spPr/>
        <p:txBody>
          <a:bodyPr/>
          <a:lstStyle/>
          <a:p>
            <a:r>
              <a:rPr lang="en-GB" dirty="0"/>
              <a:t>Results - descriptive</a:t>
            </a:r>
          </a:p>
        </p:txBody>
      </p:sp>
      <p:pic>
        <p:nvPicPr>
          <p:cNvPr id="4" name="Picture 3">
            <a:extLst>
              <a:ext uri="{FF2B5EF4-FFF2-40B4-BE49-F238E27FC236}">
                <a16:creationId xmlns:a16="http://schemas.microsoft.com/office/drawing/2014/main" xmlns="" id="{93542449-343A-465D-840F-AA76267F3A76}"/>
              </a:ext>
            </a:extLst>
          </p:cNvPr>
          <p:cNvPicPr>
            <a:picLocks noChangeAspect="1"/>
          </p:cNvPicPr>
          <p:nvPr/>
        </p:nvPicPr>
        <p:blipFill>
          <a:blip r:embed="rId3"/>
          <a:stretch>
            <a:fillRect/>
          </a:stretch>
        </p:blipFill>
        <p:spPr>
          <a:xfrm>
            <a:off x="359532" y="1412776"/>
            <a:ext cx="8424936" cy="4876726"/>
          </a:xfrm>
          <a:prstGeom prst="rect">
            <a:avLst/>
          </a:prstGeom>
        </p:spPr>
      </p:pic>
    </p:spTree>
    <p:extLst>
      <p:ext uri="{BB962C8B-B14F-4D97-AF65-F5344CB8AC3E}">
        <p14:creationId xmlns:p14="http://schemas.microsoft.com/office/powerpoint/2010/main" val="290983659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1720" y="944724"/>
            <a:ext cx="8028000" cy="486054"/>
          </a:xfrm>
        </p:spPr>
        <p:txBody>
          <a:bodyPr>
            <a:normAutofit/>
          </a:bodyPr>
          <a:lstStyle/>
          <a:p>
            <a:r>
              <a:rPr lang="en-GB" sz="2700" b="1" dirty="0">
                <a:solidFill>
                  <a:srgbClr val="C00000"/>
                </a:solidFill>
              </a:rPr>
              <a:t>Overall weekly RCGP ILI rate, </a:t>
            </a:r>
            <a:r>
              <a:rPr lang="en-GB" sz="2700" b="1" u="sng" dirty="0">
                <a:solidFill>
                  <a:srgbClr val="C00000"/>
                </a:solidFill>
              </a:rPr>
              <a:t>England</a:t>
            </a:r>
            <a:r>
              <a:rPr lang="en-GB" sz="2700" b="1" dirty="0">
                <a:solidFill>
                  <a:srgbClr val="C00000"/>
                </a:solidFill>
              </a:rPr>
              <a:t>, 2017-18</a:t>
            </a:r>
            <a:endParaRPr lang="en-GB" sz="2700" b="1" dirty="0">
              <a:solidFill>
                <a:srgbClr val="C00000"/>
              </a:solidFill>
            </a:endParaRPr>
          </a:p>
        </p:txBody>
      </p:sp>
      <p:grpSp>
        <p:nvGrpSpPr>
          <p:cNvPr id="4" name="Group 3"/>
          <p:cNvGrpSpPr/>
          <p:nvPr/>
        </p:nvGrpSpPr>
        <p:grpSpPr>
          <a:xfrm>
            <a:off x="179512" y="2078850"/>
            <a:ext cx="8712968" cy="2648076"/>
            <a:chOff x="179512" y="1628800"/>
            <a:chExt cx="8712968" cy="3530768"/>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847200"/>
              <a:ext cx="8659638"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59006" y="1638672"/>
              <a:ext cx="3600400" cy="338555"/>
            </a:xfrm>
            <a:prstGeom prst="rect">
              <a:avLst/>
            </a:prstGeom>
            <a:noFill/>
          </p:spPr>
          <p:txBody>
            <a:bodyPr wrap="square" rtlCol="0">
              <a:spAutoFit/>
            </a:bodyPr>
            <a:lstStyle/>
            <a:p>
              <a:r>
                <a:rPr lang="en-GB" sz="1050" b="1" dirty="0">
                  <a:solidFill>
                    <a:prstClr val="black"/>
                  </a:solidFill>
                </a:rPr>
                <a:t>RCGP ILI consultation rates, England</a:t>
              </a:r>
              <a:endParaRPr lang="en-GB" sz="1050" b="1" dirty="0">
                <a:solidFill>
                  <a:prstClr val="black"/>
                </a:solidFill>
              </a:endParaRPr>
            </a:p>
          </p:txBody>
        </p:sp>
        <p:sp>
          <p:nvSpPr>
            <p:cNvPr id="7" name="TextBox 6"/>
            <p:cNvSpPr txBox="1"/>
            <p:nvPr/>
          </p:nvSpPr>
          <p:spPr>
            <a:xfrm>
              <a:off x="5292080" y="1628800"/>
              <a:ext cx="3600400" cy="338555"/>
            </a:xfrm>
            <a:prstGeom prst="rect">
              <a:avLst/>
            </a:prstGeom>
            <a:noFill/>
          </p:spPr>
          <p:txBody>
            <a:bodyPr wrap="square" rtlCol="0">
              <a:spAutoFit/>
            </a:bodyPr>
            <a:lstStyle/>
            <a:p>
              <a:r>
                <a:rPr lang="en-GB" sz="1050" b="1" dirty="0">
                  <a:solidFill>
                    <a:prstClr val="black"/>
                  </a:solidFill>
                </a:rPr>
                <a:t>Peak ILI rates by age groups, England</a:t>
              </a:r>
              <a:endParaRPr lang="en-GB" sz="1050" b="1" dirty="0">
                <a:solidFill>
                  <a:prstClr val="black"/>
                </a:solidFill>
              </a:endParaRPr>
            </a:p>
          </p:txBody>
        </p:sp>
      </p:grpSp>
      <p:sp>
        <p:nvSpPr>
          <p:cNvPr id="10" name="Content Placeholder 3"/>
          <p:cNvSpPr>
            <a:spLocks noGrp="1"/>
          </p:cNvSpPr>
          <p:nvPr>
            <p:ph idx="1"/>
          </p:nvPr>
        </p:nvSpPr>
        <p:spPr>
          <a:xfrm>
            <a:off x="179512" y="4920630"/>
            <a:ext cx="9361040" cy="1080120"/>
          </a:xfrm>
        </p:spPr>
        <p:txBody>
          <a:bodyPr/>
          <a:lstStyle/>
          <a:p>
            <a:pPr>
              <a:buFontTx/>
              <a:buChar char="-"/>
            </a:pPr>
            <a:r>
              <a:rPr lang="en-GB" dirty="0" smtClean="0"/>
              <a:t>Season started with increase in outbreaks and GP ILI rate;</a:t>
            </a:r>
          </a:p>
          <a:p>
            <a:pPr>
              <a:buFontTx/>
              <a:buChar char="-"/>
            </a:pPr>
            <a:r>
              <a:rPr lang="en-GB" dirty="0" smtClean="0"/>
              <a:t>GP ILI peak rates reached moderate levels, not peak 10/11 level </a:t>
            </a:r>
          </a:p>
          <a:p>
            <a:endParaRPr lang="en-GB" dirty="0" smtClean="0"/>
          </a:p>
        </p:txBody>
      </p:sp>
    </p:spTree>
    <p:extLst>
      <p:ext uri="{BB962C8B-B14F-4D97-AF65-F5344CB8AC3E}">
        <p14:creationId xmlns:p14="http://schemas.microsoft.com/office/powerpoint/2010/main" val="415102377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C93DEBA3-4706-455D-B12D-DB4E843E1DCC}"/>
              </a:ext>
            </a:extLst>
          </p:cNvPr>
          <p:cNvSpPr txBox="1"/>
          <p:nvPr/>
        </p:nvSpPr>
        <p:spPr>
          <a:xfrm>
            <a:off x="2194560" y="2855867"/>
            <a:ext cx="5009606" cy="553998"/>
          </a:xfrm>
          <a:prstGeom prst="rect">
            <a:avLst/>
          </a:prstGeom>
          <a:noFill/>
        </p:spPr>
        <p:txBody>
          <a:bodyPr wrap="square" rtlCol="0">
            <a:spAutoFit/>
          </a:bodyPr>
          <a:lstStyle/>
          <a:p>
            <a:pPr algn="ctr"/>
            <a:r>
              <a:rPr lang="en-GB" sz="3000" b="1" dirty="0">
                <a:solidFill>
                  <a:srgbClr val="00B0F0"/>
                </a:solidFill>
              </a:rPr>
              <a:t>Flu in the closed settings</a:t>
            </a:r>
          </a:p>
        </p:txBody>
      </p:sp>
    </p:spTree>
    <p:extLst>
      <p:ext uri="{BB962C8B-B14F-4D97-AF65-F5344CB8AC3E}">
        <p14:creationId xmlns:p14="http://schemas.microsoft.com/office/powerpoint/2010/main" val="414509937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 xmlns:a16="http://schemas.microsoft.com/office/drawing/2014/main" id="{00000000-0008-0000-0A00-000003000000}"/>
              </a:ext>
            </a:extLst>
          </p:cNvPr>
          <p:cNvGraphicFramePr>
            <a:graphicFrameLocks/>
          </p:cNvGraphicFramePr>
          <p:nvPr>
            <p:extLst/>
          </p:nvPr>
        </p:nvGraphicFramePr>
        <p:xfrm>
          <a:off x="280244" y="2169729"/>
          <a:ext cx="8505091" cy="3573403"/>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 xmlns:a16="http://schemas.microsoft.com/office/drawing/2014/main" id="{74FCA28A-9EA4-4307-B9DE-5561B866B3D8}"/>
              </a:ext>
            </a:extLst>
          </p:cNvPr>
          <p:cNvSpPr txBox="1"/>
          <p:nvPr/>
        </p:nvSpPr>
        <p:spPr>
          <a:xfrm>
            <a:off x="244444" y="1441199"/>
            <a:ext cx="8564539" cy="1061829"/>
          </a:xfrm>
          <a:prstGeom prst="rect">
            <a:avLst/>
          </a:prstGeom>
          <a:noFill/>
        </p:spPr>
        <p:txBody>
          <a:bodyPr wrap="square" rtlCol="0">
            <a:spAutoFit/>
          </a:bodyPr>
          <a:lstStyle/>
          <a:p>
            <a:pPr algn="ctr"/>
            <a:r>
              <a:rPr lang="en-GB" sz="2100" b="1" dirty="0">
                <a:solidFill>
                  <a:srgbClr val="00B0F0"/>
                </a:solidFill>
              </a:rPr>
              <a:t>Outbreaks of </a:t>
            </a:r>
            <a:r>
              <a:rPr lang="en-GB" sz="2100" b="1" dirty="0">
                <a:solidFill>
                  <a:srgbClr val="00B0F0"/>
                </a:solidFill>
              </a:rPr>
              <a:t>flu - Acute respiratory infection (ARI) outbreaks reported to HPS – 2014/15 to 2017/18</a:t>
            </a:r>
          </a:p>
          <a:p>
            <a:endParaRPr lang="en-GB" sz="2100" b="1" dirty="0">
              <a:solidFill>
                <a:srgbClr val="00B0F0"/>
              </a:solidFill>
            </a:endParaRPr>
          </a:p>
        </p:txBody>
      </p:sp>
    </p:spTree>
    <p:extLst>
      <p:ext uri="{BB962C8B-B14F-4D97-AF65-F5344CB8AC3E}">
        <p14:creationId xmlns:p14="http://schemas.microsoft.com/office/powerpoint/2010/main" val="116594090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262" y="1160860"/>
            <a:ext cx="8724507" cy="857250"/>
          </a:xfrm>
        </p:spPr>
        <p:txBody>
          <a:bodyPr/>
          <a:lstStyle/>
          <a:p>
            <a:pPr algn="ctr"/>
            <a:r>
              <a:rPr lang="en-GB" b="1" dirty="0">
                <a:solidFill>
                  <a:srgbClr val="00B0F0"/>
                </a:solidFill>
                <a:latin typeface="Tahoma" pitchFamily="34" charset="0"/>
                <a:cs typeface="Tahoma" pitchFamily="34" charset="0"/>
              </a:rPr>
              <a:t>Hospitalisation – SMR data?</a:t>
            </a:r>
          </a:p>
        </p:txBody>
      </p:sp>
      <p:sp>
        <p:nvSpPr>
          <p:cNvPr id="4" name="Text Placeholder 3"/>
          <p:cNvSpPr>
            <a:spLocks noGrp="1"/>
          </p:cNvSpPr>
          <p:nvPr>
            <p:ph type="body" sz="half" idx="1"/>
          </p:nvPr>
        </p:nvSpPr>
        <p:spPr>
          <a:xfrm>
            <a:off x="127262" y="2351258"/>
            <a:ext cx="8724507" cy="3462135"/>
          </a:xfrm>
        </p:spPr>
        <p:txBody>
          <a:bodyPr>
            <a:normAutofit/>
          </a:bodyPr>
          <a:lstStyle/>
          <a:p>
            <a:pPr marL="0" indent="0">
              <a:buNone/>
            </a:pPr>
            <a:r>
              <a:rPr lang="en-GB" b="1" dirty="0"/>
              <a:t>ISD provide HPS within PHI with SMR summary data</a:t>
            </a:r>
          </a:p>
          <a:p>
            <a:r>
              <a:rPr lang="en-GB" dirty="0"/>
              <a:t>Data analysis monthly on ICD-10 diagnosis</a:t>
            </a:r>
          </a:p>
          <a:p>
            <a:r>
              <a:rPr lang="en-GB" dirty="0"/>
              <a:t>This data is incomplete data for up to 3 months after discharge</a:t>
            </a:r>
          </a:p>
          <a:p>
            <a:pPr marL="0" indent="0">
              <a:buNone/>
            </a:pPr>
            <a:r>
              <a:rPr lang="en-GB" b="1" dirty="0"/>
              <a:t>Proxy measure available?</a:t>
            </a:r>
          </a:p>
          <a:p>
            <a:r>
              <a:rPr lang="en-GB" b="1" dirty="0"/>
              <a:t>ECOSS</a:t>
            </a:r>
            <a:r>
              <a:rPr lang="en-GB" dirty="0"/>
              <a:t> data on laboratory detections of flu is largely from hospital samples</a:t>
            </a:r>
          </a:p>
          <a:p>
            <a:pPr lvl="1"/>
            <a:r>
              <a:rPr lang="en-GB" dirty="0"/>
              <a:t>However 2017/18 saw an explosion in Point of Care testing leading to difficulty in interpretation</a:t>
            </a:r>
          </a:p>
          <a:p>
            <a:pPr lvl="1"/>
            <a:r>
              <a:rPr lang="en-GB" dirty="0"/>
              <a:t>Is the number of positive tests reflective of genuine increase or artefact because of change in testing practice?</a:t>
            </a:r>
          </a:p>
          <a:p>
            <a:r>
              <a:rPr lang="en-GB" b="1" dirty="0"/>
              <a:t>Severe Acute Respiratory Infection (SARI) </a:t>
            </a:r>
            <a:r>
              <a:rPr lang="en-GB" dirty="0"/>
              <a:t>in lab confirmed ICU cases</a:t>
            </a:r>
          </a:p>
          <a:p>
            <a:endParaRPr lang="en-GB" dirty="0"/>
          </a:p>
        </p:txBody>
      </p:sp>
    </p:spTree>
    <p:extLst>
      <p:ext uri="{BB962C8B-B14F-4D97-AF65-F5344CB8AC3E}">
        <p14:creationId xmlns:p14="http://schemas.microsoft.com/office/powerpoint/2010/main" val="118548675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 xmlns:a16="http://schemas.microsoft.com/office/drawing/2014/main" id="{28BBA5CC-BB9E-4A9F-B2EE-8FD510C8185D}"/>
              </a:ext>
            </a:extLst>
          </p:cNvPr>
          <p:cNvGraphicFramePr>
            <a:graphicFrameLocks/>
          </p:cNvGraphicFramePr>
          <p:nvPr>
            <p:extLst/>
          </p:nvPr>
        </p:nvGraphicFramePr>
        <p:xfrm>
          <a:off x="622170" y="3770133"/>
          <a:ext cx="8427563" cy="223061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 xmlns:a16="http://schemas.microsoft.com/office/drawing/2014/main" id="{3ACE842C-93FE-412B-9F91-5B360BC35845}"/>
              </a:ext>
            </a:extLst>
          </p:cNvPr>
          <p:cNvGraphicFramePr>
            <a:graphicFrameLocks/>
          </p:cNvGraphicFramePr>
          <p:nvPr>
            <p:extLst/>
          </p:nvPr>
        </p:nvGraphicFramePr>
        <p:xfrm>
          <a:off x="682266" y="1076223"/>
          <a:ext cx="8307371" cy="2352777"/>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a:extLst>
              <a:ext uri="{FF2B5EF4-FFF2-40B4-BE49-F238E27FC236}">
                <a16:creationId xmlns="" xmlns:a16="http://schemas.microsoft.com/office/drawing/2014/main" id="{3B917D72-B222-496B-8C7D-A72B894DB219}"/>
              </a:ext>
            </a:extLst>
          </p:cNvPr>
          <p:cNvCxnSpPr>
            <a:cxnSpLocks/>
          </p:cNvCxnSpPr>
          <p:nvPr/>
        </p:nvCxnSpPr>
        <p:spPr>
          <a:xfrm flipV="1">
            <a:off x="3735035" y="1396093"/>
            <a:ext cx="0" cy="4360595"/>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 xmlns:a16="http://schemas.microsoft.com/office/drawing/2014/main" id="{45DA9AD1-A2CE-4177-94BA-29C9F811505F}"/>
              </a:ext>
            </a:extLst>
          </p:cNvPr>
          <p:cNvSpPr txBox="1"/>
          <p:nvPr/>
        </p:nvSpPr>
        <p:spPr>
          <a:xfrm>
            <a:off x="3041965" y="3493133"/>
            <a:ext cx="5581461" cy="415498"/>
          </a:xfrm>
          <a:prstGeom prst="rect">
            <a:avLst/>
          </a:prstGeom>
          <a:noFill/>
        </p:spPr>
        <p:txBody>
          <a:bodyPr wrap="square" rtlCol="0">
            <a:spAutoFit/>
          </a:bodyPr>
          <a:lstStyle/>
          <a:p>
            <a:pPr algn="ctr"/>
            <a:r>
              <a:rPr lang="en-GB" sz="2100" b="1" dirty="0"/>
              <a:t>ECOSS</a:t>
            </a:r>
            <a:r>
              <a:rPr lang="en-GB" sz="1800" b="1" dirty="0"/>
              <a:t> – flu virology by week season 2017/18</a:t>
            </a:r>
          </a:p>
        </p:txBody>
      </p:sp>
    </p:spTree>
    <p:extLst>
      <p:ext uri="{BB962C8B-B14F-4D97-AF65-F5344CB8AC3E}">
        <p14:creationId xmlns:p14="http://schemas.microsoft.com/office/powerpoint/2010/main" val="204493062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 xmlns:a16="http://schemas.microsoft.com/office/drawing/2014/main" id="{00000000-0008-0000-0300-000002000000}"/>
              </a:ext>
            </a:extLst>
          </p:cNvPr>
          <p:cNvGraphicFramePr>
            <a:graphicFrameLocks/>
          </p:cNvGraphicFramePr>
          <p:nvPr>
            <p:extLst/>
          </p:nvPr>
        </p:nvGraphicFramePr>
        <p:xfrm>
          <a:off x="-215535" y="2703059"/>
          <a:ext cx="5643563" cy="394692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 xmlns:a16="http://schemas.microsoft.com/office/drawing/2014/main" id="{00000000-0008-0000-0400-000004000000}"/>
              </a:ext>
            </a:extLst>
          </p:cNvPr>
          <p:cNvGraphicFramePr>
            <a:graphicFrameLocks/>
          </p:cNvGraphicFramePr>
          <p:nvPr>
            <p:extLst/>
          </p:nvPr>
        </p:nvGraphicFramePr>
        <p:xfrm>
          <a:off x="2863393" y="857250"/>
          <a:ext cx="6280608" cy="3605753"/>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 xmlns:a16="http://schemas.microsoft.com/office/drawing/2014/main" id="{8AC1334B-CCBD-4463-8E90-0C118F3B12F6}"/>
              </a:ext>
            </a:extLst>
          </p:cNvPr>
          <p:cNvSpPr txBox="1"/>
          <p:nvPr/>
        </p:nvSpPr>
        <p:spPr>
          <a:xfrm>
            <a:off x="388856" y="2780318"/>
            <a:ext cx="2389695" cy="646331"/>
          </a:xfrm>
          <a:prstGeom prst="rect">
            <a:avLst/>
          </a:prstGeom>
          <a:noFill/>
        </p:spPr>
        <p:txBody>
          <a:bodyPr wrap="square" rtlCol="0">
            <a:spAutoFit/>
          </a:bodyPr>
          <a:lstStyle/>
          <a:p>
            <a:pPr algn="ctr"/>
            <a:r>
              <a:rPr lang="en-GB" sz="1800" b="1" dirty="0"/>
              <a:t>SARI cases in 2017/18</a:t>
            </a:r>
          </a:p>
        </p:txBody>
      </p:sp>
      <p:sp>
        <p:nvSpPr>
          <p:cNvPr id="5" name="Rectangle 4">
            <a:extLst>
              <a:ext uri="{FF2B5EF4-FFF2-40B4-BE49-F238E27FC236}">
                <a16:creationId xmlns="" xmlns:a16="http://schemas.microsoft.com/office/drawing/2014/main" id="{A0BADBE2-57BD-4DEE-A859-8909D54C52AF}"/>
              </a:ext>
            </a:extLst>
          </p:cNvPr>
          <p:cNvSpPr/>
          <p:nvPr/>
        </p:nvSpPr>
        <p:spPr>
          <a:xfrm>
            <a:off x="4259425" y="4614211"/>
            <a:ext cx="4572000" cy="923330"/>
          </a:xfrm>
          <a:prstGeom prst="rect">
            <a:avLst/>
          </a:prstGeom>
          <a:ln>
            <a:solidFill>
              <a:schemeClr val="tx1"/>
            </a:solidFill>
          </a:ln>
        </p:spPr>
        <p:txBody>
          <a:bodyPr>
            <a:spAutoFit/>
          </a:bodyPr>
          <a:lstStyle/>
          <a:p>
            <a:r>
              <a:rPr lang="en-GB" sz="1800" dirty="0"/>
              <a:t>HPS report on week 51 data “Number of SARI deaths: three. Case fatality rate is low: 15.8% (3/19)”</a:t>
            </a:r>
          </a:p>
        </p:txBody>
      </p:sp>
      <p:cxnSp>
        <p:nvCxnSpPr>
          <p:cNvPr id="6" name="Straight Connector 5">
            <a:extLst>
              <a:ext uri="{FF2B5EF4-FFF2-40B4-BE49-F238E27FC236}">
                <a16:creationId xmlns="" xmlns:a16="http://schemas.microsoft.com/office/drawing/2014/main" id="{6FE8F70A-CDBB-439F-876D-5FC0E93BDA86}"/>
              </a:ext>
            </a:extLst>
          </p:cNvPr>
          <p:cNvCxnSpPr>
            <a:cxnSpLocks/>
          </p:cNvCxnSpPr>
          <p:nvPr/>
        </p:nvCxnSpPr>
        <p:spPr>
          <a:xfrm flipV="1">
            <a:off x="5428028" y="4202275"/>
            <a:ext cx="0" cy="411936"/>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 xmlns:a16="http://schemas.microsoft.com/office/drawing/2014/main" id="{CA65869F-7D2B-4E32-BFA0-B078AECA76EF}"/>
              </a:ext>
            </a:extLst>
          </p:cNvPr>
          <p:cNvSpPr txBox="1"/>
          <p:nvPr/>
        </p:nvSpPr>
        <p:spPr>
          <a:xfrm>
            <a:off x="237653" y="1115274"/>
            <a:ext cx="2390115" cy="738664"/>
          </a:xfrm>
          <a:prstGeom prst="rect">
            <a:avLst/>
          </a:prstGeom>
          <a:noFill/>
        </p:spPr>
        <p:txBody>
          <a:bodyPr wrap="square" rtlCol="0">
            <a:spAutoFit/>
          </a:bodyPr>
          <a:lstStyle/>
          <a:p>
            <a:r>
              <a:rPr lang="en-GB" sz="2100" b="1" dirty="0">
                <a:solidFill>
                  <a:srgbClr val="00B0F0"/>
                </a:solidFill>
              </a:rPr>
              <a:t>ICU Flu cases - SARI</a:t>
            </a:r>
          </a:p>
        </p:txBody>
      </p:sp>
    </p:spTree>
    <p:extLst>
      <p:ext uri="{BB962C8B-B14F-4D97-AF65-F5344CB8AC3E}">
        <p14:creationId xmlns:p14="http://schemas.microsoft.com/office/powerpoint/2010/main" val="277293580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262" y="1160860"/>
            <a:ext cx="8724507" cy="857250"/>
          </a:xfrm>
        </p:spPr>
        <p:txBody>
          <a:bodyPr/>
          <a:lstStyle/>
          <a:p>
            <a:pPr algn="ctr"/>
            <a:r>
              <a:rPr lang="en-GB" b="1" dirty="0" smtClean="0">
                <a:solidFill>
                  <a:srgbClr val="00B0F0"/>
                </a:solidFill>
                <a:latin typeface="Tahoma" pitchFamily="34" charset="0"/>
                <a:cs typeface="Tahoma" pitchFamily="34" charset="0"/>
              </a:rPr>
              <a:t>Vaccine effectiveness?</a:t>
            </a:r>
            <a:endParaRPr lang="en-GB" b="1" dirty="0">
              <a:solidFill>
                <a:srgbClr val="00B0F0"/>
              </a:solidFill>
              <a:latin typeface="Tahoma" pitchFamily="34" charset="0"/>
              <a:cs typeface="Tahoma" pitchFamily="34" charset="0"/>
            </a:endParaRPr>
          </a:p>
        </p:txBody>
      </p:sp>
      <p:sp>
        <p:nvSpPr>
          <p:cNvPr id="4" name="Text Placeholder 3"/>
          <p:cNvSpPr>
            <a:spLocks noGrp="1"/>
          </p:cNvSpPr>
          <p:nvPr>
            <p:ph type="body" sz="half" idx="1"/>
          </p:nvPr>
        </p:nvSpPr>
        <p:spPr>
          <a:xfrm>
            <a:off x="127262" y="2351258"/>
            <a:ext cx="8724507" cy="3462135"/>
          </a:xfrm>
        </p:spPr>
        <p:txBody>
          <a:bodyPr>
            <a:normAutofit/>
          </a:bodyPr>
          <a:lstStyle/>
          <a:p>
            <a:pPr marL="0" indent="0">
              <a:buNone/>
            </a:pPr>
            <a:r>
              <a:rPr lang="en-GB" b="1" dirty="0" smtClean="0"/>
              <a:t>Early and high number of flu outbreaks in well vaccinated elderly populations in care homes in Scotland was worrying</a:t>
            </a:r>
          </a:p>
          <a:p>
            <a:pPr marL="0" indent="0">
              <a:buNone/>
            </a:pPr>
            <a:endParaRPr lang="en-GB" b="1" dirty="0" smtClean="0"/>
          </a:p>
          <a:p>
            <a:pPr marL="0" indent="0">
              <a:buNone/>
            </a:pPr>
            <a:r>
              <a:rPr lang="en-GB" b="1" dirty="0" smtClean="0"/>
              <a:t>Highly suggestive of low vaccine effectiveness of the trivalent influenza vaccine in this population</a:t>
            </a:r>
            <a:endParaRPr lang="en-GB" dirty="0"/>
          </a:p>
        </p:txBody>
      </p:sp>
    </p:spTree>
    <p:extLst>
      <p:ext uri="{BB962C8B-B14F-4D97-AF65-F5344CB8AC3E}">
        <p14:creationId xmlns:p14="http://schemas.microsoft.com/office/powerpoint/2010/main" val="314653161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76" y="2069612"/>
            <a:ext cx="8028000" cy="486054"/>
          </a:xfrm>
        </p:spPr>
        <p:txBody>
          <a:bodyPr>
            <a:normAutofit fontScale="90000"/>
          </a:bodyPr>
          <a:lstStyle/>
          <a:p>
            <a:r>
              <a:rPr lang="en-GB" dirty="0" smtClean="0"/>
              <a:t>UK Flu VE by TNCC </a:t>
            </a:r>
            <a:r>
              <a:rPr lang="en-GB" dirty="0"/>
              <a:t>,</a:t>
            </a:r>
            <a:r>
              <a:rPr lang="en-GB" dirty="0" smtClean="0"/>
              <a:t>Oct 2017–April 2018 – omitted as submitted for academic submission </a:t>
            </a:r>
            <a:endParaRPr lang="en-GB" dirty="0"/>
          </a:p>
        </p:txBody>
      </p:sp>
    </p:spTree>
    <p:extLst>
      <p:ext uri="{BB962C8B-B14F-4D97-AF65-F5344CB8AC3E}">
        <p14:creationId xmlns:p14="http://schemas.microsoft.com/office/powerpoint/2010/main" val="386572691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696" y="998730"/>
            <a:ext cx="7046367" cy="486054"/>
          </a:xfrm>
        </p:spPr>
        <p:txBody>
          <a:bodyPr>
            <a:normAutofit fontScale="90000"/>
          </a:bodyPr>
          <a:lstStyle/>
          <a:p>
            <a:r>
              <a:rPr lang="en-GB" dirty="0" smtClean="0"/>
              <a:t>UK Flu VE by TNCC ,Oct 2017–April 2018 – omitted as submitted for academic submission </a:t>
            </a:r>
            <a:endParaRPr lang="en-GB" b="1" dirty="0"/>
          </a:p>
        </p:txBody>
      </p:sp>
      <p:sp>
        <p:nvSpPr>
          <p:cNvPr id="6" name="TextBox 5"/>
          <p:cNvSpPr txBox="1"/>
          <p:nvPr/>
        </p:nvSpPr>
        <p:spPr>
          <a:xfrm>
            <a:off x="8316416" y="2618910"/>
            <a:ext cx="648072" cy="1200329"/>
          </a:xfrm>
          <a:prstGeom prst="rect">
            <a:avLst/>
          </a:prstGeom>
          <a:solidFill>
            <a:schemeClr val="bg1"/>
          </a:solidFill>
        </p:spPr>
        <p:txBody>
          <a:bodyPr wrap="square" rtlCol="0">
            <a:spAutoFit/>
          </a:bodyPr>
          <a:lstStyle/>
          <a:p>
            <a:endParaRPr lang="en-GB" sz="1800" dirty="0">
              <a:solidFill>
                <a:prstClr val="black"/>
              </a:solidFill>
            </a:endParaRPr>
          </a:p>
          <a:p>
            <a:endParaRPr lang="en-GB" sz="1800" dirty="0">
              <a:solidFill>
                <a:prstClr val="black"/>
              </a:solidFill>
            </a:endParaRPr>
          </a:p>
          <a:p>
            <a:endParaRPr lang="en-GB" sz="1800" dirty="0">
              <a:solidFill>
                <a:prstClr val="black"/>
              </a:solidFill>
            </a:endParaRPr>
          </a:p>
          <a:p>
            <a:endParaRPr lang="en-GB" sz="1800" dirty="0">
              <a:solidFill>
                <a:prstClr val="black"/>
              </a:solidFill>
            </a:endParaRPr>
          </a:p>
        </p:txBody>
      </p:sp>
    </p:spTree>
    <p:extLst>
      <p:ext uri="{BB962C8B-B14F-4D97-AF65-F5344CB8AC3E}">
        <p14:creationId xmlns:p14="http://schemas.microsoft.com/office/powerpoint/2010/main" val="1174890880"/>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C93DEBA3-4706-455D-B12D-DB4E843E1DCC}"/>
              </a:ext>
            </a:extLst>
          </p:cNvPr>
          <p:cNvSpPr txBox="1"/>
          <p:nvPr/>
        </p:nvSpPr>
        <p:spPr>
          <a:xfrm>
            <a:off x="2194560" y="2855868"/>
            <a:ext cx="5009606" cy="1938992"/>
          </a:xfrm>
          <a:prstGeom prst="rect">
            <a:avLst/>
          </a:prstGeom>
          <a:noFill/>
        </p:spPr>
        <p:txBody>
          <a:bodyPr wrap="square" rtlCol="0">
            <a:spAutoFit/>
          </a:bodyPr>
          <a:lstStyle/>
          <a:p>
            <a:pPr algn="ctr"/>
            <a:r>
              <a:rPr lang="en-GB" sz="3000" dirty="0">
                <a:solidFill>
                  <a:srgbClr val="00B0F0"/>
                </a:solidFill>
              </a:rPr>
              <a:t>Excess all cause mortality using NRS daily management data – </a:t>
            </a:r>
            <a:r>
              <a:rPr lang="en-GB" sz="3000" dirty="0" err="1">
                <a:solidFill>
                  <a:srgbClr val="00B0F0"/>
                </a:solidFill>
              </a:rPr>
              <a:t>EuroMOMO</a:t>
            </a:r>
            <a:r>
              <a:rPr lang="en-GB" sz="3000" dirty="0">
                <a:solidFill>
                  <a:srgbClr val="00B0F0"/>
                </a:solidFill>
              </a:rPr>
              <a:t> </a:t>
            </a:r>
            <a:endParaRPr lang="en-GB" sz="3000" dirty="0">
              <a:solidFill>
                <a:srgbClr val="00B0F0"/>
              </a:solidFill>
            </a:endParaRPr>
          </a:p>
        </p:txBody>
      </p:sp>
    </p:spTree>
    <p:extLst>
      <p:ext uri="{BB962C8B-B14F-4D97-AF65-F5344CB8AC3E}">
        <p14:creationId xmlns:p14="http://schemas.microsoft.com/office/powerpoint/2010/main" val="40194281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37474F-0B76-4A90-B5BB-531CCBBD466B}"/>
              </a:ext>
            </a:extLst>
          </p:cNvPr>
          <p:cNvSpPr>
            <a:spLocks noGrp="1"/>
          </p:cNvSpPr>
          <p:nvPr>
            <p:ph type="title"/>
          </p:nvPr>
        </p:nvSpPr>
        <p:spPr/>
        <p:txBody>
          <a:bodyPr/>
          <a:lstStyle/>
          <a:p>
            <a:r>
              <a:rPr lang="en-GB" sz="2400" dirty="0"/>
              <a:t>Segmented regression analysis – Wales (all ages)</a:t>
            </a:r>
          </a:p>
        </p:txBody>
      </p:sp>
      <p:pic>
        <p:nvPicPr>
          <p:cNvPr id="5" name="Content Placeholder 4">
            <a:extLst>
              <a:ext uri="{FF2B5EF4-FFF2-40B4-BE49-F238E27FC236}">
                <a16:creationId xmlns:a16="http://schemas.microsoft.com/office/drawing/2014/main" xmlns="" id="{B4F0721D-2BED-4825-A644-3346E0E251F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3619" y="1556792"/>
            <a:ext cx="7616762" cy="4360320"/>
          </a:xfrm>
        </p:spPr>
      </p:pic>
    </p:spTree>
    <p:extLst>
      <p:ext uri="{BB962C8B-B14F-4D97-AF65-F5344CB8AC3E}">
        <p14:creationId xmlns:p14="http://schemas.microsoft.com/office/powerpoint/2010/main" val="125473769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map, text&#10;&#10;Description generated with high confidence">
            <a:extLst>
              <a:ext uri="{FF2B5EF4-FFF2-40B4-BE49-F238E27FC236}">
                <a16:creationId xmlns="" xmlns:a16="http://schemas.microsoft.com/office/drawing/2014/main" id="{9982E049-3CB7-4471-AC83-2E681C785B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9973" y="857250"/>
            <a:ext cx="5424055" cy="5143500"/>
          </a:xfrm>
          <a:prstGeom prst="rect">
            <a:avLst/>
          </a:prstGeom>
        </p:spPr>
      </p:pic>
    </p:spTree>
    <p:extLst>
      <p:ext uri="{BB962C8B-B14F-4D97-AF65-F5344CB8AC3E}">
        <p14:creationId xmlns:p14="http://schemas.microsoft.com/office/powerpoint/2010/main" val="4249394184"/>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map, text&#10;&#10;Description generated with very high confidence">
            <a:extLst>
              <a:ext uri="{FF2B5EF4-FFF2-40B4-BE49-F238E27FC236}">
                <a16:creationId xmlns="" xmlns:a16="http://schemas.microsoft.com/office/drawing/2014/main" id="{F73DF6B5-C465-4177-A50F-F4A185528F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70330" y="857250"/>
            <a:ext cx="5403341" cy="5143500"/>
          </a:xfrm>
          <a:prstGeom prst="rect">
            <a:avLst/>
          </a:prstGeom>
        </p:spPr>
      </p:pic>
    </p:spTree>
    <p:extLst>
      <p:ext uri="{BB962C8B-B14F-4D97-AF65-F5344CB8AC3E}">
        <p14:creationId xmlns:p14="http://schemas.microsoft.com/office/powerpoint/2010/main" val="180833280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map, text&#10;&#10;Description generated with very high confidence">
            <a:extLst>
              <a:ext uri="{FF2B5EF4-FFF2-40B4-BE49-F238E27FC236}">
                <a16:creationId xmlns="" xmlns:a16="http://schemas.microsoft.com/office/drawing/2014/main" id="{A4B6DBDE-E623-4FF9-872E-54C9A78CDA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0155" y="857250"/>
            <a:ext cx="5423691" cy="5143500"/>
          </a:xfrm>
          <a:prstGeom prst="rect">
            <a:avLst/>
          </a:prstGeom>
        </p:spPr>
      </p:pic>
    </p:spTree>
    <p:extLst>
      <p:ext uri="{BB962C8B-B14F-4D97-AF65-F5344CB8AC3E}">
        <p14:creationId xmlns:p14="http://schemas.microsoft.com/office/powerpoint/2010/main" val="203573189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generated with high confidence">
            <a:extLst>
              <a:ext uri="{FF2B5EF4-FFF2-40B4-BE49-F238E27FC236}">
                <a16:creationId xmlns="" xmlns:a16="http://schemas.microsoft.com/office/drawing/2014/main" id="{E839423E-9CF6-4937-A869-648957C8E3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5826" y="857250"/>
            <a:ext cx="6652349" cy="5143500"/>
          </a:xfrm>
          <a:prstGeom prst="rect">
            <a:avLst/>
          </a:prstGeom>
        </p:spPr>
      </p:pic>
    </p:spTree>
    <p:extLst>
      <p:ext uri="{BB962C8B-B14F-4D97-AF65-F5344CB8AC3E}">
        <p14:creationId xmlns:p14="http://schemas.microsoft.com/office/powerpoint/2010/main" val="4000697354"/>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generated with high confidence">
            <a:extLst>
              <a:ext uri="{FF2B5EF4-FFF2-40B4-BE49-F238E27FC236}">
                <a16:creationId xmlns="" xmlns:a16="http://schemas.microsoft.com/office/drawing/2014/main" id="{0BD37E1F-E0B9-4B01-82CD-90E8C89936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5465" y="857250"/>
            <a:ext cx="6613071" cy="5143500"/>
          </a:xfrm>
          <a:prstGeom prst="rect">
            <a:avLst/>
          </a:prstGeom>
        </p:spPr>
      </p:pic>
    </p:spTree>
    <p:extLst>
      <p:ext uri="{BB962C8B-B14F-4D97-AF65-F5344CB8AC3E}">
        <p14:creationId xmlns:p14="http://schemas.microsoft.com/office/powerpoint/2010/main" val="1622794190"/>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generated with high confidence">
            <a:extLst>
              <a:ext uri="{FF2B5EF4-FFF2-40B4-BE49-F238E27FC236}">
                <a16:creationId xmlns="" xmlns:a16="http://schemas.microsoft.com/office/drawing/2014/main" id="{C0E84FC4-452A-4F98-AE31-E100AE5BB3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7820" y="857250"/>
            <a:ext cx="6628360" cy="5143500"/>
          </a:xfrm>
          <a:prstGeom prst="rect">
            <a:avLst/>
          </a:prstGeom>
        </p:spPr>
      </p:pic>
    </p:spTree>
    <p:extLst>
      <p:ext uri="{BB962C8B-B14F-4D97-AF65-F5344CB8AC3E}">
        <p14:creationId xmlns:p14="http://schemas.microsoft.com/office/powerpoint/2010/main" val="729077758"/>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generated with high confidence">
            <a:extLst>
              <a:ext uri="{FF2B5EF4-FFF2-40B4-BE49-F238E27FC236}">
                <a16:creationId xmlns="" xmlns:a16="http://schemas.microsoft.com/office/drawing/2014/main" id="{CE00ED83-FB98-462E-BADB-94A34E5CE9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5445" y="857250"/>
            <a:ext cx="6633111" cy="5143500"/>
          </a:xfrm>
          <a:prstGeom prst="rect">
            <a:avLst/>
          </a:prstGeom>
        </p:spPr>
      </p:pic>
    </p:spTree>
    <p:extLst>
      <p:ext uri="{BB962C8B-B14F-4D97-AF65-F5344CB8AC3E}">
        <p14:creationId xmlns:p14="http://schemas.microsoft.com/office/powerpoint/2010/main" val="569560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generated with high confidence">
            <a:extLst>
              <a:ext uri="{FF2B5EF4-FFF2-40B4-BE49-F238E27FC236}">
                <a16:creationId xmlns="" xmlns:a16="http://schemas.microsoft.com/office/drawing/2014/main" id="{7B3720EC-626B-49A1-9CD5-261B3C157D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1132" y="857250"/>
            <a:ext cx="6641737" cy="5143500"/>
          </a:xfrm>
          <a:prstGeom prst="rect">
            <a:avLst/>
          </a:prstGeom>
        </p:spPr>
      </p:pic>
    </p:spTree>
    <p:extLst>
      <p:ext uri="{BB962C8B-B14F-4D97-AF65-F5344CB8AC3E}">
        <p14:creationId xmlns:p14="http://schemas.microsoft.com/office/powerpoint/2010/main" val="273474531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generated with high confidence">
            <a:extLst>
              <a:ext uri="{FF2B5EF4-FFF2-40B4-BE49-F238E27FC236}">
                <a16:creationId xmlns="" xmlns:a16="http://schemas.microsoft.com/office/drawing/2014/main" id="{4B3823A7-EABE-48A2-87C0-EF28A57D4B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7820" y="857250"/>
            <a:ext cx="6628360" cy="5143500"/>
          </a:xfrm>
          <a:prstGeom prst="rect">
            <a:avLst/>
          </a:prstGeom>
        </p:spPr>
      </p:pic>
    </p:spTree>
    <p:extLst>
      <p:ext uri="{BB962C8B-B14F-4D97-AF65-F5344CB8AC3E}">
        <p14:creationId xmlns:p14="http://schemas.microsoft.com/office/powerpoint/2010/main" val="1284414128"/>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generated with high confidence">
            <a:extLst>
              <a:ext uri="{FF2B5EF4-FFF2-40B4-BE49-F238E27FC236}">
                <a16:creationId xmlns="" xmlns:a16="http://schemas.microsoft.com/office/drawing/2014/main" id="{863E1F76-B2DF-41C9-9ED3-97145B007E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7820" y="857250"/>
            <a:ext cx="6628360" cy="5143500"/>
          </a:xfrm>
          <a:prstGeom prst="rect">
            <a:avLst/>
          </a:prstGeom>
        </p:spPr>
      </p:pic>
    </p:spTree>
    <p:extLst>
      <p:ext uri="{BB962C8B-B14F-4D97-AF65-F5344CB8AC3E}">
        <p14:creationId xmlns:p14="http://schemas.microsoft.com/office/powerpoint/2010/main" val="38733908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7AB668-1A42-46EE-857E-B93383FD2651}"/>
              </a:ext>
            </a:extLst>
          </p:cNvPr>
          <p:cNvSpPr>
            <a:spLocks noGrp="1"/>
          </p:cNvSpPr>
          <p:nvPr>
            <p:ph type="title"/>
          </p:nvPr>
        </p:nvSpPr>
        <p:spPr/>
        <p:txBody>
          <a:bodyPr/>
          <a:lstStyle/>
          <a:p>
            <a:r>
              <a:rPr lang="en-GB" dirty="0"/>
              <a:t>Breakpoints – Wales</a:t>
            </a:r>
          </a:p>
        </p:txBody>
      </p:sp>
      <p:graphicFrame>
        <p:nvGraphicFramePr>
          <p:cNvPr id="4" name="Content Placeholder 3">
            <a:extLst>
              <a:ext uri="{FF2B5EF4-FFF2-40B4-BE49-F238E27FC236}">
                <a16:creationId xmlns:a16="http://schemas.microsoft.com/office/drawing/2014/main" xmlns="" id="{BC484FC1-63E9-4380-8C25-F784F858DDCD}"/>
              </a:ext>
            </a:extLst>
          </p:cNvPr>
          <p:cNvGraphicFramePr>
            <a:graphicFrameLocks noGrp="1"/>
          </p:cNvGraphicFramePr>
          <p:nvPr>
            <p:ph idx="1"/>
            <p:extLst>
              <p:ext uri="{D42A27DB-BD31-4B8C-83A1-F6EECF244321}">
                <p14:modId xmlns:p14="http://schemas.microsoft.com/office/powerpoint/2010/main" val="4270075739"/>
              </p:ext>
            </p:extLst>
          </p:nvPr>
        </p:nvGraphicFramePr>
        <p:xfrm>
          <a:off x="467544" y="1772816"/>
          <a:ext cx="8280922" cy="3816423"/>
        </p:xfrm>
        <a:graphic>
          <a:graphicData uri="http://schemas.openxmlformats.org/drawingml/2006/table">
            <a:tbl>
              <a:tblPr>
                <a:tableStyleId>{5C22544A-7EE6-4342-B048-85BDC9FD1C3A}</a:tableStyleId>
              </a:tblPr>
              <a:tblGrid>
                <a:gridCol w="1296144">
                  <a:extLst>
                    <a:ext uri="{9D8B030D-6E8A-4147-A177-3AD203B41FA5}">
                      <a16:colId xmlns:a16="http://schemas.microsoft.com/office/drawing/2014/main" xmlns="" val="2917363520"/>
                    </a:ext>
                  </a:extLst>
                </a:gridCol>
                <a:gridCol w="1008112">
                  <a:extLst>
                    <a:ext uri="{9D8B030D-6E8A-4147-A177-3AD203B41FA5}">
                      <a16:colId xmlns:a16="http://schemas.microsoft.com/office/drawing/2014/main" xmlns="" val="4271203837"/>
                    </a:ext>
                  </a:extLst>
                </a:gridCol>
                <a:gridCol w="2016224">
                  <a:extLst>
                    <a:ext uri="{9D8B030D-6E8A-4147-A177-3AD203B41FA5}">
                      <a16:colId xmlns:a16="http://schemas.microsoft.com/office/drawing/2014/main" xmlns="" val="290022835"/>
                    </a:ext>
                  </a:extLst>
                </a:gridCol>
                <a:gridCol w="2016224">
                  <a:extLst>
                    <a:ext uri="{9D8B030D-6E8A-4147-A177-3AD203B41FA5}">
                      <a16:colId xmlns:a16="http://schemas.microsoft.com/office/drawing/2014/main" xmlns="" val="2255864907"/>
                    </a:ext>
                  </a:extLst>
                </a:gridCol>
                <a:gridCol w="1944218">
                  <a:extLst>
                    <a:ext uri="{9D8B030D-6E8A-4147-A177-3AD203B41FA5}">
                      <a16:colId xmlns:a16="http://schemas.microsoft.com/office/drawing/2014/main" xmlns="" val="2808582774"/>
                    </a:ext>
                  </a:extLst>
                </a:gridCol>
              </a:tblGrid>
              <a:tr h="561239">
                <a:tc>
                  <a:txBody>
                    <a:bodyPr/>
                    <a:lstStyle/>
                    <a:p>
                      <a:pPr algn="l" fontAlgn="ctr"/>
                      <a:r>
                        <a:rPr lang="en-GB" sz="1600" b="1" u="none" strike="noStrike" dirty="0">
                          <a:effectLst/>
                        </a:rPr>
                        <a:t>Age</a:t>
                      </a:r>
                      <a:endParaRPr lang="en-GB" sz="1600" b="1" i="0" u="none" strike="noStrike" dirty="0">
                        <a:solidFill>
                          <a:srgbClr val="000000"/>
                        </a:solidFill>
                        <a:effectLst/>
                        <a:latin typeface="Arial" panose="020B0604020202020204" pitchFamily="34" charset="0"/>
                      </a:endParaRPr>
                    </a:p>
                  </a:txBody>
                  <a:tcPr marL="7620" marR="7620" marT="762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GB" sz="1600" b="1" u="none" strike="noStrike" dirty="0">
                          <a:effectLst/>
                        </a:rPr>
                        <a:t>Sex</a:t>
                      </a:r>
                      <a:endParaRPr lang="en-GB" sz="1600" b="1" i="0" u="none" strike="noStrike" dirty="0">
                        <a:solidFill>
                          <a:srgbClr val="000000"/>
                        </a:solidFill>
                        <a:effectLst/>
                        <a:latin typeface="Arial" panose="020B0604020202020204" pitchFamily="34" charset="0"/>
                      </a:endParaRPr>
                    </a:p>
                  </a:txBody>
                  <a:tcPr marL="7620" marR="7620" marT="762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GB" sz="1600" b="1" u="none" strike="noStrike" dirty="0">
                          <a:effectLst/>
                        </a:rPr>
                        <a:t>Breakpoint</a:t>
                      </a:r>
                      <a:endParaRPr lang="en-GB" sz="1600" b="1" i="0" u="none" strike="noStrike" dirty="0">
                        <a:solidFill>
                          <a:srgbClr val="000000"/>
                        </a:solidFill>
                        <a:effectLst/>
                        <a:latin typeface="Arial" panose="020B0604020202020204" pitchFamily="34" charset="0"/>
                      </a:endParaRPr>
                    </a:p>
                  </a:txBody>
                  <a:tcPr marL="7620" marR="7620" marT="762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GB" sz="1600" b="1" u="none" strike="noStrike" dirty="0">
                          <a:effectLst/>
                        </a:rPr>
                        <a:t>Lower 95% confidence limit</a:t>
                      </a:r>
                      <a:endParaRPr lang="en-GB" sz="1600" b="1" i="0" u="none" strike="noStrike" dirty="0">
                        <a:solidFill>
                          <a:srgbClr val="000000"/>
                        </a:solidFill>
                        <a:effectLst/>
                        <a:latin typeface="Arial" panose="020B0604020202020204" pitchFamily="34" charset="0"/>
                      </a:endParaRPr>
                    </a:p>
                  </a:txBody>
                  <a:tcPr marL="7620" marR="7620" marT="762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GB" sz="1600" b="1" u="none" strike="noStrike" dirty="0">
                          <a:effectLst/>
                        </a:rPr>
                        <a:t>Upper 95% confidence limit</a:t>
                      </a:r>
                      <a:endParaRPr lang="en-GB" sz="1600" b="1" i="0" u="none" strike="noStrike" dirty="0">
                        <a:solidFill>
                          <a:srgbClr val="000000"/>
                        </a:solidFill>
                        <a:effectLst/>
                        <a:latin typeface="Arial" panose="020B0604020202020204" pitchFamily="34" charset="0"/>
                      </a:endParaRPr>
                    </a:p>
                  </a:txBody>
                  <a:tcPr marL="7620" marR="7620" marT="762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551049407"/>
                  </a:ext>
                </a:extLst>
              </a:tr>
              <a:tr h="538789">
                <a:tc>
                  <a:txBody>
                    <a:bodyPr/>
                    <a:lstStyle/>
                    <a:p>
                      <a:pPr algn="l" fontAlgn="ctr"/>
                      <a:r>
                        <a:rPr lang="en-GB" sz="1600" u="none" strike="noStrike">
                          <a:effectLst/>
                        </a:rPr>
                        <a:t>All ages</a:t>
                      </a:r>
                      <a:endParaRPr lang="en-GB" sz="1600" b="0" i="0" u="none" strike="noStrike">
                        <a:solidFill>
                          <a:srgbClr val="000000"/>
                        </a:solidFill>
                        <a:effectLst/>
                        <a:latin typeface="Arial" panose="020B0604020202020204" pitchFamily="34" charset="0"/>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l" fontAlgn="ctr"/>
                      <a:r>
                        <a:rPr lang="en-GB" sz="1600" u="none" strike="noStrike" dirty="0">
                          <a:effectLst/>
                        </a:rPr>
                        <a:t>Males</a:t>
                      </a:r>
                      <a:endParaRPr lang="en-GB" sz="1600" b="0" i="0" u="none" strike="noStrike" dirty="0">
                        <a:solidFill>
                          <a:srgbClr val="000000"/>
                        </a:solidFill>
                        <a:effectLst/>
                        <a:latin typeface="Arial" panose="020B0604020202020204" pitchFamily="34" charset="0"/>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l" fontAlgn="ctr"/>
                      <a:r>
                        <a:rPr lang="en-GB" sz="1600" u="none" strike="noStrike" dirty="0">
                          <a:effectLst/>
                        </a:rPr>
                        <a:t>Q2 2011 to Q1 2012</a:t>
                      </a:r>
                      <a:endParaRPr lang="en-GB" sz="1600" b="0" i="0" u="none" strike="noStrike" dirty="0">
                        <a:solidFill>
                          <a:srgbClr val="000000"/>
                        </a:solidFill>
                        <a:effectLst/>
                        <a:latin typeface="Arial" panose="020B0604020202020204" pitchFamily="34" charset="0"/>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l" fontAlgn="ctr"/>
                      <a:r>
                        <a:rPr lang="en-GB" sz="1600" u="none" strike="noStrike">
                          <a:effectLst/>
                        </a:rPr>
                        <a:t>Q2 2010 to Q1 2011</a:t>
                      </a:r>
                      <a:endParaRPr lang="en-GB" sz="1600" b="0" i="0" u="none" strike="noStrike">
                        <a:solidFill>
                          <a:srgbClr val="000000"/>
                        </a:solidFill>
                        <a:effectLst/>
                        <a:latin typeface="Arial" panose="020B0604020202020204" pitchFamily="34" charset="0"/>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l" fontAlgn="ctr"/>
                      <a:r>
                        <a:rPr lang="en-GB" sz="1600" u="none" strike="noStrike">
                          <a:effectLst/>
                        </a:rPr>
                        <a:t>Q2 2012 to Q1 2013</a:t>
                      </a:r>
                      <a:endParaRPr lang="en-GB" sz="1600" b="0" i="0" u="none" strike="noStrike">
                        <a:solidFill>
                          <a:srgbClr val="000000"/>
                        </a:solidFill>
                        <a:effectLst/>
                        <a:latin typeface="Arial" panose="020B0604020202020204" pitchFamily="34" charset="0"/>
                      </a:endParaRPr>
                    </a:p>
                  </a:txBody>
                  <a:tcPr marL="7620" marR="7620" marT="762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xmlns="" val="2767920070"/>
                  </a:ext>
                </a:extLst>
              </a:tr>
              <a:tr h="538789">
                <a:tc>
                  <a:txBody>
                    <a:bodyPr/>
                    <a:lstStyle/>
                    <a:p>
                      <a:pPr algn="l" fontAlgn="ctr"/>
                      <a:r>
                        <a:rPr lang="en-GB" sz="1600" u="none" strike="noStrike" dirty="0">
                          <a:effectLst/>
                        </a:rPr>
                        <a:t>All ages</a:t>
                      </a:r>
                      <a:endParaRPr lang="en-GB" sz="1600" b="0" i="0" u="none" strike="noStrike" dirty="0">
                        <a:solidFill>
                          <a:srgbClr val="000000"/>
                        </a:solidFill>
                        <a:effectLst/>
                        <a:latin typeface="Arial" panose="020B0604020202020204" pitchFamily="34" charset="0"/>
                      </a:endParaRPr>
                    </a:p>
                  </a:txBody>
                  <a:tcPr marL="7620" marR="7620" marT="7620" marB="0" anchor="ctr">
                    <a:solidFill>
                      <a:schemeClr val="accent5">
                        <a:lumMod val="75000"/>
                      </a:schemeClr>
                    </a:solidFill>
                  </a:tcPr>
                </a:tc>
                <a:tc>
                  <a:txBody>
                    <a:bodyPr/>
                    <a:lstStyle/>
                    <a:p>
                      <a:pPr algn="l" fontAlgn="ctr"/>
                      <a:r>
                        <a:rPr lang="en-GB" sz="1600" u="none" strike="noStrike" dirty="0">
                          <a:effectLst/>
                        </a:rPr>
                        <a:t>Females</a:t>
                      </a:r>
                      <a:endParaRPr lang="en-GB" sz="1600" b="0" i="0" u="none" strike="noStrike" dirty="0">
                        <a:solidFill>
                          <a:srgbClr val="000000"/>
                        </a:solidFill>
                        <a:effectLst/>
                        <a:latin typeface="Arial" panose="020B0604020202020204" pitchFamily="34" charset="0"/>
                      </a:endParaRPr>
                    </a:p>
                  </a:txBody>
                  <a:tcPr marL="7620" marR="7620" marT="7620" marB="0" anchor="ctr">
                    <a:solidFill>
                      <a:schemeClr val="accent5">
                        <a:lumMod val="75000"/>
                      </a:schemeClr>
                    </a:solidFill>
                  </a:tcPr>
                </a:tc>
                <a:tc>
                  <a:txBody>
                    <a:bodyPr/>
                    <a:lstStyle/>
                    <a:p>
                      <a:pPr algn="l" fontAlgn="ctr"/>
                      <a:r>
                        <a:rPr lang="en-GB" sz="1600" u="none" strike="noStrike" dirty="0">
                          <a:effectLst/>
                        </a:rPr>
                        <a:t>Q3 1995 to Q2 1996</a:t>
                      </a:r>
                      <a:endParaRPr lang="en-GB" sz="1600" b="0" i="0" u="none" strike="noStrike" dirty="0">
                        <a:solidFill>
                          <a:srgbClr val="000000"/>
                        </a:solidFill>
                        <a:effectLst/>
                        <a:latin typeface="Arial" panose="020B0604020202020204" pitchFamily="34" charset="0"/>
                      </a:endParaRPr>
                    </a:p>
                  </a:txBody>
                  <a:tcPr marL="7620" marR="7620" marT="7620" marB="0" anchor="ctr">
                    <a:solidFill>
                      <a:schemeClr val="accent5">
                        <a:lumMod val="75000"/>
                      </a:schemeClr>
                    </a:solidFill>
                  </a:tcPr>
                </a:tc>
                <a:tc>
                  <a:txBody>
                    <a:bodyPr/>
                    <a:lstStyle/>
                    <a:p>
                      <a:pPr algn="l" fontAlgn="ctr"/>
                      <a:r>
                        <a:rPr lang="en-GB" sz="1600" u="none" strike="noStrike" dirty="0">
                          <a:effectLst/>
                        </a:rPr>
                        <a:t>Q3 1993 to Q2 1994</a:t>
                      </a:r>
                      <a:endParaRPr lang="en-GB" sz="1600" b="0" i="0" u="none" strike="noStrike" dirty="0">
                        <a:solidFill>
                          <a:srgbClr val="000000"/>
                        </a:solidFill>
                        <a:effectLst/>
                        <a:latin typeface="Arial" panose="020B0604020202020204" pitchFamily="34" charset="0"/>
                      </a:endParaRPr>
                    </a:p>
                  </a:txBody>
                  <a:tcPr marL="7620" marR="7620" marT="7620" marB="0" anchor="ctr">
                    <a:solidFill>
                      <a:schemeClr val="accent5">
                        <a:lumMod val="75000"/>
                      </a:schemeClr>
                    </a:solidFill>
                  </a:tcPr>
                </a:tc>
                <a:tc>
                  <a:txBody>
                    <a:bodyPr/>
                    <a:lstStyle/>
                    <a:p>
                      <a:pPr algn="l" fontAlgn="ctr"/>
                      <a:r>
                        <a:rPr lang="en-GB" sz="1600" u="none" strike="noStrike" dirty="0">
                          <a:effectLst/>
                        </a:rPr>
                        <a:t>Q4 1997 to Q3 1998</a:t>
                      </a:r>
                      <a:endParaRPr lang="en-GB" sz="1600" b="0" i="0" u="none" strike="noStrike" dirty="0">
                        <a:solidFill>
                          <a:srgbClr val="000000"/>
                        </a:solidFill>
                        <a:effectLst/>
                        <a:latin typeface="Arial" panose="020B0604020202020204" pitchFamily="34" charset="0"/>
                      </a:endParaRPr>
                    </a:p>
                  </a:txBody>
                  <a:tcPr marL="7620" marR="7620" marT="7620" marB="0" anchor="ctr">
                    <a:solidFill>
                      <a:schemeClr val="accent5">
                        <a:lumMod val="75000"/>
                      </a:schemeClr>
                    </a:solidFill>
                  </a:tcPr>
                </a:tc>
                <a:extLst>
                  <a:ext uri="{0D108BD9-81ED-4DB2-BD59-A6C34878D82A}">
                    <a16:rowId xmlns:a16="http://schemas.microsoft.com/office/drawing/2014/main" xmlns="" val="3948559596"/>
                  </a:ext>
                </a:extLst>
              </a:tr>
              <a:tr h="538789">
                <a:tc>
                  <a:txBody>
                    <a:bodyPr/>
                    <a:lstStyle/>
                    <a:p>
                      <a:pPr algn="l" fontAlgn="ctr"/>
                      <a:r>
                        <a:rPr lang="en-GB" sz="1600" u="none" strike="noStrike">
                          <a:effectLst/>
                        </a:rPr>
                        <a:t>0 to 74 years</a:t>
                      </a:r>
                      <a:endParaRPr lang="en-GB" sz="1600" b="0" i="0" u="none" strike="noStrike">
                        <a:solidFill>
                          <a:srgbClr val="000000"/>
                        </a:solidFill>
                        <a:effectLst/>
                        <a:latin typeface="Arial" panose="020B0604020202020204" pitchFamily="34" charset="0"/>
                      </a:endParaRPr>
                    </a:p>
                  </a:txBody>
                  <a:tcPr marL="7620" marR="7620" marT="7620" marB="0" anchor="ctr"/>
                </a:tc>
                <a:tc>
                  <a:txBody>
                    <a:bodyPr/>
                    <a:lstStyle/>
                    <a:p>
                      <a:pPr algn="l" fontAlgn="ctr"/>
                      <a:r>
                        <a:rPr lang="en-GB" sz="1600" u="none" strike="noStrike">
                          <a:effectLst/>
                        </a:rPr>
                        <a:t>Males</a:t>
                      </a:r>
                      <a:endParaRPr lang="en-GB" sz="1600" b="0" i="0" u="none" strike="noStrike">
                        <a:solidFill>
                          <a:srgbClr val="000000"/>
                        </a:solidFill>
                        <a:effectLst/>
                        <a:latin typeface="Arial" panose="020B0604020202020204" pitchFamily="34" charset="0"/>
                      </a:endParaRPr>
                    </a:p>
                  </a:txBody>
                  <a:tcPr marL="7620" marR="7620" marT="7620" marB="0" anchor="ctr"/>
                </a:tc>
                <a:tc>
                  <a:txBody>
                    <a:bodyPr/>
                    <a:lstStyle/>
                    <a:p>
                      <a:pPr algn="l" fontAlgn="ctr"/>
                      <a:r>
                        <a:rPr lang="en-GB" sz="1600" u="none" strike="noStrike">
                          <a:effectLst/>
                        </a:rPr>
                        <a:t>Q1 2010 to Q4 2010</a:t>
                      </a:r>
                      <a:endParaRPr lang="en-GB" sz="1600" b="0" i="0" u="none" strike="noStrike">
                        <a:solidFill>
                          <a:srgbClr val="000000"/>
                        </a:solidFill>
                        <a:effectLst/>
                        <a:latin typeface="Arial" panose="020B0604020202020204" pitchFamily="34" charset="0"/>
                      </a:endParaRPr>
                    </a:p>
                  </a:txBody>
                  <a:tcPr marL="7620" marR="7620" marT="7620" marB="0" anchor="ctr"/>
                </a:tc>
                <a:tc>
                  <a:txBody>
                    <a:bodyPr/>
                    <a:lstStyle/>
                    <a:p>
                      <a:pPr algn="l" fontAlgn="ctr"/>
                      <a:r>
                        <a:rPr lang="en-GB" sz="1600" u="none" strike="noStrike" dirty="0">
                          <a:effectLst/>
                        </a:rPr>
                        <a:t>Q2 2009 to Q1 2010</a:t>
                      </a:r>
                      <a:endParaRPr lang="en-GB" sz="1600" b="0" i="0" u="none" strike="noStrike" dirty="0">
                        <a:solidFill>
                          <a:srgbClr val="000000"/>
                        </a:solidFill>
                        <a:effectLst/>
                        <a:latin typeface="Arial" panose="020B0604020202020204" pitchFamily="34" charset="0"/>
                      </a:endParaRPr>
                    </a:p>
                  </a:txBody>
                  <a:tcPr marL="7620" marR="7620" marT="7620" marB="0" anchor="ctr"/>
                </a:tc>
                <a:tc>
                  <a:txBody>
                    <a:bodyPr/>
                    <a:lstStyle/>
                    <a:p>
                      <a:pPr algn="l" fontAlgn="ctr"/>
                      <a:r>
                        <a:rPr lang="en-GB" sz="1600" u="none" strike="noStrike" dirty="0">
                          <a:effectLst/>
                        </a:rPr>
                        <a:t>Q3 2010 to Q2 2011</a:t>
                      </a:r>
                      <a:endParaRPr lang="en-GB" sz="1600" b="0" i="0" u="none" strike="noStrike" dirty="0">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xmlns="" val="327516145"/>
                  </a:ext>
                </a:extLst>
              </a:tr>
              <a:tr h="538789">
                <a:tc>
                  <a:txBody>
                    <a:bodyPr/>
                    <a:lstStyle/>
                    <a:p>
                      <a:pPr algn="l" fontAlgn="ctr"/>
                      <a:r>
                        <a:rPr lang="en-GB" sz="1600" u="none" strike="noStrike">
                          <a:effectLst/>
                        </a:rPr>
                        <a:t>0 to 74 years</a:t>
                      </a:r>
                      <a:endParaRPr lang="en-GB" sz="1600" b="0" i="0" u="none" strike="noStrike">
                        <a:solidFill>
                          <a:srgbClr val="000000"/>
                        </a:solidFill>
                        <a:effectLst/>
                        <a:latin typeface="Arial" panose="020B0604020202020204" pitchFamily="34" charset="0"/>
                      </a:endParaRPr>
                    </a:p>
                  </a:txBody>
                  <a:tcPr marL="7620" marR="7620" marT="7620" marB="0" anchor="ctr"/>
                </a:tc>
                <a:tc>
                  <a:txBody>
                    <a:bodyPr/>
                    <a:lstStyle/>
                    <a:p>
                      <a:pPr algn="l" fontAlgn="ctr"/>
                      <a:r>
                        <a:rPr lang="en-GB" sz="1600" u="none" strike="noStrike">
                          <a:effectLst/>
                        </a:rPr>
                        <a:t>Females</a:t>
                      </a:r>
                      <a:endParaRPr lang="en-GB" sz="1600" b="0" i="0" u="none" strike="noStrike">
                        <a:solidFill>
                          <a:srgbClr val="000000"/>
                        </a:solidFill>
                        <a:effectLst/>
                        <a:latin typeface="Arial" panose="020B0604020202020204" pitchFamily="34" charset="0"/>
                      </a:endParaRPr>
                    </a:p>
                  </a:txBody>
                  <a:tcPr marL="7620" marR="7620" marT="7620" marB="0" anchor="ctr"/>
                </a:tc>
                <a:tc>
                  <a:txBody>
                    <a:bodyPr/>
                    <a:lstStyle/>
                    <a:p>
                      <a:pPr algn="l" fontAlgn="ctr"/>
                      <a:r>
                        <a:rPr lang="en-GB" sz="1600" u="none" strike="noStrike">
                          <a:effectLst/>
                        </a:rPr>
                        <a:t>Q3 2011 to Q2 2012</a:t>
                      </a:r>
                      <a:endParaRPr lang="en-GB" sz="1600" b="0" i="0" u="none" strike="noStrike">
                        <a:solidFill>
                          <a:srgbClr val="000000"/>
                        </a:solidFill>
                        <a:effectLst/>
                        <a:latin typeface="Arial" panose="020B0604020202020204" pitchFamily="34" charset="0"/>
                      </a:endParaRPr>
                    </a:p>
                  </a:txBody>
                  <a:tcPr marL="7620" marR="7620" marT="7620" marB="0" anchor="ctr"/>
                </a:tc>
                <a:tc>
                  <a:txBody>
                    <a:bodyPr/>
                    <a:lstStyle/>
                    <a:p>
                      <a:pPr algn="l" fontAlgn="ctr"/>
                      <a:r>
                        <a:rPr lang="en-GB" sz="1600" u="none" strike="noStrike">
                          <a:effectLst/>
                        </a:rPr>
                        <a:t>Q3 2010 to Q2 2011</a:t>
                      </a:r>
                      <a:endParaRPr lang="en-GB" sz="1600" b="0" i="0" u="none" strike="noStrike">
                        <a:solidFill>
                          <a:srgbClr val="000000"/>
                        </a:solidFill>
                        <a:effectLst/>
                        <a:latin typeface="Arial" panose="020B0604020202020204" pitchFamily="34" charset="0"/>
                      </a:endParaRPr>
                    </a:p>
                  </a:txBody>
                  <a:tcPr marL="7620" marR="7620" marT="7620" marB="0" anchor="ctr"/>
                </a:tc>
                <a:tc>
                  <a:txBody>
                    <a:bodyPr/>
                    <a:lstStyle/>
                    <a:p>
                      <a:pPr algn="l" fontAlgn="ctr"/>
                      <a:r>
                        <a:rPr lang="en-GB" sz="1600" u="none" strike="noStrike" dirty="0">
                          <a:effectLst/>
                        </a:rPr>
                        <a:t>Q3 2012 to Q2 2013</a:t>
                      </a:r>
                      <a:endParaRPr lang="en-GB" sz="1600" b="0" i="0" u="none" strike="noStrike" dirty="0">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xmlns="" val="850759486"/>
                  </a:ext>
                </a:extLst>
              </a:tr>
              <a:tr h="538789">
                <a:tc>
                  <a:txBody>
                    <a:bodyPr/>
                    <a:lstStyle/>
                    <a:p>
                      <a:pPr algn="l" fontAlgn="ctr"/>
                      <a:r>
                        <a:rPr lang="en-GB" sz="1600" u="none" strike="noStrike">
                          <a:effectLst/>
                        </a:rPr>
                        <a:t>75 years and over</a:t>
                      </a:r>
                      <a:endParaRPr lang="en-GB" sz="1600" b="0" i="0" u="none" strike="noStrike">
                        <a:solidFill>
                          <a:srgbClr val="000000"/>
                        </a:solidFill>
                        <a:effectLst/>
                        <a:latin typeface="Arial" panose="020B0604020202020204" pitchFamily="34" charset="0"/>
                      </a:endParaRPr>
                    </a:p>
                  </a:txBody>
                  <a:tcPr marL="7620" marR="7620" marT="7620" marB="0" anchor="ctr"/>
                </a:tc>
                <a:tc>
                  <a:txBody>
                    <a:bodyPr/>
                    <a:lstStyle/>
                    <a:p>
                      <a:pPr algn="l" fontAlgn="ctr"/>
                      <a:r>
                        <a:rPr lang="en-GB" sz="1600" u="none" strike="noStrike" dirty="0">
                          <a:effectLst/>
                        </a:rPr>
                        <a:t>Males</a:t>
                      </a:r>
                      <a:endParaRPr lang="en-GB" sz="1600" b="0" i="0" u="none" strike="noStrike" dirty="0">
                        <a:solidFill>
                          <a:srgbClr val="000000"/>
                        </a:solidFill>
                        <a:effectLst/>
                        <a:latin typeface="Arial" panose="020B0604020202020204" pitchFamily="34" charset="0"/>
                      </a:endParaRPr>
                    </a:p>
                  </a:txBody>
                  <a:tcPr marL="7620" marR="7620" marT="7620" marB="0" anchor="ctr"/>
                </a:tc>
                <a:tc>
                  <a:txBody>
                    <a:bodyPr/>
                    <a:lstStyle/>
                    <a:p>
                      <a:pPr algn="l" fontAlgn="ctr"/>
                      <a:r>
                        <a:rPr lang="en-GB" sz="1600" u="none" strike="noStrike">
                          <a:effectLst/>
                        </a:rPr>
                        <a:t>Q3 2011 to Q2 2012</a:t>
                      </a:r>
                      <a:endParaRPr lang="en-GB" sz="1600" b="0" i="0" u="none" strike="noStrike">
                        <a:solidFill>
                          <a:srgbClr val="000000"/>
                        </a:solidFill>
                        <a:effectLst/>
                        <a:latin typeface="Arial" panose="020B0604020202020204" pitchFamily="34" charset="0"/>
                      </a:endParaRPr>
                    </a:p>
                  </a:txBody>
                  <a:tcPr marL="7620" marR="7620" marT="7620" marB="0" anchor="ctr"/>
                </a:tc>
                <a:tc>
                  <a:txBody>
                    <a:bodyPr/>
                    <a:lstStyle/>
                    <a:p>
                      <a:pPr algn="l" fontAlgn="ctr"/>
                      <a:r>
                        <a:rPr lang="en-GB" sz="1600" u="none" strike="noStrike">
                          <a:effectLst/>
                        </a:rPr>
                        <a:t>Q4 2009 to Q3 2010</a:t>
                      </a:r>
                      <a:endParaRPr lang="en-GB" sz="1600" b="0" i="0" u="none" strike="noStrike">
                        <a:solidFill>
                          <a:srgbClr val="000000"/>
                        </a:solidFill>
                        <a:effectLst/>
                        <a:latin typeface="Arial" panose="020B0604020202020204" pitchFamily="34" charset="0"/>
                      </a:endParaRPr>
                    </a:p>
                  </a:txBody>
                  <a:tcPr marL="7620" marR="7620" marT="7620" marB="0" anchor="ctr"/>
                </a:tc>
                <a:tc>
                  <a:txBody>
                    <a:bodyPr/>
                    <a:lstStyle/>
                    <a:p>
                      <a:pPr algn="l" fontAlgn="ctr"/>
                      <a:r>
                        <a:rPr lang="en-GB" sz="1600" u="none" strike="noStrike" dirty="0">
                          <a:effectLst/>
                        </a:rPr>
                        <a:t>Q2 2013 to Q1 2014</a:t>
                      </a:r>
                      <a:endParaRPr lang="en-GB" sz="1600" b="0" i="0" u="none" strike="noStrike" dirty="0">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xmlns="" val="1806309625"/>
                  </a:ext>
                </a:extLst>
              </a:tr>
              <a:tr h="561239">
                <a:tc>
                  <a:txBody>
                    <a:bodyPr/>
                    <a:lstStyle/>
                    <a:p>
                      <a:pPr algn="l" fontAlgn="ctr"/>
                      <a:r>
                        <a:rPr lang="en-GB" sz="1600" u="none" strike="noStrike" dirty="0">
                          <a:effectLst/>
                        </a:rPr>
                        <a:t>75 years and over</a:t>
                      </a:r>
                      <a:endParaRPr lang="en-GB" sz="1600" b="0" i="0" u="none" strike="noStrike" dirty="0">
                        <a:solidFill>
                          <a:srgbClr val="000000"/>
                        </a:solidFill>
                        <a:effectLst/>
                        <a:latin typeface="Arial" panose="020B0604020202020204" pitchFamily="34" charset="0"/>
                      </a:endParaRPr>
                    </a:p>
                  </a:txBody>
                  <a:tcPr marL="7620" marR="7620" marT="7620" marB="0" anchor="ctr">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l" fontAlgn="ctr"/>
                      <a:r>
                        <a:rPr lang="en-GB" sz="1600" u="none" strike="noStrike" dirty="0">
                          <a:effectLst/>
                        </a:rPr>
                        <a:t>Females</a:t>
                      </a:r>
                      <a:endParaRPr lang="en-GB" sz="1600" b="0" i="0" u="none" strike="noStrike" dirty="0">
                        <a:solidFill>
                          <a:srgbClr val="000000"/>
                        </a:solidFill>
                        <a:effectLst/>
                        <a:latin typeface="Arial" panose="020B0604020202020204" pitchFamily="34" charset="0"/>
                      </a:endParaRPr>
                    </a:p>
                  </a:txBody>
                  <a:tcPr marL="7620" marR="7620" marT="7620" marB="0" anchor="ctr">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l" fontAlgn="ctr"/>
                      <a:r>
                        <a:rPr lang="en-GB" sz="1600" u="none" strike="noStrike" dirty="0">
                          <a:effectLst/>
                        </a:rPr>
                        <a:t>Q3 1998 to Q2 1999</a:t>
                      </a:r>
                      <a:endParaRPr lang="en-GB" sz="1600" b="0" i="0" u="none" strike="noStrike" dirty="0">
                        <a:solidFill>
                          <a:srgbClr val="000000"/>
                        </a:solidFill>
                        <a:effectLst/>
                        <a:latin typeface="Arial" panose="020B0604020202020204" pitchFamily="34" charset="0"/>
                      </a:endParaRPr>
                    </a:p>
                  </a:txBody>
                  <a:tcPr marL="7620" marR="7620" marT="7620" marB="0" anchor="ctr">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l" fontAlgn="ctr"/>
                      <a:r>
                        <a:rPr lang="en-GB" sz="1600" u="none" strike="noStrike" dirty="0">
                          <a:effectLst/>
                        </a:rPr>
                        <a:t>Q2 1996 to Q1 1997</a:t>
                      </a:r>
                      <a:endParaRPr lang="en-GB" sz="1600" b="0" i="0" u="none" strike="noStrike" dirty="0">
                        <a:solidFill>
                          <a:srgbClr val="000000"/>
                        </a:solidFill>
                        <a:effectLst/>
                        <a:latin typeface="Arial" panose="020B0604020202020204" pitchFamily="34" charset="0"/>
                      </a:endParaRPr>
                    </a:p>
                  </a:txBody>
                  <a:tcPr marL="7620" marR="7620" marT="7620" marB="0" anchor="ctr">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l" fontAlgn="ctr"/>
                      <a:r>
                        <a:rPr lang="en-GB" sz="1600" u="none" strike="noStrike" dirty="0">
                          <a:effectLst/>
                        </a:rPr>
                        <a:t>Q4 2000 to Q3 2001</a:t>
                      </a:r>
                      <a:endParaRPr lang="en-GB" sz="1600" b="0" i="0" u="none" strike="noStrike" dirty="0">
                        <a:solidFill>
                          <a:srgbClr val="000000"/>
                        </a:solidFill>
                        <a:effectLst/>
                        <a:latin typeface="Arial" panose="020B0604020202020204" pitchFamily="34" charset="0"/>
                      </a:endParaRPr>
                    </a:p>
                  </a:txBody>
                  <a:tcPr marL="7620" marR="7620" marT="7620" marB="0" anchor="ctr">
                    <a:lnB w="1270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xmlns="" val="4178141054"/>
                  </a:ext>
                </a:extLst>
              </a:tr>
            </a:tbl>
          </a:graphicData>
        </a:graphic>
      </p:graphicFrame>
    </p:spTree>
    <p:extLst>
      <p:ext uri="{BB962C8B-B14F-4D97-AF65-F5344CB8AC3E}">
        <p14:creationId xmlns:p14="http://schemas.microsoft.com/office/powerpoint/2010/main" val="2132368832"/>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generated with high confidence">
            <a:extLst>
              <a:ext uri="{FF2B5EF4-FFF2-40B4-BE49-F238E27FC236}">
                <a16:creationId xmlns="" xmlns:a16="http://schemas.microsoft.com/office/drawing/2014/main" id="{FC3B8CEB-E55D-4837-81CF-FE43B1A912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8785" y="857250"/>
            <a:ext cx="6626431" cy="5143500"/>
          </a:xfrm>
          <a:prstGeom prst="rect">
            <a:avLst/>
          </a:prstGeom>
        </p:spPr>
      </p:pic>
    </p:spTree>
    <p:extLst>
      <p:ext uri="{BB962C8B-B14F-4D97-AF65-F5344CB8AC3E}">
        <p14:creationId xmlns:p14="http://schemas.microsoft.com/office/powerpoint/2010/main" val="3459283533"/>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 xmlns:a16="http://schemas.microsoft.com/office/drawing/2014/main" id="{933175D8-FCDA-4DF6-9374-965E267BCD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97000"/>
            <a:ext cx="9144000" cy="4064000"/>
          </a:xfrm>
          <a:prstGeom prst="rect">
            <a:avLst/>
          </a:prstGeom>
        </p:spPr>
      </p:pic>
    </p:spTree>
    <p:extLst>
      <p:ext uri="{BB962C8B-B14F-4D97-AF65-F5344CB8AC3E}">
        <p14:creationId xmlns:p14="http://schemas.microsoft.com/office/powerpoint/2010/main" val="2019251066"/>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social media post&#10;&#10;Description automatically generated">
            <a:extLst>
              <a:ext uri="{FF2B5EF4-FFF2-40B4-BE49-F238E27FC236}">
                <a16:creationId xmlns="" xmlns:a16="http://schemas.microsoft.com/office/drawing/2014/main" id="{84C51593-765D-4D7B-BAC8-24F6F3D234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97000"/>
            <a:ext cx="9144000" cy="4064000"/>
          </a:xfrm>
          <a:prstGeom prst="rect">
            <a:avLst/>
          </a:prstGeom>
        </p:spPr>
      </p:pic>
    </p:spTree>
    <p:extLst>
      <p:ext uri="{BB962C8B-B14F-4D97-AF65-F5344CB8AC3E}">
        <p14:creationId xmlns:p14="http://schemas.microsoft.com/office/powerpoint/2010/main" val="860513503"/>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C93DEBA3-4706-455D-B12D-DB4E843E1DCC}"/>
              </a:ext>
            </a:extLst>
          </p:cNvPr>
          <p:cNvSpPr txBox="1"/>
          <p:nvPr/>
        </p:nvSpPr>
        <p:spPr>
          <a:xfrm>
            <a:off x="2194560" y="2855867"/>
            <a:ext cx="5009606" cy="1938992"/>
          </a:xfrm>
          <a:prstGeom prst="rect">
            <a:avLst/>
          </a:prstGeom>
          <a:noFill/>
        </p:spPr>
        <p:txBody>
          <a:bodyPr wrap="square" rtlCol="0">
            <a:spAutoFit/>
          </a:bodyPr>
          <a:lstStyle/>
          <a:p>
            <a:pPr algn="ctr"/>
            <a:r>
              <a:rPr lang="en-GB" sz="3000" b="1" dirty="0">
                <a:solidFill>
                  <a:srgbClr val="00B0F0"/>
                </a:solidFill>
              </a:rPr>
              <a:t>Flu associated </a:t>
            </a:r>
            <a:r>
              <a:rPr lang="en-GB" sz="3000" b="1" dirty="0">
                <a:solidFill>
                  <a:srgbClr val="00B0F0"/>
                </a:solidFill>
              </a:rPr>
              <a:t>mortality from NRS daily management data using the </a:t>
            </a:r>
            <a:r>
              <a:rPr lang="en-GB" sz="3000" b="1" dirty="0" err="1">
                <a:solidFill>
                  <a:srgbClr val="00B0F0"/>
                </a:solidFill>
              </a:rPr>
              <a:t>FluMOMO</a:t>
            </a:r>
            <a:r>
              <a:rPr lang="en-GB" sz="3000" b="1" dirty="0">
                <a:solidFill>
                  <a:srgbClr val="00B0F0"/>
                </a:solidFill>
              </a:rPr>
              <a:t> model</a:t>
            </a:r>
            <a:endParaRPr lang="en-GB" sz="3000" b="1" dirty="0">
              <a:solidFill>
                <a:srgbClr val="00B0F0"/>
              </a:solidFill>
            </a:endParaRPr>
          </a:p>
        </p:txBody>
      </p:sp>
    </p:spTree>
    <p:extLst>
      <p:ext uri="{BB962C8B-B14F-4D97-AF65-F5344CB8AC3E}">
        <p14:creationId xmlns:p14="http://schemas.microsoft.com/office/powerpoint/2010/main" val="1988337281"/>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77634" y="2186863"/>
            <a:ext cx="3726414" cy="2308324"/>
          </a:xfrm>
          <a:prstGeom prst="rect">
            <a:avLst/>
          </a:prstGeom>
        </p:spPr>
        <p:txBody>
          <a:bodyPr wrap="square">
            <a:spAutoFit/>
          </a:bodyPr>
          <a:lstStyle/>
          <a:p>
            <a:r>
              <a:rPr lang="en-GB" b="1" dirty="0" err="1">
                <a:solidFill>
                  <a:srgbClr val="00B0F0"/>
                </a:solidFill>
                <a:latin typeface="Arial" pitchFamily="34" charset="0"/>
                <a:cs typeface="Arial" pitchFamily="34" charset="0"/>
              </a:rPr>
              <a:t>FluMOMO</a:t>
            </a:r>
            <a:endParaRPr lang="en-GB" b="1" dirty="0">
              <a:solidFill>
                <a:srgbClr val="00B0F0"/>
              </a:solidFill>
              <a:latin typeface="Arial" pitchFamily="34" charset="0"/>
              <a:cs typeface="Arial" pitchFamily="34" charset="0"/>
            </a:endParaRPr>
          </a:p>
          <a:p>
            <a:endParaRPr lang="en-GB" b="1" dirty="0">
              <a:solidFill>
                <a:srgbClr val="00B0F0"/>
              </a:solidFill>
              <a:latin typeface="Arial" pitchFamily="34" charset="0"/>
              <a:cs typeface="Arial" pitchFamily="34" charset="0"/>
            </a:endParaRPr>
          </a:p>
          <a:p>
            <a:r>
              <a:rPr lang="en-GB" b="1" dirty="0">
                <a:solidFill>
                  <a:srgbClr val="00B0F0"/>
                </a:solidFill>
                <a:latin typeface="Arial" pitchFamily="34" charset="0"/>
                <a:cs typeface="Arial" pitchFamily="34" charset="0"/>
              </a:rPr>
              <a:t>Unpublished data omitted pending publication </a:t>
            </a:r>
          </a:p>
          <a:p>
            <a:endParaRPr lang="en-GB" b="1" dirty="0">
              <a:solidFill>
                <a:srgbClr val="00B0F0"/>
              </a:solidFill>
              <a:latin typeface="Arial" pitchFamily="34" charset="0"/>
              <a:cs typeface="Arial" pitchFamily="34" charset="0"/>
            </a:endParaRPr>
          </a:p>
        </p:txBody>
      </p:sp>
      <p:sp>
        <p:nvSpPr>
          <p:cNvPr id="5" name="Rectangle 4"/>
          <p:cNvSpPr/>
          <p:nvPr/>
        </p:nvSpPr>
        <p:spPr>
          <a:xfrm>
            <a:off x="1328245" y="4255884"/>
            <a:ext cx="6984125" cy="1200329"/>
          </a:xfrm>
          <a:prstGeom prst="rect">
            <a:avLst/>
          </a:prstGeom>
        </p:spPr>
        <p:txBody>
          <a:bodyPr wrap="square">
            <a:spAutoFit/>
          </a:bodyPr>
          <a:lstStyle/>
          <a:p>
            <a:r>
              <a:rPr lang="en-GB" sz="1800" b="1" dirty="0" err="1"/>
              <a:t>FluMOMO</a:t>
            </a:r>
            <a:r>
              <a:rPr lang="en-GB" sz="1800" b="1" dirty="0"/>
              <a:t> modelled data is indicative that flu explained much of excess mortality, that low temperature did not explain the excess and that unmeasured confounding could only explain less than 20% of the excess in the elderly</a:t>
            </a:r>
          </a:p>
        </p:txBody>
      </p:sp>
    </p:spTree>
    <p:extLst>
      <p:ext uri="{BB962C8B-B14F-4D97-AF65-F5344CB8AC3E}">
        <p14:creationId xmlns:p14="http://schemas.microsoft.com/office/powerpoint/2010/main" val="3689186286"/>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C93DEBA3-4706-455D-B12D-DB4E843E1DCC}"/>
              </a:ext>
            </a:extLst>
          </p:cNvPr>
          <p:cNvSpPr txBox="1"/>
          <p:nvPr/>
        </p:nvSpPr>
        <p:spPr>
          <a:xfrm>
            <a:off x="2159087" y="1992706"/>
            <a:ext cx="5009606" cy="2862322"/>
          </a:xfrm>
          <a:prstGeom prst="rect">
            <a:avLst/>
          </a:prstGeom>
          <a:noFill/>
        </p:spPr>
        <p:txBody>
          <a:bodyPr wrap="square" rtlCol="0">
            <a:spAutoFit/>
          </a:bodyPr>
          <a:lstStyle/>
          <a:p>
            <a:pPr algn="ctr"/>
            <a:r>
              <a:rPr lang="en-GB" sz="3000" dirty="0">
                <a:solidFill>
                  <a:srgbClr val="00B0F0"/>
                </a:solidFill>
              </a:rPr>
              <a:t>End of season data-</a:t>
            </a:r>
          </a:p>
          <a:p>
            <a:pPr algn="ctr"/>
            <a:r>
              <a:rPr lang="en-GB" sz="3000" dirty="0">
                <a:solidFill>
                  <a:srgbClr val="00B0F0"/>
                </a:solidFill>
              </a:rPr>
              <a:t>Early SMR analysis </a:t>
            </a:r>
          </a:p>
          <a:p>
            <a:pPr algn="ctr"/>
            <a:r>
              <a:rPr lang="en-GB" sz="3000" dirty="0">
                <a:solidFill>
                  <a:srgbClr val="00B0F0"/>
                </a:solidFill>
              </a:rPr>
              <a:t>HPS data correlation </a:t>
            </a:r>
          </a:p>
          <a:p>
            <a:pPr algn="ctr"/>
            <a:r>
              <a:rPr lang="en-GB" sz="3000" dirty="0">
                <a:solidFill>
                  <a:srgbClr val="00B0F0"/>
                </a:solidFill>
              </a:rPr>
              <a:t>&amp; </a:t>
            </a:r>
          </a:p>
          <a:p>
            <a:pPr algn="ctr"/>
            <a:r>
              <a:rPr lang="en-GB" sz="3000" dirty="0">
                <a:solidFill>
                  <a:srgbClr val="00B0F0"/>
                </a:solidFill>
              </a:rPr>
              <a:t>NRS official statistics on mortality </a:t>
            </a:r>
            <a:endParaRPr lang="en-GB" sz="3000" dirty="0">
              <a:solidFill>
                <a:srgbClr val="00B0F0"/>
              </a:solidFill>
            </a:endParaRPr>
          </a:p>
        </p:txBody>
      </p:sp>
    </p:spTree>
    <p:extLst>
      <p:ext uri="{BB962C8B-B14F-4D97-AF65-F5344CB8AC3E}">
        <p14:creationId xmlns:p14="http://schemas.microsoft.com/office/powerpoint/2010/main" val="12075876"/>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C63B8BE4-E980-4DE8-911A-D82A08F3A427}"/>
              </a:ext>
            </a:extLst>
          </p:cNvPr>
          <p:cNvPicPr>
            <a:picLocks noChangeAspect="1"/>
          </p:cNvPicPr>
          <p:nvPr/>
        </p:nvPicPr>
        <p:blipFill>
          <a:blip r:embed="rId2" cstate="print"/>
          <a:stretch>
            <a:fillRect/>
          </a:stretch>
        </p:blipFill>
        <p:spPr>
          <a:xfrm>
            <a:off x="1269131" y="1353864"/>
            <a:ext cx="6583557" cy="4417238"/>
          </a:xfrm>
          <a:prstGeom prst="rect">
            <a:avLst/>
          </a:prstGeom>
        </p:spPr>
      </p:pic>
      <p:sp>
        <p:nvSpPr>
          <p:cNvPr id="4" name="TextBox 3"/>
          <p:cNvSpPr txBox="1"/>
          <p:nvPr/>
        </p:nvSpPr>
        <p:spPr>
          <a:xfrm>
            <a:off x="1253359" y="857250"/>
            <a:ext cx="6562397" cy="738664"/>
          </a:xfrm>
          <a:prstGeom prst="rect">
            <a:avLst/>
          </a:prstGeom>
          <a:noFill/>
        </p:spPr>
        <p:txBody>
          <a:bodyPr wrap="square" rtlCol="0">
            <a:spAutoFit/>
          </a:bodyPr>
          <a:lstStyle/>
          <a:p>
            <a:pPr algn="ctr"/>
            <a:r>
              <a:rPr lang="en-GB" sz="2100" dirty="0">
                <a:solidFill>
                  <a:srgbClr val="00B0F0"/>
                </a:solidFill>
              </a:rPr>
              <a:t>NRS Excess death data by week &amp; by age group 2013 to 2017/18</a:t>
            </a:r>
            <a:endParaRPr lang="en-GB" sz="2100" dirty="0">
              <a:solidFill>
                <a:srgbClr val="00B0F0"/>
              </a:solidFill>
            </a:endParaRPr>
          </a:p>
        </p:txBody>
      </p:sp>
    </p:spTree>
    <p:extLst>
      <p:ext uri="{BB962C8B-B14F-4D97-AF65-F5344CB8AC3E}">
        <p14:creationId xmlns:p14="http://schemas.microsoft.com/office/powerpoint/2010/main" val="2133121300"/>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0FDC83D1-6170-4311-B5CD-D771C7108C4D}"/>
              </a:ext>
            </a:extLst>
          </p:cNvPr>
          <p:cNvPicPr>
            <a:picLocks noChangeAspect="1"/>
          </p:cNvPicPr>
          <p:nvPr/>
        </p:nvPicPr>
        <p:blipFill>
          <a:blip r:embed="rId2" cstate="print"/>
          <a:stretch>
            <a:fillRect/>
          </a:stretch>
        </p:blipFill>
        <p:spPr>
          <a:xfrm>
            <a:off x="317971" y="1797574"/>
            <a:ext cx="8591020" cy="3294668"/>
          </a:xfrm>
          <a:prstGeom prst="rect">
            <a:avLst/>
          </a:prstGeom>
        </p:spPr>
      </p:pic>
      <p:sp>
        <p:nvSpPr>
          <p:cNvPr id="3" name="TextBox 2"/>
          <p:cNvSpPr txBox="1"/>
          <p:nvPr/>
        </p:nvSpPr>
        <p:spPr>
          <a:xfrm>
            <a:off x="319252" y="1022788"/>
            <a:ext cx="8548852" cy="646331"/>
          </a:xfrm>
          <a:prstGeom prst="rect">
            <a:avLst/>
          </a:prstGeom>
          <a:noFill/>
        </p:spPr>
        <p:txBody>
          <a:bodyPr wrap="square" rtlCol="0">
            <a:spAutoFit/>
          </a:bodyPr>
          <a:lstStyle/>
          <a:p>
            <a:pPr algn="ctr"/>
            <a:r>
              <a:rPr lang="en-GB" sz="1800" b="1" dirty="0">
                <a:solidFill>
                  <a:srgbClr val="00B0F0"/>
                </a:solidFill>
              </a:rPr>
              <a:t>HPS ECOSS Laboratory positive respiratory pathogens by season - 2009/10 to 2017/18</a:t>
            </a:r>
            <a:endParaRPr lang="en-GB" sz="1800" b="1" dirty="0">
              <a:solidFill>
                <a:srgbClr val="00B0F0"/>
              </a:solidFill>
            </a:endParaRPr>
          </a:p>
        </p:txBody>
      </p:sp>
    </p:spTree>
    <p:extLst>
      <p:ext uri="{BB962C8B-B14F-4D97-AF65-F5344CB8AC3E}">
        <p14:creationId xmlns:p14="http://schemas.microsoft.com/office/powerpoint/2010/main" val="413588154"/>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4C44B958-CD7B-4F2D-9E20-F7FBAA0C7F9A}"/>
              </a:ext>
            </a:extLst>
          </p:cNvPr>
          <p:cNvPicPr>
            <a:picLocks noChangeAspect="1"/>
          </p:cNvPicPr>
          <p:nvPr/>
        </p:nvPicPr>
        <p:blipFill>
          <a:blip r:embed="rId2" cstate="print"/>
          <a:stretch>
            <a:fillRect/>
          </a:stretch>
        </p:blipFill>
        <p:spPr>
          <a:xfrm>
            <a:off x="336377" y="1744061"/>
            <a:ext cx="8590848" cy="4623237"/>
          </a:xfrm>
          <a:prstGeom prst="rect">
            <a:avLst/>
          </a:prstGeom>
        </p:spPr>
      </p:pic>
      <p:sp>
        <p:nvSpPr>
          <p:cNvPr id="5" name="TextBox 4"/>
          <p:cNvSpPr txBox="1"/>
          <p:nvPr/>
        </p:nvSpPr>
        <p:spPr>
          <a:xfrm>
            <a:off x="307428" y="1046437"/>
            <a:ext cx="8631621" cy="738664"/>
          </a:xfrm>
          <a:prstGeom prst="rect">
            <a:avLst/>
          </a:prstGeom>
          <a:noFill/>
        </p:spPr>
        <p:txBody>
          <a:bodyPr wrap="square" rtlCol="0">
            <a:spAutoFit/>
          </a:bodyPr>
          <a:lstStyle/>
          <a:p>
            <a:pPr algn="ctr"/>
            <a:r>
              <a:rPr lang="en-GB" sz="2100" dirty="0">
                <a:solidFill>
                  <a:srgbClr val="00B0F0"/>
                </a:solidFill>
              </a:rPr>
              <a:t>ISD SMR01 admissions with HPS ECOSS laboratory positive influenza tests seasons 2010/11 to 2017/18  </a:t>
            </a:r>
            <a:endParaRPr lang="en-GB" sz="2100" dirty="0">
              <a:solidFill>
                <a:srgbClr val="00B0F0"/>
              </a:solidFill>
            </a:endParaRPr>
          </a:p>
        </p:txBody>
      </p:sp>
    </p:spTree>
    <p:extLst>
      <p:ext uri="{BB962C8B-B14F-4D97-AF65-F5344CB8AC3E}">
        <p14:creationId xmlns:p14="http://schemas.microsoft.com/office/powerpoint/2010/main" val="1313973005"/>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ACF3EFDC-9BB6-4AE2-BE9D-9514B37F9B41}"/>
              </a:ext>
            </a:extLst>
          </p:cNvPr>
          <p:cNvPicPr>
            <a:picLocks noChangeAspect="1"/>
          </p:cNvPicPr>
          <p:nvPr/>
        </p:nvPicPr>
        <p:blipFill>
          <a:blip r:embed="rId2" cstate="print"/>
          <a:stretch>
            <a:fillRect/>
          </a:stretch>
        </p:blipFill>
        <p:spPr>
          <a:xfrm>
            <a:off x="450196" y="1850477"/>
            <a:ext cx="8142278" cy="4303987"/>
          </a:xfrm>
          <a:prstGeom prst="rect">
            <a:avLst/>
          </a:prstGeom>
        </p:spPr>
      </p:pic>
      <p:sp>
        <p:nvSpPr>
          <p:cNvPr id="3" name="TextBox 2"/>
          <p:cNvSpPr txBox="1"/>
          <p:nvPr/>
        </p:nvSpPr>
        <p:spPr>
          <a:xfrm>
            <a:off x="413845" y="1152854"/>
            <a:ext cx="8170480" cy="738664"/>
          </a:xfrm>
          <a:prstGeom prst="rect">
            <a:avLst/>
          </a:prstGeom>
          <a:noFill/>
        </p:spPr>
        <p:txBody>
          <a:bodyPr wrap="square" rtlCol="0">
            <a:spAutoFit/>
          </a:bodyPr>
          <a:lstStyle/>
          <a:p>
            <a:pPr algn="ctr"/>
            <a:r>
              <a:rPr lang="en-GB" sz="2100" dirty="0">
                <a:solidFill>
                  <a:srgbClr val="00B0F0"/>
                </a:solidFill>
              </a:rPr>
              <a:t>HPS ECOSS data for dominant respiratory pathogens versus NRS mortality data 2009/10 to 2017/18 seasons</a:t>
            </a:r>
            <a:endParaRPr lang="en-GB" sz="2100" dirty="0">
              <a:solidFill>
                <a:srgbClr val="00B0F0"/>
              </a:solidFill>
            </a:endParaRPr>
          </a:p>
        </p:txBody>
      </p:sp>
    </p:spTree>
    <p:extLst>
      <p:ext uri="{BB962C8B-B14F-4D97-AF65-F5344CB8AC3E}">
        <p14:creationId xmlns:p14="http://schemas.microsoft.com/office/powerpoint/2010/main" val="16785426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721F2E8-EA3B-495F-BF0E-64E1D777F89D}"/>
              </a:ext>
            </a:extLst>
          </p:cNvPr>
          <p:cNvSpPr>
            <a:spLocks noGrp="1"/>
          </p:cNvSpPr>
          <p:nvPr>
            <p:ph type="title"/>
          </p:nvPr>
        </p:nvSpPr>
        <p:spPr/>
        <p:txBody>
          <a:bodyPr/>
          <a:lstStyle/>
          <a:p>
            <a:r>
              <a:rPr lang="en-GB" sz="2400" dirty="0"/>
              <a:t>Segmented regression analysis – England (all ages)</a:t>
            </a:r>
          </a:p>
        </p:txBody>
      </p:sp>
      <p:pic>
        <p:nvPicPr>
          <p:cNvPr id="5" name="Content Placeholder 4">
            <a:extLst>
              <a:ext uri="{FF2B5EF4-FFF2-40B4-BE49-F238E27FC236}">
                <a16:creationId xmlns:a16="http://schemas.microsoft.com/office/drawing/2014/main" xmlns="" id="{BC3B73C8-C583-48CB-A472-F3D95115E67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5819" y="1412776"/>
            <a:ext cx="7192362" cy="4595784"/>
          </a:xfrm>
        </p:spPr>
      </p:pic>
    </p:spTree>
    <p:extLst>
      <p:ext uri="{BB962C8B-B14F-4D97-AF65-F5344CB8AC3E}">
        <p14:creationId xmlns:p14="http://schemas.microsoft.com/office/powerpoint/2010/main" val="1535307855"/>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48B03F0E-C11A-4703-8F21-3E21E1C205B4}"/>
              </a:ext>
            </a:extLst>
          </p:cNvPr>
          <p:cNvPicPr>
            <a:picLocks noChangeAspect="1"/>
          </p:cNvPicPr>
          <p:nvPr/>
        </p:nvPicPr>
        <p:blipFill>
          <a:blip r:embed="rId2" cstate="print"/>
          <a:stretch>
            <a:fillRect/>
          </a:stretch>
        </p:blipFill>
        <p:spPr>
          <a:xfrm>
            <a:off x="275330" y="1034003"/>
            <a:ext cx="8789525" cy="3811079"/>
          </a:xfrm>
          <a:prstGeom prst="rect">
            <a:avLst/>
          </a:prstGeom>
        </p:spPr>
      </p:pic>
      <p:graphicFrame>
        <p:nvGraphicFramePr>
          <p:cNvPr id="3" name="Table 2">
            <a:extLst>
              <a:ext uri="{FF2B5EF4-FFF2-40B4-BE49-F238E27FC236}">
                <a16:creationId xmlns="" xmlns:a16="http://schemas.microsoft.com/office/drawing/2014/main" id="{E319B151-5F1F-4B47-B5AC-B7A0728FD25E}"/>
              </a:ext>
            </a:extLst>
          </p:cNvPr>
          <p:cNvGraphicFramePr>
            <a:graphicFrameLocks noGrp="1"/>
          </p:cNvGraphicFramePr>
          <p:nvPr>
            <p:extLst/>
          </p:nvPr>
        </p:nvGraphicFramePr>
        <p:xfrm>
          <a:off x="275331" y="4668329"/>
          <a:ext cx="8731982" cy="1014413"/>
        </p:xfrm>
        <a:graphic>
          <a:graphicData uri="http://schemas.openxmlformats.org/drawingml/2006/table">
            <a:tbl>
              <a:tblPr firstRow="1" firstCol="1" bandRow="1">
                <a:tableStyleId>{5C22544A-7EE6-4342-B048-85BDC9FD1C3A}</a:tableStyleId>
              </a:tblPr>
              <a:tblGrid>
                <a:gridCol w="897506">
                  <a:extLst>
                    <a:ext uri="{9D8B030D-6E8A-4147-A177-3AD203B41FA5}">
                      <a16:colId xmlns="" xmlns:a16="http://schemas.microsoft.com/office/drawing/2014/main" val="260861168"/>
                    </a:ext>
                  </a:extLst>
                </a:gridCol>
                <a:gridCol w="859219">
                  <a:extLst>
                    <a:ext uri="{9D8B030D-6E8A-4147-A177-3AD203B41FA5}">
                      <a16:colId xmlns="" xmlns:a16="http://schemas.microsoft.com/office/drawing/2014/main" val="4167916276"/>
                    </a:ext>
                  </a:extLst>
                </a:gridCol>
                <a:gridCol w="1042638">
                  <a:extLst>
                    <a:ext uri="{9D8B030D-6E8A-4147-A177-3AD203B41FA5}">
                      <a16:colId xmlns="" xmlns:a16="http://schemas.microsoft.com/office/drawing/2014/main" val="3440161575"/>
                    </a:ext>
                  </a:extLst>
                </a:gridCol>
                <a:gridCol w="1042638">
                  <a:extLst>
                    <a:ext uri="{9D8B030D-6E8A-4147-A177-3AD203B41FA5}">
                      <a16:colId xmlns="" xmlns:a16="http://schemas.microsoft.com/office/drawing/2014/main" val="620085653"/>
                    </a:ext>
                  </a:extLst>
                </a:gridCol>
                <a:gridCol w="764840">
                  <a:extLst>
                    <a:ext uri="{9D8B030D-6E8A-4147-A177-3AD203B41FA5}">
                      <a16:colId xmlns="" xmlns:a16="http://schemas.microsoft.com/office/drawing/2014/main" val="2789898423"/>
                    </a:ext>
                  </a:extLst>
                </a:gridCol>
                <a:gridCol w="982091">
                  <a:extLst>
                    <a:ext uri="{9D8B030D-6E8A-4147-A177-3AD203B41FA5}">
                      <a16:colId xmlns="" xmlns:a16="http://schemas.microsoft.com/office/drawing/2014/main" val="305012152"/>
                    </a:ext>
                  </a:extLst>
                </a:gridCol>
                <a:gridCol w="997228">
                  <a:extLst>
                    <a:ext uri="{9D8B030D-6E8A-4147-A177-3AD203B41FA5}">
                      <a16:colId xmlns="" xmlns:a16="http://schemas.microsoft.com/office/drawing/2014/main" val="2035834322"/>
                    </a:ext>
                  </a:extLst>
                </a:gridCol>
                <a:gridCol w="1072912">
                  <a:extLst>
                    <a:ext uri="{9D8B030D-6E8A-4147-A177-3AD203B41FA5}">
                      <a16:colId xmlns="" xmlns:a16="http://schemas.microsoft.com/office/drawing/2014/main" val="3410272522"/>
                    </a:ext>
                  </a:extLst>
                </a:gridCol>
                <a:gridCol w="1072912">
                  <a:extLst>
                    <a:ext uri="{9D8B030D-6E8A-4147-A177-3AD203B41FA5}">
                      <a16:colId xmlns="" xmlns:a16="http://schemas.microsoft.com/office/drawing/2014/main" val="3532464796"/>
                    </a:ext>
                  </a:extLst>
                </a:gridCol>
              </a:tblGrid>
              <a:tr h="292894">
                <a:tc gridSpan="2">
                  <a:txBody>
                    <a:bodyPr/>
                    <a:lstStyle/>
                    <a:p>
                      <a:pPr>
                        <a:lnSpc>
                          <a:spcPct val="115000"/>
                        </a:lnSpc>
                        <a:spcAft>
                          <a:spcPts val="0"/>
                        </a:spcAft>
                      </a:pPr>
                      <a:r>
                        <a:rPr lang="en-GB" sz="8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tc hMerge="1">
                  <a:txBody>
                    <a:bodyPr/>
                    <a:lstStyle/>
                    <a:p>
                      <a:endParaRPr lang="en-GB"/>
                    </a:p>
                  </a:txBody>
                  <a:tcPr/>
                </a:tc>
                <a:tc>
                  <a:txBody>
                    <a:bodyPr/>
                    <a:lstStyle/>
                    <a:p>
                      <a:pPr algn="ctr">
                        <a:lnSpc>
                          <a:spcPct val="115000"/>
                        </a:lnSpc>
                        <a:spcAft>
                          <a:spcPts val="0"/>
                        </a:spcAft>
                      </a:pPr>
                      <a:r>
                        <a:rPr lang="en-GB" sz="800">
                          <a:effectLst/>
                        </a:rPr>
                        <a:t>GP ILI rates</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tc>
                  <a:txBody>
                    <a:bodyPr/>
                    <a:lstStyle/>
                    <a:p>
                      <a:pPr algn="ctr">
                        <a:lnSpc>
                          <a:spcPct val="115000"/>
                        </a:lnSpc>
                        <a:spcAft>
                          <a:spcPts val="0"/>
                        </a:spcAft>
                      </a:pPr>
                      <a:r>
                        <a:rPr lang="en-GB" sz="800">
                          <a:effectLst/>
                        </a:rPr>
                        <a:t>ECOSS_pos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tc>
                  <a:txBody>
                    <a:bodyPr/>
                    <a:lstStyle/>
                    <a:p>
                      <a:pPr algn="ctr">
                        <a:lnSpc>
                          <a:spcPct val="115000"/>
                        </a:lnSpc>
                        <a:spcAft>
                          <a:spcPts val="0"/>
                        </a:spcAft>
                      </a:pPr>
                      <a:r>
                        <a:rPr lang="en-GB" sz="800">
                          <a:effectLst/>
                        </a:rPr>
                        <a:t>Hosp</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tc>
                  <a:txBody>
                    <a:bodyPr/>
                    <a:lstStyle/>
                    <a:p>
                      <a:pPr algn="ctr">
                        <a:lnSpc>
                          <a:spcPct val="115000"/>
                        </a:lnSpc>
                        <a:spcAft>
                          <a:spcPts val="0"/>
                        </a:spcAft>
                      </a:pPr>
                      <a:r>
                        <a:rPr lang="en-GB" sz="800">
                          <a:effectLst/>
                        </a:rPr>
                        <a:t>SARI</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tc>
                  <a:txBody>
                    <a:bodyPr/>
                    <a:lstStyle/>
                    <a:p>
                      <a:pPr algn="ctr">
                        <a:lnSpc>
                          <a:spcPct val="115000"/>
                        </a:lnSpc>
                        <a:spcAft>
                          <a:spcPts val="0"/>
                        </a:spcAft>
                      </a:pPr>
                      <a:r>
                        <a:rPr lang="en-GB" sz="800">
                          <a:effectLst/>
                        </a:rPr>
                        <a:t>Outbreaks</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tc>
                  <a:txBody>
                    <a:bodyPr/>
                    <a:lstStyle/>
                    <a:p>
                      <a:pPr algn="ctr">
                        <a:lnSpc>
                          <a:spcPct val="115000"/>
                        </a:lnSpc>
                        <a:spcAft>
                          <a:spcPts val="0"/>
                        </a:spcAft>
                      </a:pPr>
                      <a:r>
                        <a:rPr lang="en-GB" sz="800">
                          <a:effectLst/>
                        </a:rPr>
                        <a:t>GP_pos_%</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tc>
                  <a:txBody>
                    <a:bodyPr/>
                    <a:lstStyle/>
                    <a:p>
                      <a:pPr algn="ctr">
                        <a:lnSpc>
                          <a:spcPct val="115000"/>
                        </a:lnSpc>
                        <a:spcAft>
                          <a:spcPts val="0"/>
                        </a:spcAft>
                      </a:pPr>
                      <a:r>
                        <a:rPr lang="en-GB" sz="800">
                          <a:effectLst/>
                        </a:rPr>
                        <a:t>Flu_pos_no</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 xmlns:a16="http://schemas.microsoft.com/office/drawing/2014/main" val="451735592"/>
                  </a:ext>
                </a:extLst>
              </a:tr>
              <a:tr h="428625">
                <a:tc rowSpan="2">
                  <a:txBody>
                    <a:bodyPr/>
                    <a:lstStyle/>
                    <a:p>
                      <a:pPr>
                        <a:lnSpc>
                          <a:spcPct val="115000"/>
                        </a:lnSpc>
                        <a:spcAft>
                          <a:spcPts val="0"/>
                        </a:spcAft>
                      </a:pPr>
                      <a:r>
                        <a:rPr lang="en-GB" sz="800">
                          <a:effectLst/>
                        </a:rPr>
                        <a:t>Deaths</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15000"/>
                        </a:lnSpc>
                        <a:spcAft>
                          <a:spcPts val="0"/>
                        </a:spcAft>
                      </a:pPr>
                      <a:r>
                        <a:rPr lang="en-GB" sz="800">
                          <a:effectLst/>
                        </a:rPr>
                        <a:t>Pearson Correlation</a:t>
                      </a:r>
                      <a:r>
                        <a:rPr lang="en-GB" sz="800" baseline="30000">
                          <a:effectLst/>
                        </a:rPr>
                        <a:t>2</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r">
                        <a:lnSpc>
                          <a:spcPct val="115000"/>
                        </a:lnSpc>
                        <a:spcAft>
                          <a:spcPts val="0"/>
                        </a:spcAft>
                      </a:pPr>
                      <a:r>
                        <a:rPr lang="en-GB" sz="800">
                          <a:effectLst/>
                        </a:rPr>
                        <a:t>0.549</a:t>
                      </a:r>
                      <a:r>
                        <a:rPr lang="en-GB" sz="800" baseline="30000">
                          <a:effectLst/>
                        </a:rPr>
                        <a:t>**</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r">
                        <a:lnSpc>
                          <a:spcPct val="115000"/>
                        </a:lnSpc>
                        <a:spcAft>
                          <a:spcPts val="0"/>
                        </a:spcAft>
                      </a:pPr>
                      <a:r>
                        <a:rPr lang="en-GB" sz="800">
                          <a:effectLst/>
                        </a:rPr>
                        <a:t>0.746</a:t>
                      </a:r>
                      <a:r>
                        <a:rPr lang="en-GB" sz="800" baseline="30000">
                          <a:effectLst/>
                        </a:rPr>
                        <a:t>**</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r">
                        <a:lnSpc>
                          <a:spcPct val="115000"/>
                        </a:lnSpc>
                        <a:spcAft>
                          <a:spcPts val="0"/>
                        </a:spcAft>
                      </a:pPr>
                      <a:r>
                        <a:rPr lang="en-GB" sz="800">
                          <a:effectLst/>
                        </a:rPr>
                        <a:t>0.792</a:t>
                      </a:r>
                      <a:r>
                        <a:rPr lang="en-GB" sz="800" baseline="30000">
                          <a:effectLst/>
                        </a:rPr>
                        <a:t>**</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r">
                        <a:lnSpc>
                          <a:spcPct val="115000"/>
                        </a:lnSpc>
                        <a:spcAft>
                          <a:spcPts val="0"/>
                        </a:spcAft>
                      </a:pPr>
                      <a:r>
                        <a:rPr lang="en-GB" sz="800">
                          <a:effectLst/>
                        </a:rPr>
                        <a:t>0.597</a:t>
                      </a:r>
                      <a:r>
                        <a:rPr lang="en-GB" sz="800" baseline="30000">
                          <a:effectLst/>
                        </a:rPr>
                        <a:t>**</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r">
                        <a:lnSpc>
                          <a:spcPct val="115000"/>
                        </a:lnSpc>
                        <a:spcAft>
                          <a:spcPts val="0"/>
                        </a:spcAft>
                      </a:pPr>
                      <a:r>
                        <a:rPr lang="en-GB" sz="800">
                          <a:effectLst/>
                        </a:rPr>
                        <a:t>0.700</a:t>
                      </a:r>
                      <a:r>
                        <a:rPr lang="en-GB" sz="800" baseline="30000">
                          <a:effectLst/>
                        </a:rPr>
                        <a:t>**</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r">
                        <a:lnSpc>
                          <a:spcPct val="115000"/>
                        </a:lnSpc>
                        <a:spcAft>
                          <a:spcPts val="0"/>
                        </a:spcAft>
                      </a:pPr>
                      <a:r>
                        <a:rPr lang="en-GB" sz="800">
                          <a:effectLst/>
                        </a:rPr>
                        <a:t>0.669</a:t>
                      </a:r>
                      <a:r>
                        <a:rPr lang="en-GB" sz="800" baseline="30000">
                          <a:effectLst/>
                        </a:rPr>
                        <a:t>**</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r">
                        <a:lnSpc>
                          <a:spcPct val="115000"/>
                        </a:lnSpc>
                        <a:spcAft>
                          <a:spcPts val="0"/>
                        </a:spcAft>
                      </a:pPr>
                      <a:r>
                        <a:rPr lang="en-GB" sz="800">
                          <a:effectLst/>
                        </a:rPr>
                        <a:t>0.805</a:t>
                      </a:r>
                      <a:r>
                        <a:rPr lang="en-GB" sz="800" baseline="30000">
                          <a:effectLst/>
                        </a:rPr>
                        <a:t>**</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 xmlns:a16="http://schemas.microsoft.com/office/drawing/2014/main" val="1810762036"/>
                  </a:ext>
                </a:extLst>
              </a:tr>
              <a:tr h="292894">
                <a:tc vMerge="1">
                  <a:txBody>
                    <a:bodyPr/>
                    <a:lstStyle/>
                    <a:p>
                      <a:endParaRPr lang="en-GB"/>
                    </a:p>
                  </a:txBody>
                  <a:tcPr/>
                </a:tc>
                <a:tc>
                  <a:txBody>
                    <a:bodyPr/>
                    <a:lstStyle/>
                    <a:p>
                      <a:pPr>
                        <a:lnSpc>
                          <a:spcPct val="115000"/>
                        </a:lnSpc>
                        <a:spcAft>
                          <a:spcPts val="0"/>
                        </a:spcAft>
                      </a:pPr>
                      <a:r>
                        <a:rPr lang="en-GB" sz="800">
                          <a:effectLst/>
                        </a:rPr>
                        <a:t>Sig. (2-tailed)</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r">
                        <a:lnSpc>
                          <a:spcPct val="115000"/>
                        </a:lnSpc>
                        <a:spcAft>
                          <a:spcPts val="0"/>
                        </a:spcAft>
                      </a:pPr>
                      <a:r>
                        <a:rPr lang="en-GB" sz="800">
                          <a:effectLst/>
                        </a:rPr>
                        <a:t>0.00</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r">
                        <a:lnSpc>
                          <a:spcPct val="115000"/>
                        </a:lnSpc>
                        <a:spcAft>
                          <a:spcPts val="0"/>
                        </a:spcAft>
                      </a:pPr>
                      <a:r>
                        <a:rPr lang="en-GB" sz="800">
                          <a:effectLst/>
                        </a:rPr>
                        <a:t>0.00</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r">
                        <a:lnSpc>
                          <a:spcPct val="115000"/>
                        </a:lnSpc>
                        <a:spcAft>
                          <a:spcPts val="0"/>
                        </a:spcAft>
                      </a:pPr>
                      <a:r>
                        <a:rPr lang="en-GB" sz="800">
                          <a:effectLst/>
                        </a:rPr>
                        <a:t>0.00</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r">
                        <a:lnSpc>
                          <a:spcPct val="115000"/>
                        </a:lnSpc>
                        <a:spcAft>
                          <a:spcPts val="0"/>
                        </a:spcAft>
                      </a:pPr>
                      <a:r>
                        <a:rPr lang="en-GB" sz="800">
                          <a:effectLst/>
                        </a:rPr>
                        <a:t>0.00</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r">
                        <a:lnSpc>
                          <a:spcPct val="115000"/>
                        </a:lnSpc>
                        <a:spcAft>
                          <a:spcPts val="0"/>
                        </a:spcAft>
                      </a:pPr>
                      <a:r>
                        <a:rPr lang="en-GB" sz="800">
                          <a:effectLst/>
                        </a:rPr>
                        <a:t>0.00</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r">
                        <a:lnSpc>
                          <a:spcPct val="115000"/>
                        </a:lnSpc>
                        <a:spcAft>
                          <a:spcPts val="0"/>
                        </a:spcAft>
                      </a:pPr>
                      <a:r>
                        <a:rPr lang="en-GB" sz="800">
                          <a:effectLst/>
                        </a:rPr>
                        <a:t>0.00</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r">
                        <a:lnSpc>
                          <a:spcPct val="115000"/>
                        </a:lnSpc>
                        <a:spcAft>
                          <a:spcPts val="0"/>
                        </a:spcAft>
                      </a:pPr>
                      <a:r>
                        <a:rPr lang="en-GB" sz="800" dirty="0">
                          <a:effectLst/>
                        </a:rPr>
                        <a:t>0.00</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 xmlns:a16="http://schemas.microsoft.com/office/drawing/2014/main" val="1777362572"/>
                  </a:ext>
                </a:extLst>
              </a:tr>
            </a:tbl>
          </a:graphicData>
        </a:graphic>
      </p:graphicFrame>
      <p:sp>
        <p:nvSpPr>
          <p:cNvPr id="4" name="Rectangle 3">
            <a:extLst>
              <a:ext uri="{FF2B5EF4-FFF2-40B4-BE49-F238E27FC236}">
                <a16:creationId xmlns="" xmlns:a16="http://schemas.microsoft.com/office/drawing/2014/main" id="{73515409-B2AB-4ED6-AC25-4066D951CFFB}"/>
              </a:ext>
            </a:extLst>
          </p:cNvPr>
          <p:cNvSpPr/>
          <p:nvPr/>
        </p:nvSpPr>
        <p:spPr>
          <a:xfrm>
            <a:off x="275330" y="5723751"/>
            <a:ext cx="5609228" cy="369332"/>
          </a:xfrm>
          <a:prstGeom prst="rect">
            <a:avLst/>
          </a:prstGeom>
        </p:spPr>
        <p:txBody>
          <a:bodyPr wrap="none">
            <a:spAutoFit/>
          </a:bodyPr>
          <a:lstStyle/>
          <a:p>
            <a:r>
              <a:rPr lang="en-GB" sz="1800" dirty="0"/>
              <a:t>**. Correlation is significant at the 0.01 level (2-tailed)</a:t>
            </a:r>
          </a:p>
        </p:txBody>
      </p:sp>
      <p:sp>
        <p:nvSpPr>
          <p:cNvPr id="5" name="TextBox 4"/>
          <p:cNvSpPr txBox="1"/>
          <p:nvPr/>
        </p:nvSpPr>
        <p:spPr>
          <a:xfrm>
            <a:off x="2045575" y="1046436"/>
            <a:ext cx="4907018" cy="646331"/>
          </a:xfrm>
          <a:prstGeom prst="rect">
            <a:avLst/>
          </a:prstGeom>
          <a:noFill/>
        </p:spPr>
        <p:txBody>
          <a:bodyPr wrap="square" rtlCol="0">
            <a:spAutoFit/>
          </a:bodyPr>
          <a:lstStyle/>
          <a:p>
            <a:pPr algn="ctr"/>
            <a:r>
              <a:rPr lang="en-GB" sz="1800" b="1" dirty="0">
                <a:solidFill>
                  <a:srgbClr val="00B0F0"/>
                </a:solidFill>
              </a:rPr>
              <a:t>Correlation of HPS data with NRS excess deaths</a:t>
            </a:r>
            <a:endParaRPr lang="en-GB" sz="1800" b="1" dirty="0">
              <a:solidFill>
                <a:srgbClr val="00B0F0"/>
              </a:solidFill>
            </a:endParaRPr>
          </a:p>
        </p:txBody>
      </p:sp>
    </p:spTree>
    <p:extLst>
      <p:ext uri="{BB962C8B-B14F-4D97-AF65-F5344CB8AC3E}">
        <p14:creationId xmlns:p14="http://schemas.microsoft.com/office/powerpoint/2010/main" val="881331222"/>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nvGraphicFramePr>
        <p:xfrm>
          <a:off x="484790" y="2157906"/>
          <a:ext cx="8182304" cy="3618186"/>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744922" y="1247447"/>
            <a:ext cx="7851227" cy="738664"/>
          </a:xfrm>
          <a:prstGeom prst="rect">
            <a:avLst/>
          </a:prstGeom>
          <a:noFill/>
        </p:spPr>
        <p:txBody>
          <a:bodyPr wrap="square" rtlCol="0">
            <a:spAutoFit/>
          </a:bodyPr>
          <a:lstStyle/>
          <a:p>
            <a:pPr algn="ctr"/>
            <a:r>
              <a:rPr lang="en-GB" sz="2100" b="1" dirty="0">
                <a:solidFill>
                  <a:srgbClr val="00B0F0"/>
                </a:solidFill>
              </a:rPr>
              <a:t>Influenza &amp; streptococcal crude 30 day mortality rates per 100,000 seasons 2010-2017/18</a:t>
            </a:r>
            <a:endParaRPr lang="en-GB" sz="2100" b="1" dirty="0">
              <a:solidFill>
                <a:srgbClr val="00B0F0"/>
              </a:solidFill>
            </a:endParaRPr>
          </a:p>
        </p:txBody>
      </p:sp>
    </p:spTree>
    <p:extLst>
      <p:ext uri="{BB962C8B-B14F-4D97-AF65-F5344CB8AC3E}">
        <p14:creationId xmlns:p14="http://schemas.microsoft.com/office/powerpoint/2010/main" val="592443617"/>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328" y="857250"/>
            <a:ext cx="8724507" cy="857250"/>
          </a:xfrm>
        </p:spPr>
        <p:txBody>
          <a:bodyPr/>
          <a:lstStyle/>
          <a:p>
            <a:pPr algn="ctr"/>
            <a:r>
              <a:rPr lang="en-GB" b="1" dirty="0" smtClean="0">
                <a:solidFill>
                  <a:srgbClr val="00B0F0"/>
                </a:solidFill>
                <a:latin typeface="Tahoma" pitchFamily="34" charset="0"/>
                <a:cs typeface="Tahoma" pitchFamily="34" charset="0"/>
              </a:rPr>
              <a:t>Conclusions</a:t>
            </a:r>
            <a:endParaRPr lang="en-GB" b="1" dirty="0">
              <a:solidFill>
                <a:srgbClr val="00B0F0"/>
              </a:solidFill>
              <a:latin typeface="Tahoma" pitchFamily="34" charset="0"/>
              <a:cs typeface="Tahoma" pitchFamily="34" charset="0"/>
            </a:endParaRPr>
          </a:p>
        </p:txBody>
      </p:sp>
      <p:sp>
        <p:nvSpPr>
          <p:cNvPr id="4" name="Text Placeholder 3"/>
          <p:cNvSpPr>
            <a:spLocks noGrp="1"/>
          </p:cNvSpPr>
          <p:nvPr>
            <p:ph type="body" sz="half" idx="1"/>
          </p:nvPr>
        </p:nvSpPr>
        <p:spPr>
          <a:xfrm>
            <a:off x="127262" y="1472105"/>
            <a:ext cx="8724507" cy="4528645"/>
          </a:xfrm>
        </p:spPr>
        <p:txBody>
          <a:bodyPr>
            <a:normAutofit fontScale="77500" lnSpcReduction="20000"/>
          </a:bodyPr>
          <a:lstStyle/>
          <a:p>
            <a:pPr marL="0" indent="0">
              <a:buNone/>
            </a:pPr>
            <a:r>
              <a:rPr lang="en-GB" b="1" dirty="0" smtClean="0"/>
              <a:t>Influenza A (H3N2) dominated the 2017/18 winter season</a:t>
            </a:r>
            <a:endParaRPr lang="en-GB" b="1" dirty="0"/>
          </a:p>
          <a:p>
            <a:pPr marL="0" indent="0">
              <a:buNone/>
            </a:pPr>
            <a:r>
              <a:rPr lang="en-GB" b="1" dirty="0" smtClean="0"/>
              <a:t>Early indication of poor match between the 2017/18 seasonal vaccine was provided by an early increased number of outbreaks of flu in care homes</a:t>
            </a:r>
          </a:p>
          <a:p>
            <a:pPr marL="0" indent="0">
              <a:buNone/>
            </a:pPr>
            <a:r>
              <a:rPr lang="en-GB" b="1" dirty="0" smtClean="0"/>
              <a:t>GP consultation rates and laboratory positives from hospital admissions were very high in those age 65 or more compared to previous seasons</a:t>
            </a:r>
          </a:p>
          <a:p>
            <a:pPr marL="0" indent="0">
              <a:buNone/>
            </a:pPr>
            <a:r>
              <a:rPr lang="en-GB" b="1" dirty="0" smtClean="0"/>
              <a:t>Vaccine effectiveness could not be demonstrated in the elderly for GP consultations with  laboratory confirmed influenza  </a:t>
            </a:r>
          </a:p>
          <a:p>
            <a:pPr marL="0" indent="0">
              <a:buNone/>
            </a:pPr>
            <a:r>
              <a:rPr lang="en-GB" b="1" dirty="0" err="1" smtClean="0"/>
              <a:t>EuroMOMO</a:t>
            </a:r>
            <a:r>
              <a:rPr lang="en-GB" b="1" dirty="0" smtClean="0"/>
              <a:t> excess all cause mortality using NRS management data indicated highly statistically significant winter excess in those age 65 or more</a:t>
            </a:r>
          </a:p>
          <a:p>
            <a:pPr marL="0" indent="0">
              <a:buNone/>
            </a:pPr>
            <a:r>
              <a:rPr lang="en-GB" b="1" dirty="0" err="1" smtClean="0"/>
              <a:t>FluMOMO</a:t>
            </a:r>
            <a:r>
              <a:rPr lang="en-GB" b="1" dirty="0" smtClean="0"/>
              <a:t> modelled data is indicative that flu explained much of excess mortality, that low temperature did not explain the excess and that unmeasured confounding could only explain less than 20% of the excess in the elderly</a:t>
            </a:r>
          </a:p>
          <a:p>
            <a:pPr marL="0" indent="0">
              <a:buNone/>
            </a:pPr>
            <a:r>
              <a:rPr lang="en-GB" b="1" dirty="0" smtClean="0"/>
              <a:t>End of season analysis demonstrates good correlation between a variety of seasonal influenza indicators and NRS excess all cause mortality </a:t>
            </a:r>
            <a:endParaRPr lang="en-GB" b="1" dirty="0"/>
          </a:p>
          <a:p>
            <a:pPr marL="0" indent="0">
              <a:buNone/>
            </a:pPr>
            <a:r>
              <a:rPr lang="en-GB" b="1" dirty="0" smtClean="0"/>
              <a:t>Linkage of HPS, ISD &amp; NRS data demonstrates that influenza clinical and laboratory data is associated with a minority of NRS deaths - interpretation is limited by timing in relation to the clinical course of infection and in the absence of universal screening for flu at death </a:t>
            </a:r>
          </a:p>
          <a:p>
            <a:pPr marL="0" indent="0">
              <a:buNone/>
            </a:pPr>
            <a:r>
              <a:rPr lang="en-GB" b="1" dirty="0" smtClean="0"/>
              <a:t>Though the burden of flu was most borne by the most elderly the 30 crude mortality rate in laboratory confirmed flu cases was similar to most previous seasons. The higher number of deaths was a likely consequence of the bigger pool of infected individuals in this age group.  </a:t>
            </a:r>
            <a:endParaRPr lang="en-GB" dirty="0"/>
          </a:p>
        </p:txBody>
      </p:sp>
    </p:spTree>
    <p:extLst>
      <p:ext uri="{BB962C8B-B14F-4D97-AF65-F5344CB8AC3E}">
        <p14:creationId xmlns:p14="http://schemas.microsoft.com/office/powerpoint/2010/main" val="3504174422"/>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262" y="1160860"/>
            <a:ext cx="8724507" cy="857250"/>
          </a:xfrm>
        </p:spPr>
        <p:txBody>
          <a:bodyPr/>
          <a:lstStyle/>
          <a:p>
            <a:pPr algn="ctr"/>
            <a:r>
              <a:rPr lang="en-GB" b="1" dirty="0" smtClean="0">
                <a:solidFill>
                  <a:srgbClr val="00B0F0"/>
                </a:solidFill>
                <a:latin typeface="Tahoma" pitchFamily="34" charset="0"/>
                <a:cs typeface="Tahoma" pitchFamily="34" charset="0"/>
              </a:rPr>
              <a:t>Next steps</a:t>
            </a:r>
            <a:endParaRPr lang="en-GB" b="1" dirty="0">
              <a:solidFill>
                <a:srgbClr val="00B0F0"/>
              </a:solidFill>
              <a:latin typeface="Tahoma" pitchFamily="34" charset="0"/>
              <a:cs typeface="Tahoma" pitchFamily="34" charset="0"/>
            </a:endParaRPr>
          </a:p>
        </p:txBody>
      </p:sp>
      <p:sp>
        <p:nvSpPr>
          <p:cNvPr id="4" name="Text Placeholder 3"/>
          <p:cNvSpPr>
            <a:spLocks noGrp="1"/>
          </p:cNvSpPr>
          <p:nvPr>
            <p:ph type="body" sz="half" idx="1"/>
          </p:nvPr>
        </p:nvSpPr>
        <p:spPr>
          <a:xfrm>
            <a:off x="127262" y="1684940"/>
            <a:ext cx="8724507" cy="4128453"/>
          </a:xfrm>
        </p:spPr>
        <p:txBody>
          <a:bodyPr>
            <a:normAutofit fontScale="92500" lnSpcReduction="10000"/>
          </a:bodyPr>
          <a:lstStyle/>
          <a:p>
            <a:pPr marL="0" indent="0">
              <a:buNone/>
            </a:pPr>
            <a:r>
              <a:rPr lang="en-GB" b="1" dirty="0" smtClean="0"/>
              <a:t>Draft report for presentation to the DCMO</a:t>
            </a:r>
          </a:p>
          <a:p>
            <a:pPr marL="0" indent="0">
              <a:buNone/>
            </a:pPr>
            <a:r>
              <a:rPr lang="en-GB" b="1" dirty="0" smtClean="0"/>
              <a:t>In the absence of confidential patient review for deaths consider; </a:t>
            </a:r>
          </a:p>
          <a:p>
            <a:pPr marL="385763" indent="-385763">
              <a:buFont typeface="+mj-lt"/>
              <a:buAutoNum type="arabicPeriod"/>
            </a:pPr>
            <a:r>
              <a:rPr lang="en-GB" b="1" dirty="0" smtClean="0"/>
              <a:t>Further work on crude mortality</a:t>
            </a:r>
          </a:p>
          <a:p>
            <a:pPr marL="385763" indent="-385763">
              <a:buFont typeface="+mj-lt"/>
              <a:buAutoNum type="arabicPeriod"/>
            </a:pPr>
            <a:r>
              <a:rPr lang="en-GB" b="1" dirty="0" smtClean="0"/>
              <a:t>Piloting/Mandating flu PCR testing on all hospital deaths to ascertain detection rate and possible contribution of flu to these deaths</a:t>
            </a:r>
          </a:p>
          <a:p>
            <a:pPr marL="385763" indent="-385763">
              <a:buFont typeface="+mj-lt"/>
              <a:buAutoNum type="arabicPeriod"/>
            </a:pPr>
            <a:r>
              <a:rPr lang="en-GB" b="1" dirty="0" smtClean="0"/>
              <a:t>Compare and contrast results with a similar Coroner initiative in Navarra region, Spain</a:t>
            </a:r>
          </a:p>
          <a:p>
            <a:pPr marL="385763" indent="-385763">
              <a:buFont typeface="+mj-lt"/>
              <a:buAutoNum type="arabicPeriod"/>
            </a:pPr>
            <a:r>
              <a:rPr lang="en-GB" b="1" dirty="0" smtClean="0"/>
              <a:t>Work with EU colleagues to refine the </a:t>
            </a:r>
            <a:r>
              <a:rPr lang="en-GB" b="1" dirty="0" err="1" smtClean="0"/>
              <a:t>FluMOMO</a:t>
            </a:r>
            <a:r>
              <a:rPr lang="en-GB" b="1" dirty="0" smtClean="0"/>
              <a:t> model by age groups</a:t>
            </a:r>
          </a:p>
          <a:p>
            <a:pPr marL="385763" indent="-385763">
              <a:buFont typeface="+mj-lt"/>
              <a:buAutoNum type="arabicPeriod"/>
            </a:pPr>
            <a:r>
              <a:rPr lang="en-GB" b="1" dirty="0" smtClean="0"/>
              <a:t>Role of other possible explanatory variables in contributing to excess deaths including austerity </a:t>
            </a:r>
          </a:p>
          <a:p>
            <a:pPr marL="385763" indent="-385763">
              <a:buFont typeface="+mj-lt"/>
              <a:buAutoNum type="arabicPeriod"/>
            </a:pPr>
            <a:r>
              <a:rPr lang="en-GB" b="1" dirty="0" smtClean="0"/>
              <a:t>Spatial work to be combined with temporal work – not an insignificant task and will require funding.</a:t>
            </a:r>
          </a:p>
          <a:p>
            <a:pPr marL="0" indent="0">
              <a:buNone/>
            </a:pPr>
            <a:r>
              <a:rPr lang="en-GB" b="1" dirty="0" smtClean="0"/>
              <a:t>   </a:t>
            </a:r>
            <a:endParaRPr lang="en-GB" dirty="0"/>
          </a:p>
        </p:txBody>
      </p:sp>
    </p:spTree>
    <p:extLst>
      <p:ext uri="{BB962C8B-B14F-4D97-AF65-F5344CB8AC3E}">
        <p14:creationId xmlns:p14="http://schemas.microsoft.com/office/powerpoint/2010/main" val="3667783961"/>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a:xfrm>
            <a:off x="2681883" y="1052514"/>
            <a:ext cx="3780234" cy="702469"/>
          </a:xfrm>
        </p:spPr>
        <p:txBody>
          <a:bodyPr>
            <a:normAutofit/>
          </a:bodyPr>
          <a:lstStyle/>
          <a:p>
            <a:pPr algn="ctr"/>
            <a:r>
              <a:rPr lang="en-GB" sz="2100" b="1" dirty="0">
                <a:solidFill>
                  <a:srgbClr val="00B0F0"/>
                </a:solidFill>
              </a:rPr>
              <a:t>Respiratory team</a:t>
            </a:r>
          </a:p>
        </p:txBody>
      </p:sp>
      <p:graphicFrame>
        <p:nvGraphicFramePr>
          <p:cNvPr id="29" name="Diagram 28"/>
          <p:cNvGraphicFramePr/>
          <p:nvPr>
            <p:extLst/>
          </p:nvPr>
        </p:nvGraphicFramePr>
        <p:xfrm>
          <a:off x="1511437" y="1863328"/>
          <a:ext cx="6172200" cy="39421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p:cNvSpPr txBox="1"/>
          <p:nvPr/>
        </p:nvSpPr>
        <p:spPr>
          <a:xfrm>
            <a:off x="6894258" y="5427223"/>
            <a:ext cx="1026114" cy="415498"/>
          </a:xfrm>
          <a:prstGeom prst="rect">
            <a:avLst/>
          </a:prstGeom>
          <a:noFill/>
        </p:spPr>
        <p:txBody>
          <a:bodyPr wrap="square" rtlCol="0">
            <a:spAutoFit/>
          </a:bodyPr>
          <a:lstStyle/>
          <a:p>
            <a:r>
              <a:rPr lang="en-GB" sz="1050" dirty="0"/>
              <a:t>Arlene Reynolds</a:t>
            </a:r>
          </a:p>
        </p:txBody>
      </p:sp>
      <p:sp>
        <p:nvSpPr>
          <p:cNvPr id="11" name="TextBox 10"/>
          <p:cNvSpPr txBox="1"/>
          <p:nvPr/>
        </p:nvSpPr>
        <p:spPr>
          <a:xfrm>
            <a:off x="6914592" y="4455115"/>
            <a:ext cx="1086408" cy="415498"/>
          </a:xfrm>
          <a:prstGeom prst="rect">
            <a:avLst/>
          </a:prstGeom>
          <a:noFill/>
        </p:spPr>
        <p:txBody>
          <a:bodyPr wrap="square" rtlCol="0">
            <a:spAutoFit/>
          </a:bodyPr>
          <a:lstStyle/>
          <a:p>
            <a:r>
              <a:rPr lang="en-GB" sz="1050" dirty="0"/>
              <a:t>Diogo Marques</a:t>
            </a:r>
          </a:p>
        </p:txBody>
      </p:sp>
      <p:sp>
        <p:nvSpPr>
          <p:cNvPr id="12" name="TextBox 11"/>
          <p:cNvSpPr txBox="1"/>
          <p:nvPr/>
        </p:nvSpPr>
        <p:spPr>
          <a:xfrm>
            <a:off x="6968598" y="2834935"/>
            <a:ext cx="1032402" cy="415498"/>
          </a:xfrm>
          <a:prstGeom prst="rect">
            <a:avLst/>
          </a:prstGeom>
          <a:noFill/>
        </p:spPr>
        <p:txBody>
          <a:bodyPr wrap="square" rtlCol="0">
            <a:spAutoFit/>
          </a:bodyPr>
          <a:lstStyle/>
          <a:p>
            <a:r>
              <a:rPr lang="en-GB" sz="1050" dirty="0"/>
              <a:t>Naoma William</a:t>
            </a:r>
          </a:p>
        </p:txBody>
      </p:sp>
      <p:sp>
        <p:nvSpPr>
          <p:cNvPr id="13" name="TextBox 12"/>
          <p:cNvSpPr txBox="1"/>
          <p:nvPr/>
        </p:nvSpPr>
        <p:spPr>
          <a:xfrm>
            <a:off x="3707904" y="1808821"/>
            <a:ext cx="1032402" cy="253916"/>
          </a:xfrm>
          <a:prstGeom prst="rect">
            <a:avLst/>
          </a:prstGeom>
          <a:noFill/>
        </p:spPr>
        <p:txBody>
          <a:bodyPr wrap="square" rtlCol="0">
            <a:spAutoFit/>
          </a:bodyPr>
          <a:lstStyle/>
          <a:p>
            <a:r>
              <a:rPr lang="en-GB" sz="1050" dirty="0"/>
              <a:t>Karen Voy</a:t>
            </a:r>
          </a:p>
        </p:txBody>
      </p:sp>
      <p:sp>
        <p:nvSpPr>
          <p:cNvPr id="14" name="TextBox 13"/>
          <p:cNvSpPr txBox="1"/>
          <p:nvPr/>
        </p:nvSpPr>
        <p:spPr>
          <a:xfrm>
            <a:off x="4788024" y="1808821"/>
            <a:ext cx="1350150" cy="253916"/>
          </a:xfrm>
          <a:prstGeom prst="rect">
            <a:avLst/>
          </a:prstGeom>
          <a:noFill/>
        </p:spPr>
        <p:txBody>
          <a:bodyPr wrap="square" rtlCol="0">
            <a:spAutoFit/>
          </a:bodyPr>
          <a:lstStyle/>
          <a:p>
            <a:r>
              <a:rPr lang="en-GB" sz="1050" dirty="0"/>
              <a:t>Stephanie McAuley</a:t>
            </a:r>
          </a:p>
        </p:txBody>
      </p:sp>
      <p:sp>
        <p:nvSpPr>
          <p:cNvPr id="15" name="TextBox 14"/>
          <p:cNvSpPr txBox="1"/>
          <p:nvPr/>
        </p:nvSpPr>
        <p:spPr>
          <a:xfrm>
            <a:off x="5814138" y="2132857"/>
            <a:ext cx="1464450" cy="415498"/>
          </a:xfrm>
          <a:prstGeom prst="rect">
            <a:avLst/>
          </a:prstGeom>
          <a:noFill/>
        </p:spPr>
        <p:txBody>
          <a:bodyPr wrap="square" rtlCol="0">
            <a:spAutoFit/>
          </a:bodyPr>
          <a:lstStyle/>
          <a:p>
            <a:r>
              <a:rPr lang="en-GB" sz="1050" dirty="0"/>
              <a:t>Louise Primrose-Shaw</a:t>
            </a:r>
          </a:p>
        </p:txBody>
      </p:sp>
      <p:sp>
        <p:nvSpPr>
          <p:cNvPr id="16" name="TextBox 15"/>
          <p:cNvSpPr txBox="1"/>
          <p:nvPr/>
        </p:nvSpPr>
        <p:spPr>
          <a:xfrm>
            <a:off x="2735796" y="2226060"/>
            <a:ext cx="972108" cy="415498"/>
          </a:xfrm>
          <a:prstGeom prst="rect">
            <a:avLst/>
          </a:prstGeom>
          <a:noFill/>
        </p:spPr>
        <p:txBody>
          <a:bodyPr wrap="square" rtlCol="0">
            <a:spAutoFit/>
          </a:bodyPr>
          <a:lstStyle/>
          <a:p>
            <a:r>
              <a:rPr lang="en-GB" sz="1050" dirty="0"/>
              <a:t>Ross Cameron</a:t>
            </a:r>
          </a:p>
        </p:txBody>
      </p:sp>
      <p:sp>
        <p:nvSpPr>
          <p:cNvPr id="18" name="TextBox 17"/>
          <p:cNvSpPr txBox="1"/>
          <p:nvPr/>
        </p:nvSpPr>
        <p:spPr>
          <a:xfrm>
            <a:off x="1439652" y="2726923"/>
            <a:ext cx="1080120" cy="415498"/>
          </a:xfrm>
          <a:prstGeom prst="rect">
            <a:avLst/>
          </a:prstGeom>
          <a:noFill/>
        </p:spPr>
        <p:txBody>
          <a:bodyPr wrap="square" rtlCol="0">
            <a:spAutoFit/>
          </a:bodyPr>
          <a:lstStyle/>
          <a:p>
            <a:r>
              <a:rPr lang="en-GB" sz="1050" dirty="0"/>
              <a:t>Eisin McDonald</a:t>
            </a:r>
          </a:p>
        </p:txBody>
      </p:sp>
      <p:sp>
        <p:nvSpPr>
          <p:cNvPr id="19" name="TextBox 18"/>
          <p:cNvSpPr txBox="1"/>
          <p:nvPr/>
        </p:nvSpPr>
        <p:spPr>
          <a:xfrm>
            <a:off x="1331640" y="3591019"/>
            <a:ext cx="1080120" cy="415498"/>
          </a:xfrm>
          <a:prstGeom prst="rect">
            <a:avLst/>
          </a:prstGeom>
          <a:noFill/>
        </p:spPr>
        <p:txBody>
          <a:bodyPr wrap="square" rtlCol="0">
            <a:spAutoFit/>
          </a:bodyPr>
          <a:lstStyle/>
          <a:p>
            <a:r>
              <a:rPr lang="en-GB" sz="1050" dirty="0"/>
              <a:t>Fiona Johnston</a:t>
            </a:r>
          </a:p>
        </p:txBody>
      </p:sp>
      <p:sp>
        <p:nvSpPr>
          <p:cNvPr id="20" name="TextBox 19"/>
          <p:cNvSpPr txBox="1"/>
          <p:nvPr/>
        </p:nvSpPr>
        <p:spPr>
          <a:xfrm>
            <a:off x="1143000" y="4602324"/>
            <a:ext cx="1383060" cy="253916"/>
          </a:xfrm>
          <a:prstGeom prst="rect">
            <a:avLst/>
          </a:prstGeom>
          <a:noFill/>
        </p:spPr>
        <p:txBody>
          <a:bodyPr wrap="square" rtlCol="0">
            <a:spAutoFit/>
          </a:bodyPr>
          <a:lstStyle/>
          <a:p>
            <a:r>
              <a:rPr lang="en-GB" sz="1050" dirty="0"/>
              <a:t>Kevin Pollock</a:t>
            </a:r>
          </a:p>
        </p:txBody>
      </p:sp>
      <p:sp>
        <p:nvSpPr>
          <p:cNvPr id="21" name="TextBox 20"/>
          <p:cNvSpPr txBox="1"/>
          <p:nvPr/>
        </p:nvSpPr>
        <p:spPr>
          <a:xfrm>
            <a:off x="1257300" y="5358408"/>
            <a:ext cx="1640514" cy="253916"/>
          </a:xfrm>
          <a:prstGeom prst="rect">
            <a:avLst/>
          </a:prstGeom>
          <a:noFill/>
        </p:spPr>
        <p:txBody>
          <a:bodyPr wrap="square" rtlCol="0">
            <a:spAutoFit/>
          </a:bodyPr>
          <a:lstStyle/>
          <a:p>
            <a:r>
              <a:rPr lang="en-GB" sz="1050" dirty="0"/>
              <a:t>Syed Ahmed</a:t>
            </a:r>
          </a:p>
        </p:txBody>
      </p:sp>
      <p:sp>
        <p:nvSpPr>
          <p:cNvPr id="22" name="TextBox 21"/>
          <p:cNvSpPr txBox="1"/>
          <p:nvPr/>
        </p:nvSpPr>
        <p:spPr>
          <a:xfrm>
            <a:off x="3977934" y="5520426"/>
            <a:ext cx="1188132" cy="253916"/>
          </a:xfrm>
          <a:prstGeom prst="rect">
            <a:avLst/>
          </a:prstGeom>
          <a:noFill/>
        </p:spPr>
        <p:txBody>
          <a:bodyPr wrap="square" rtlCol="0">
            <a:spAutoFit/>
          </a:bodyPr>
          <a:lstStyle/>
          <a:p>
            <a:pPr algn="ctr"/>
            <a:r>
              <a:rPr lang="en-GB" sz="1050" dirty="0"/>
              <a:t>Jim McMenamin</a:t>
            </a:r>
          </a:p>
        </p:txBody>
      </p:sp>
      <p:pic>
        <p:nvPicPr>
          <p:cNvPr id="23" name="Picture 22" descr="Billy.jpg"/>
          <p:cNvPicPr>
            <a:picLocks noChangeAspect="1"/>
          </p:cNvPicPr>
          <p:nvPr/>
        </p:nvPicPr>
        <p:blipFill>
          <a:blip r:embed="rId7" cstate="print"/>
          <a:stretch>
            <a:fillRect/>
          </a:stretch>
        </p:blipFill>
        <p:spPr>
          <a:xfrm>
            <a:off x="7110282" y="1214754"/>
            <a:ext cx="563688" cy="594066"/>
          </a:xfrm>
          <a:prstGeom prst="rect">
            <a:avLst/>
          </a:prstGeom>
        </p:spPr>
      </p:pic>
      <p:sp>
        <p:nvSpPr>
          <p:cNvPr id="24" name="TextBox 23"/>
          <p:cNvSpPr txBox="1"/>
          <p:nvPr/>
        </p:nvSpPr>
        <p:spPr>
          <a:xfrm>
            <a:off x="6840252" y="1862826"/>
            <a:ext cx="1032402" cy="415498"/>
          </a:xfrm>
          <a:prstGeom prst="rect">
            <a:avLst/>
          </a:prstGeom>
          <a:noFill/>
        </p:spPr>
        <p:txBody>
          <a:bodyPr wrap="square" rtlCol="0">
            <a:spAutoFit/>
          </a:bodyPr>
          <a:lstStyle/>
          <a:p>
            <a:pPr algn="r"/>
            <a:r>
              <a:rPr lang="en-GB" sz="1050" dirty="0"/>
              <a:t>Billy Malcolm</a:t>
            </a:r>
          </a:p>
          <a:p>
            <a:pPr algn="r"/>
            <a:r>
              <a:rPr lang="en-GB" sz="1050" dirty="0"/>
              <a:t>Pharmacy</a:t>
            </a:r>
          </a:p>
        </p:txBody>
      </p:sp>
      <p:pic>
        <p:nvPicPr>
          <p:cNvPr id="26" name="Picture 25" descr="Chris.jpg"/>
          <p:cNvPicPr>
            <a:picLocks noChangeAspect="1"/>
          </p:cNvPicPr>
          <p:nvPr/>
        </p:nvPicPr>
        <p:blipFill>
          <a:blip r:embed="rId8" cstate="print"/>
          <a:stretch>
            <a:fillRect/>
          </a:stretch>
        </p:blipFill>
        <p:spPr>
          <a:xfrm>
            <a:off x="1493658" y="1268761"/>
            <a:ext cx="594066" cy="589360"/>
          </a:xfrm>
          <a:prstGeom prst="rect">
            <a:avLst/>
          </a:prstGeom>
        </p:spPr>
      </p:pic>
      <p:sp>
        <p:nvSpPr>
          <p:cNvPr id="32" name="TextBox 31"/>
          <p:cNvSpPr txBox="1"/>
          <p:nvPr/>
        </p:nvSpPr>
        <p:spPr>
          <a:xfrm>
            <a:off x="1439652" y="1862826"/>
            <a:ext cx="1242138" cy="415498"/>
          </a:xfrm>
          <a:prstGeom prst="rect">
            <a:avLst/>
          </a:prstGeom>
          <a:noFill/>
        </p:spPr>
        <p:txBody>
          <a:bodyPr wrap="square" rtlCol="0">
            <a:spAutoFit/>
          </a:bodyPr>
          <a:lstStyle/>
          <a:p>
            <a:r>
              <a:rPr lang="en-GB" sz="1050" dirty="0"/>
              <a:t>Chris Robertson</a:t>
            </a:r>
          </a:p>
          <a:p>
            <a:r>
              <a:rPr lang="en-GB" sz="1050" dirty="0"/>
              <a:t>Statistician</a:t>
            </a:r>
          </a:p>
        </p:txBody>
      </p:sp>
      <p:pic>
        <p:nvPicPr>
          <p:cNvPr id="25" name="Picture 24" descr="Jen.JPG"/>
          <p:cNvPicPr>
            <a:picLocks noChangeAspect="1"/>
          </p:cNvPicPr>
          <p:nvPr/>
        </p:nvPicPr>
        <p:blipFill>
          <a:blip r:embed="rId9" cstate="print"/>
          <a:stretch>
            <a:fillRect/>
          </a:stretch>
        </p:blipFill>
        <p:spPr>
          <a:xfrm>
            <a:off x="2465766" y="1268760"/>
            <a:ext cx="648072" cy="594066"/>
          </a:xfrm>
          <a:prstGeom prst="rect">
            <a:avLst/>
          </a:prstGeom>
        </p:spPr>
      </p:pic>
      <p:sp>
        <p:nvSpPr>
          <p:cNvPr id="27" name="TextBox 26"/>
          <p:cNvSpPr txBox="1"/>
          <p:nvPr/>
        </p:nvSpPr>
        <p:spPr>
          <a:xfrm>
            <a:off x="2411760" y="1862826"/>
            <a:ext cx="1242138" cy="415498"/>
          </a:xfrm>
          <a:prstGeom prst="rect">
            <a:avLst/>
          </a:prstGeom>
          <a:noFill/>
        </p:spPr>
        <p:txBody>
          <a:bodyPr wrap="square" rtlCol="0">
            <a:spAutoFit/>
          </a:bodyPr>
          <a:lstStyle/>
          <a:p>
            <a:r>
              <a:rPr lang="en-GB" sz="1050" dirty="0"/>
              <a:t>Jen Bishop</a:t>
            </a:r>
          </a:p>
          <a:p>
            <a:r>
              <a:rPr lang="en-GB" sz="1050" dirty="0"/>
              <a:t>Statistician</a:t>
            </a:r>
          </a:p>
        </p:txBody>
      </p:sp>
    </p:spTree>
    <p:extLst>
      <p:ext uri="{BB962C8B-B14F-4D97-AF65-F5344CB8AC3E}">
        <p14:creationId xmlns:p14="http://schemas.microsoft.com/office/powerpoint/2010/main" val="2626471867"/>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2681289" y="1160860"/>
            <a:ext cx="3942160" cy="857250"/>
          </a:xfrm>
        </p:spPr>
        <p:txBody>
          <a:bodyPr/>
          <a:lstStyle/>
          <a:p>
            <a:pPr algn="ctr"/>
            <a:r>
              <a:rPr lang="en-US" sz="2250" b="1" dirty="0">
                <a:solidFill>
                  <a:srgbClr val="00B0F0"/>
                </a:solidFill>
              </a:rPr>
              <a:t>Further acknowledgements</a:t>
            </a:r>
            <a:endParaRPr lang="en-US" sz="2250" b="1" dirty="0">
              <a:solidFill>
                <a:srgbClr val="00B0F0"/>
              </a:solidFill>
            </a:endParaRPr>
          </a:p>
        </p:txBody>
      </p:sp>
      <p:sp>
        <p:nvSpPr>
          <p:cNvPr id="50179" name="Rectangle 3"/>
          <p:cNvSpPr>
            <a:spLocks noGrp="1" noChangeArrowheads="1"/>
          </p:cNvSpPr>
          <p:nvPr>
            <p:ph type="body" idx="1"/>
          </p:nvPr>
        </p:nvSpPr>
        <p:spPr>
          <a:xfrm>
            <a:off x="1601391" y="2240757"/>
            <a:ext cx="5886450" cy="3159919"/>
          </a:xfrm>
        </p:spPr>
        <p:txBody>
          <a:bodyPr/>
          <a:lstStyle/>
          <a:p>
            <a:r>
              <a:rPr lang="en-GB" dirty="0" smtClean="0"/>
              <a:t>NHS boards</a:t>
            </a:r>
            <a:endParaRPr lang="en-GB" dirty="0"/>
          </a:p>
          <a:p>
            <a:r>
              <a:rPr lang="en-GB" dirty="0"/>
              <a:t>Scottish Government</a:t>
            </a:r>
          </a:p>
          <a:p>
            <a:r>
              <a:rPr lang="en-GB" dirty="0"/>
              <a:t>Public Health England</a:t>
            </a:r>
          </a:p>
          <a:p>
            <a:r>
              <a:rPr lang="en-GB" dirty="0" err="1"/>
              <a:t>EuroMOMO</a:t>
            </a:r>
            <a:endParaRPr lang="en-GB" dirty="0"/>
          </a:p>
          <a:p>
            <a:r>
              <a:rPr lang="en-GB" dirty="0"/>
              <a:t>European Centre for Disease Control</a:t>
            </a:r>
          </a:p>
          <a:p>
            <a:r>
              <a:rPr lang="en-GB" dirty="0" err="1" smtClean="0"/>
              <a:t>Epiconcept</a:t>
            </a:r>
            <a:endParaRPr lang="en-GB" dirty="0" smtClean="0"/>
          </a:p>
          <a:p>
            <a:r>
              <a:rPr lang="en-GB" dirty="0" smtClean="0"/>
              <a:t>EU Horizon 2020</a:t>
            </a:r>
          </a:p>
          <a:p>
            <a:r>
              <a:rPr lang="en-GB" dirty="0" smtClean="0"/>
              <a:t>World </a:t>
            </a:r>
            <a:r>
              <a:rPr lang="en-GB" dirty="0"/>
              <a:t>Health Organisation</a:t>
            </a:r>
          </a:p>
          <a:p>
            <a:endParaRPr lang="en-GB" dirty="0"/>
          </a:p>
          <a:p>
            <a:pPr>
              <a:buNone/>
            </a:pPr>
            <a:endParaRPr lang="en-GB" dirty="0">
              <a:solidFill>
                <a:srgbClr val="FF0000"/>
              </a:solidFill>
            </a:endParaRPr>
          </a:p>
          <a:p>
            <a:endParaRPr lang="en-GB" dirty="0">
              <a:solidFill>
                <a:srgbClr val="FF0000"/>
              </a:solidFill>
            </a:endParaRPr>
          </a:p>
          <a:p>
            <a:pPr>
              <a:buFontTx/>
              <a:buNone/>
            </a:pPr>
            <a:endParaRPr lang="en-GB" dirty="0">
              <a:solidFill>
                <a:srgbClr val="FF0000"/>
              </a:solidFill>
            </a:endParaRPr>
          </a:p>
          <a:p>
            <a:pPr lvl="1"/>
            <a:endParaRPr lang="en-GB" dirty="0">
              <a:solidFill>
                <a:srgbClr val="FF0000"/>
              </a:solidFill>
            </a:endParaRPr>
          </a:p>
        </p:txBody>
      </p:sp>
    </p:spTree>
    <p:extLst>
      <p:ext uri="{BB962C8B-B14F-4D97-AF65-F5344CB8AC3E}">
        <p14:creationId xmlns:p14="http://schemas.microsoft.com/office/powerpoint/2010/main" val="3237768893"/>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Presentation 6</a:t>
            </a:r>
            <a:endParaRPr lang="en-GB" dirty="0"/>
          </a:p>
        </p:txBody>
      </p:sp>
      <p:sp>
        <p:nvSpPr>
          <p:cNvPr id="3" name="Subtitle 2"/>
          <p:cNvSpPr>
            <a:spLocks noGrp="1"/>
          </p:cNvSpPr>
          <p:nvPr>
            <p:ph type="subTitle" idx="1"/>
          </p:nvPr>
        </p:nvSpPr>
        <p:spPr/>
        <p:txBody>
          <a:bodyPr/>
          <a:lstStyle/>
          <a:p>
            <a:r>
              <a:rPr lang="en-GB" dirty="0" smtClean="0"/>
              <a:t>Gerry McCartney</a:t>
            </a:r>
          </a:p>
          <a:p>
            <a:r>
              <a:rPr lang="en-GB" dirty="0" smtClean="0"/>
              <a:t>NHS Health Scotland</a:t>
            </a:r>
            <a:endParaRPr lang="en-GB" dirty="0"/>
          </a:p>
        </p:txBody>
      </p:sp>
    </p:spTree>
    <p:extLst>
      <p:ext uri="{BB962C8B-B14F-4D97-AF65-F5344CB8AC3E}">
        <p14:creationId xmlns:p14="http://schemas.microsoft.com/office/powerpoint/2010/main" val="183786502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2136174"/>
            <a:ext cx="6858000" cy="692751"/>
          </a:xfrm>
        </p:spPr>
        <p:txBody>
          <a:bodyPr>
            <a:normAutofit/>
          </a:bodyPr>
          <a:lstStyle/>
          <a:p>
            <a:pPr algn="l"/>
            <a:r>
              <a:rPr lang="en-GB" sz="3300" b="1" dirty="0">
                <a:latin typeface="+mn-lt"/>
              </a:rPr>
              <a:t>Austerity and the economic downturn</a:t>
            </a:r>
          </a:p>
        </p:txBody>
      </p:sp>
      <p:sp>
        <p:nvSpPr>
          <p:cNvPr id="3" name="Subtitle 2"/>
          <p:cNvSpPr>
            <a:spLocks noGrp="1"/>
          </p:cNvSpPr>
          <p:nvPr>
            <p:ph type="subTitle" idx="1"/>
          </p:nvPr>
        </p:nvSpPr>
        <p:spPr/>
        <p:txBody>
          <a:bodyPr/>
          <a:lstStyle/>
          <a:p>
            <a:pPr algn="l"/>
            <a:r>
              <a:rPr lang="en-GB" dirty="0" smtClean="0"/>
              <a:t>Gerry McCartney</a:t>
            </a:r>
          </a:p>
          <a:p>
            <a:pPr algn="l"/>
            <a:r>
              <a:rPr lang="en-GB" dirty="0" smtClean="0"/>
              <a:t>13</a:t>
            </a:r>
            <a:r>
              <a:rPr lang="en-GB" baseline="30000" dirty="0" smtClean="0"/>
              <a:t>th</a:t>
            </a:r>
            <a:r>
              <a:rPr lang="en-GB" dirty="0" smtClean="0"/>
              <a:t> November 2018</a:t>
            </a:r>
            <a:endParaRPr lang="en-GB" dirty="0"/>
          </a:p>
        </p:txBody>
      </p:sp>
    </p:spTree>
    <p:extLst>
      <p:ext uri="{BB962C8B-B14F-4D97-AF65-F5344CB8AC3E}">
        <p14:creationId xmlns:p14="http://schemas.microsoft.com/office/powerpoint/2010/main" val="989227833"/>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latin typeface="+mn-lt"/>
              </a:rPr>
              <a:t>Background </a:t>
            </a:r>
            <a:endParaRPr lang="en-GB" b="1" dirty="0">
              <a:latin typeface="+mn-lt"/>
            </a:endParaRPr>
          </a:p>
        </p:txBody>
      </p:sp>
      <p:sp>
        <p:nvSpPr>
          <p:cNvPr id="3" name="Content Placeholder 2"/>
          <p:cNvSpPr>
            <a:spLocks noGrp="1"/>
          </p:cNvSpPr>
          <p:nvPr>
            <p:ph idx="1"/>
          </p:nvPr>
        </p:nvSpPr>
        <p:spPr>
          <a:xfrm>
            <a:off x="628650" y="2125267"/>
            <a:ext cx="7886700" cy="3364706"/>
          </a:xfrm>
        </p:spPr>
        <p:txBody>
          <a:bodyPr/>
          <a:lstStyle/>
          <a:p>
            <a:r>
              <a:rPr lang="en-GB" dirty="0"/>
              <a:t>H</a:t>
            </a:r>
            <a:r>
              <a:rPr lang="en-GB" dirty="0" smtClean="0"/>
              <a:t>ypotheses are most closely associated with the work of Danny Dorling, Lucinda Hiam, Martin McKee, Aaron Reeves, and their teams</a:t>
            </a:r>
          </a:p>
          <a:p>
            <a:r>
              <a:rPr lang="en-GB" dirty="0" smtClean="0"/>
              <a:t>We couldn’t get them, so you need to put up with me (alongside the risks of me misrepresenting their work) </a:t>
            </a:r>
          </a:p>
          <a:p>
            <a:r>
              <a:rPr lang="en-GB" dirty="0" smtClean="0"/>
              <a:t>‘Austerity’ is a bit of a catch-all term for a range of different pathways</a:t>
            </a:r>
          </a:p>
          <a:p>
            <a:r>
              <a:rPr lang="en-GB" dirty="0" smtClean="0"/>
              <a:t>Many publications look at the association between ‘austerity’ and other outcomes (esp. mental health, but also cause-specific mortalities) </a:t>
            </a:r>
            <a:endParaRPr lang="en-GB" dirty="0"/>
          </a:p>
        </p:txBody>
      </p:sp>
    </p:spTree>
    <p:extLst>
      <p:ext uri="{BB962C8B-B14F-4D97-AF65-F5344CB8AC3E}">
        <p14:creationId xmlns:p14="http://schemas.microsoft.com/office/powerpoint/2010/main" val="1125600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39427" y="1144039"/>
            <a:ext cx="3214107" cy="4657205"/>
          </a:xfrm>
          <a:prstGeom prst="rect">
            <a:avLst/>
          </a:prstGeom>
          <a:ln>
            <a:solidFill>
              <a:schemeClr val="tx1"/>
            </a:solidFill>
          </a:ln>
        </p:spPr>
      </p:pic>
      <p:pic>
        <p:nvPicPr>
          <p:cNvPr id="4" name="Picture 3"/>
          <p:cNvPicPr>
            <a:picLocks noChangeAspect="1"/>
          </p:cNvPicPr>
          <p:nvPr/>
        </p:nvPicPr>
        <p:blipFill>
          <a:blip r:embed="rId3"/>
          <a:stretch>
            <a:fillRect/>
          </a:stretch>
        </p:blipFill>
        <p:spPr>
          <a:xfrm>
            <a:off x="4291444" y="1657745"/>
            <a:ext cx="3800996" cy="4143498"/>
          </a:xfrm>
          <a:prstGeom prst="rect">
            <a:avLst/>
          </a:prstGeom>
        </p:spPr>
      </p:pic>
      <p:sp>
        <p:nvSpPr>
          <p:cNvPr id="8" name="TextBox 7"/>
          <p:cNvSpPr txBox="1"/>
          <p:nvPr/>
        </p:nvSpPr>
        <p:spPr>
          <a:xfrm>
            <a:off x="3927764" y="1144038"/>
            <a:ext cx="5041669" cy="830997"/>
          </a:xfrm>
          <a:prstGeom prst="rect">
            <a:avLst/>
          </a:prstGeom>
          <a:noFill/>
        </p:spPr>
        <p:txBody>
          <a:bodyPr wrap="square" rtlCol="0">
            <a:spAutoFit/>
          </a:bodyPr>
          <a:lstStyle/>
          <a:p>
            <a:r>
              <a:rPr lang="en-GB" b="1" dirty="0"/>
              <a:t>Austerity across Europe (2009-2011)</a:t>
            </a:r>
          </a:p>
        </p:txBody>
      </p:sp>
    </p:spTree>
    <p:extLst>
      <p:ext uri="{BB962C8B-B14F-4D97-AF65-F5344CB8AC3E}">
        <p14:creationId xmlns:p14="http://schemas.microsoft.com/office/powerpoint/2010/main" val="1800404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831E79-5FC0-464A-8820-E6F806CB1027}"/>
              </a:ext>
            </a:extLst>
          </p:cNvPr>
          <p:cNvSpPr>
            <a:spLocks noGrp="1"/>
          </p:cNvSpPr>
          <p:nvPr>
            <p:ph type="title"/>
          </p:nvPr>
        </p:nvSpPr>
        <p:spPr/>
        <p:txBody>
          <a:bodyPr/>
          <a:lstStyle/>
          <a:p>
            <a:r>
              <a:rPr lang="en-GB" dirty="0"/>
              <a:t>Breakpoints - England</a:t>
            </a:r>
          </a:p>
        </p:txBody>
      </p:sp>
      <p:graphicFrame>
        <p:nvGraphicFramePr>
          <p:cNvPr id="4" name="Content Placeholder 3">
            <a:extLst>
              <a:ext uri="{FF2B5EF4-FFF2-40B4-BE49-F238E27FC236}">
                <a16:creationId xmlns:a16="http://schemas.microsoft.com/office/drawing/2014/main" xmlns="" id="{1E2C1A2D-F8B9-403A-8B69-7DADD76456F0}"/>
              </a:ext>
            </a:extLst>
          </p:cNvPr>
          <p:cNvGraphicFramePr>
            <a:graphicFrameLocks noGrp="1"/>
          </p:cNvGraphicFramePr>
          <p:nvPr>
            <p:ph idx="1"/>
            <p:extLst>
              <p:ext uri="{D42A27DB-BD31-4B8C-83A1-F6EECF244321}">
                <p14:modId xmlns:p14="http://schemas.microsoft.com/office/powerpoint/2010/main" val="938991638"/>
              </p:ext>
            </p:extLst>
          </p:nvPr>
        </p:nvGraphicFramePr>
        <p:xfrm>
          <a:off x="539552" y="1916832"/>
          <a:ext cx="8136904" cy="3464246"/>
        </p:xfrm>
        <a:graphic>
          <a:graphicData uri="http://schemas.openxmlformats.org/drawingml/2006/table">
            <a:tbl>
              <a:tblPr>
                <a:tableStyleId>{5C22544A-7EE6-4342-B048-85BDC9FD1C3A}</a:tableStyleId>
              </a:tblPr>
              <a:tblGrid>
                <a:gridCol w="1273879">
                  <a:extLst>
                    <a:ext uri="{9D8B030D-6E8A-4147-A177-3AD203B41FA5}">
                      <a16:colId xmlns:a16="http://schemas.microsoft.com/office/drawing/2014/main" xmlns="" val="949578423"/>
                    </a:ext>
                  </a:extLst>
                </a:gridCol>
                <a:gridCol w="1019103">
                  <a:extLst>
                    <a:ext uri="{9D8B030D-6E8A-4147-A177-3AD203B41FA5}">
                      <a16:colId xmlns:a16="http://schemas.microsoft.com/office/drawing/2014/main" xmlns="" val="2029703482"/>
                    </a:ext>
                  </a:extLst>
                </a:gridCol>
                <a:gridCol w="2027498">
                  <a:extLst>
                    <a:ext uri="{9D8B030D-6E8A-4147-A177-3AD203B41FA5}">
                      <a16:colId xmlns:a16="http://schemas.microsoft.com/office/drawing/2014/main" xmlns="" val="2621101659"/>
                    </a:ext>
                  </a:extLst>
                </a:gridCol>
                <a:gridCol w="1944216">
                  <a:extLst>
                    <a:ext uri="{9D8B030D-6E8A-4147-A177-3AD203B41FA5}">
                      <a16:colId xmlns:a16="http://schemas.microsoft.com/office/drawing/2014/main" xmlns="" val="157743741"/>
                    </a:ext>
                  </a:extLst>
                </a:gridCol>
                <a:gridCol w="1872208">
                  <a:extLst>
                    <a:ext uri="{9D8B030D-6E8A-4147-A177-3AD203B41FA5}">
                      <a16:colId xmlns:a16="http://schemas.microsoft.com/office/drawing/2014/main" xmlns="" val="2039328588"/>
                    </a:ext>
                  </a:extLst>
                </a:gridCol>
              </a:tblGrid>
              <a:tr h="509595">
                <a:tc>
                  <a:txBody>
                    <a:bodyPr/>
                    <a:lstStyle/>
                    <a:p>
                      <a:pPr algn="l" fontAlgn="ctr"/>
                      <a:r>
                        <a:rPr lang="en-GB" sz="1600" b="1" u="none" strike="noStrike" dirty="0">
                          <a:effectLst/>
                        </a:rPr>
                        <a:t>Age</a:t>
                      </a:r>
                      <a:endParaRPr lang="en-GB" sz="1600" b="1" i="0" u="none" strike="noStrike" dirty="0">
                        <a:solidFill>
                          <a:srgbClr val="000000"/>
                        </a:solidFill>
                        <a:effectLst/>
                        <a:latin typeface="Arial" panose="020B0604020202020204" pitchFamily="34" charset="0"/>
                      </a:endParaRPr>
                    </a:p>
                  </a:txBody>
                  <a:tcPr marL="7620" marR="7620" marT="762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GB" sz="1600" b="1" u="none" strike="noStrike" dirty="0">
                          <a:effectLst/>
                        </a:rPr>
                        <a:t>Sex</a:t>
                      </a:r>
                      <a:endParaRPr lang="en-GB" sz="1600" b="1" i="0" u="none" strike="noStrike" dirty="0">
                        <a:solidFill>
                          <a:srgbClr val="000000"/>
                        </a:solidFill>
                        <a:effectLst/>
                        <a:latin typeface="Arial" panose="020B0604020202020204" pitchFamily="34" charset="0"/>
                      </a:endParaRPr>
                    </a:p>
                  </a:txBody>
                  <a:tcPr marL="7620" marR="7620" marT="762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GB" sz="1600" b="1" u="none" strike="noStrike" dirty="0">
                          <a:effectLst/>
                        </a:rPr>
                        <a:t>Breakpoint</a:t>
                      </a:r>
                      <a:endParaRPr lang="en-GB" sz="1600" b="1" i="0" u="none" strike="noStrike" dirty="0">
                        <a:solidFill>
                          <a:srgbClr val="000000"/>
                        </a:solidFill>
                        <a:effectLst/>
                        <a:latin typeface="Arial" panose="020B0604020202020204" pitchFamily="34" charset="0"/>
                      </a:endParaRPr>
                    </a:p>
                  </a:txBody>
                  <a:tcPr marL="7620" marR="7620" marT="762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GB" sz="1600" b="1" u="none" strike="noStrike" dirty="0">
                          <a:effectLst/>
                        </a:rPr>
                        <a:t>Lower 95% confidence limit</a:t>
                      </a:r>
                      <a:endParaRPr lang="en-GB" sz="1600" b="1" i="0" u="none" strike="noStrike" dirty="0">
                        <a:solidFill>
                          <a:srgbClr val="000000"/>
                        </a:solidFill>
                        <a:effectLst/>
                        <a:latin typeface="Arial" panose="020B0604020202020204" pitchFamily="34" charset="0"/>
                      </a:endParaRPr>
                    </a:p>
                  </a:txBody>
                  <a:tcPr marL="7620" marR="7620" marT="762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GB" sz="1600" b="1" u="none" strike="noStrike" dirty="0">
                          <a:effectLst/>
                        </a:rPr>
                        <a:t>Upper 95% confidence limit</a:t>
                      </a:r>
                      <a:endParaRPr lang="en-GB" sz="1600" b="1" i="0" u="none" strike="noStrike" dirty="0">
                        <a:solidFill>
                          <a:srgbClr val="000000"/>
                        </a:solidFill>
                        <a:effectLst/>
                        <a:latin typeface="Arial" panose="020B0604020202020204" pitchFamily="34" charset="0"/>
                      </a:endParaRPr>
                    </a:p>
                  </a:txBody>
                  <a:tcPr marL="7620" marR="7620" marT="762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477634819"/>
                  </a:ext>
                </a:extLst>
              </a:tr>
              <a:tr h="487439">
                <a:tc>
                  <a:txBody>
                    <a:bodyPr/>
                    <a:lstStyle/>
                    <a:p>
                      <a:pPr algn="l" fontAlgn="ctr"/>
                      <a:r>
                        <a:rPr lang="en-GB" sz="1600" u="none" strike="noStrike">
                          <a:effectLst/>
                        </a:rPr>
                        <a:t>All ages</a:t>
                      </a:r>
                      <a:endParaRPr lang="en-GB" sz="1600" b="0" i="0" u="none" strike="noStrike">
                        <a:solidFill>
                          <a:srgbClr val="000000"/>
                        </a:solidFill>
                        <a:effectLst/>
                        <a:latin typeface="Arial" panose="020B0604020202020204" pitchFamily="34" charset="0"/>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l" fontAlgn="ctr"/>
                      <a:r>
                        <a:rPr lang="en-GB" sz="1600" u="none" strike="noStrike">
                          <a:effectLst/>
                        </a:rPr>
                        <a:t>Males</a:t>
                      </a:r>
                      <a:endParaRPr lang="en-GB" sz="1600" b="0" i="0" u="none" strike="noStrike">
                        <a:solidFill>
                          <a:srgbClr val="000000"/>
                        </a:solidFill>
                        <a:effectLst/>
                        <a:latin typeface="Arial" panose="020B0604020202020204" pitchFamily="34" charset="0"/>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l" fontAlgn="ctr"/>
                      <a:r>
                        <a:rPr lang="en-GB" sz="1600" u="none" strike="noStrike" dirty="0">
                          <a:effectLst/>
                        </a:rPr>
                        <a:t>Q2 2011 to Q1 2012</a:t>
                      </a:r>
                      <a:endParaRPr lang="en-GB" sz="1600" b="0" i="0" u="none" strike="noStrike" dirty="0">
                        <a:solidFill>
                          <a:srgbClr val="000000"/>
                        </a:solidFill>
                        <a:effectLst/>
                        <a:latin typeface="Arial" panose="020B0604020202020204" pitchFamily="34" charset="0"/>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l" fontAlgn="ctr"/>
                      <a:r>
                        <a:rPr lang="en-GB" sz="1600" u="none" strike="noStrike" dirty="0">
                          <a:effectLst/>
                        </a:rPr>
                        <a:t>Q3 2010 to Q2 2011</a:t>
                      </a:r>
                      <a:endParaRPr lang="en-GB" sz="1600" b="0" i="0" u="none" strike="noStrike" dirty="0">
                        <a:solidFill>
                          <a:srgbClr val="000000"/>
                        </a:solidFill>
                        <a:effectLst/>
                        <a:latin typeface="Arial" panose="020B0604020202020204" pitchFamily="34" charset="0"/>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l" fontAlgn="ctr"/>
                      <a:r>
                        <a:rPr lang="en-GB" sz="1600" u="none" strike="noStrike">
                          <a:effectLst/>
                        </a:rPr>
                        <a:t>Q1 2012 to Q4 2012</a:t>
                      </a:r>
                      <a:endParaRPr lang="en-GB" sz="1600" b="0" i="0" u="none" strike="noStrike">
                        <a:solidFill>
                          <a:srgbClr val="000000"/>
                        </a:solidFill>
                        <a:effectLst/>
                        <a:latin typeface="Arial" panose="020B0604020202020204" pitchFamily="34" charset="0"/>
                      </a:endParaRPr>
                    </a:p>
                  </a:txBody>
                  <a:tcPr marL="7620" marR="7620" marT="762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xmlns="" val="462612413"/>
                  </a:ext>
                </a:extLst>
              </a:tr>
              <a:tr h="487439">
                <a:tc>
                  <a:txBody>
                    <a:bodyPr/>
                    <a:lstStyle/>
                    <a:p>
                      <a:pPr algn="l" fontAlgn="ctr"/>
                      <a:r>
                        <a:rPr lang="en-GB" sz="1600" u="none" strike="noStrike">
                          <a:effectLst/>
                        </a:rPr>
                        <a:t>All ages</a:t>
                      </a:r>
                      <a:endParaRPr lang="en-GB" sz="1600" b="0" i="0" u="none" strike="noStrike">
                        <a:solidFill>
                          <a:srgbClr val="000000"/>
                        </a:solidFill>
                        <a:effectLst/>
                        <a:latin typeface="Arial" panose="020B0604020202020204" pitchFamily="34" charset="0"/>
                      </a:endParaRPr>
                    </a:p>
                  </a:txBody>
                  <a:tcPr marL="7620" marR="7620" marT="7620" marB="0" anchor="ctr"/>
                </a:tc>
                <a:tc>
                  <a:txBody>
                    <a:bodyPr/>
                    <a:lstStyle/>
                    <a:p>
                      <a:pPr algn="l" fontAlgn="ctr"/>
                      <a:r>
                        <a:rPr lang="en-GB" sz="1600" u="none" strike="noStrike">
                          <a:effectLst/>
                        </a:rPr>
                        <a:t>Females</a:t>
                      </a:r>
                      <a:endParaRPr lang="en-GB" sz="1600" b="0" i="0" u="none" strike="noStrike">
                        <a:solidFill>
                          <a:srgbClr val="000000"/>
                        </a:solidFill>
                        <a:effectLst/>
                        <a:latin typeface="Arial" panose="020B0604020202020204" pitchFamily="34" charset="0"/>
                      </a:endParaRPr>
                    </a:p>
                  </a:txBody>
                  <a:tcPr marL="7620" marR="7620" marT="7620" marB="0" anchor="ctr"/>
                </a:tc>
                <a:tc>
                  <a:txBody>
                    <a:bodyPr/>
                    <a:lstStyle/>
                    <a:p>
                      <a:pPr algn="l" fontAlgn="ctr"/>
                      <a:r>
                        <a:rPr lang="en-GB" sz="1600" u="none" strike="noStrike" dirty="0">
                          <a:effectLst/>
                        </a:rPr>
                        <a:t>Q2 2013 to Q1 2014</a:t>
                      </a:r>
                      <a:endParaRPr lang="en-GB" sz="1600" b="0" i="0" u="none" strike="noStrike" dirty="0">
                        <a:solidFill>
                          <a:srgbClr val="000000"/>
                        </a:solidFill>
                        <a:effectLst/>
                        <a:latin typeface="Arial" panose="020B0604020202020204" pitchFamily="34" charset="0"/>
                      </a:endParaRPr>
                    </a:p>
                  </a:txBody>
                  <a:tcPr marL="7620" marR="7620" marT="7620" marB="0" anchor="ctr"/>
                </a:tc>
                <a:tc>
                  <a:txBody>
                    <a:bodyPr/>
                    <a:lstStyle/>
                    <a:p>
                      <a:pPr algn="l" fontAlgn="ctr"/>
                      <a:r>
                        <a:rPr lang="en-GB" sz="1600" u="none" strike="noStrike" dirty="0">
                          <a:effectLst/>
                        </a:rPr>
                        <a:t>Q1 2012 to Q4 2012</a:t>
                      </a:r>
                      <a:endParaRPr lang="en-GB" sz="1600" b="0" i="0" u="none" strike="noStrike" dirty="0">
                        <a:solidFill>
                          <a:srgbClr val="000000"/>
                        </a:solidFill>
                        <a:effectLst/>
                        <a:latin typeface="Arial" panose="020B0604020202020204" pitchFamily="34" charset="0"/>
                      </a:endParaRPr>
                    </a:p>
                  </a:txBody>
                  <a:tcPr marL="7620" marR="7620" marT="7620" marB="0" anchor="ctr"/>
                </a:tc>
                <a:tc>
                  <a:txBody>
                    <a:bodyPr/>
                    <a:lstStyle/>
                    <a:p>
                      <a:pPr algn="l" fontAlgn="ctr"/>
                      <a:r>
                        <a:rPr lang="en-GB" sz="1600" u="none" strike="noStrike">
                          <a:effectLst/>
                        </a:rPr>
                        <a:t>Q3 2014 to Q2 2015</a:t>
                      </a:r>
                      <a:endParaRPr lang="en-GB" sz="1600" b="0" i="0" u="none" strike="noStrike">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xmlns="" val="3543920715"/>
                  </a:ext>
                </a:extLst>
              </a:tr>
              <a:tr h="487439">
                <a:tc>
                  <a:txBody>
                    <a:bodyPr/>
                    <a:lstStyle/>
                    <a:p>
                      <a:pPr algn="l" fontAlgn="ctr"/>
                      <a:r>
                        <a:rPr lang="en-GB" sz="1600" u="none" strike="noStrike">
                          <a:effectLst/>
                        </a:rPr>
                        <a:t>0 to 74 years</a:t>
                      </a:r>
                      <a:endParaRPr lang="en-GB" sz="1600" b="0" i="0" u="none" strike="noStrike">
                        <a:solidFill>
                          <a:srgbClr val="000000"/>
                        </a:solidFill>
                        <a:effectLst/>
                        <a:latin typeface="Arial" panose="020B0604020202020204" pitchFamily="34" charset="0"/>
                      </a:endParaRPr>
                    </a:p>
                  </a:txBody>
                  <a:tcPr marL="7620" marR="7620" marT="7620" marB="0" anchor="ctr"/>
                </a:tc>
                <a:tc>
                  <a:txBody>
                    <a:bodyPr/>
                    <a:lstStyle/>
                    <a:p>
                      <a:pPr algn="l" fontAlgn="ctr"/>
                      <a:r>
                        <a:rPr lang="en-GB" sz="1600" u="none" strike="noStrike">
                          <a:effectLst/>
                        </a:rPr>
                        <a:t>Males</a:t>
                      </a:r>
                      <a:endParaRPr lang="en-GB" sz="1600" b="0" i="0" u="none" strike="noStrike">
                        <a:solidFill>
                          <a:srgbClr val="000000"/>
                        </a:solidFill>
                        <a:effectLst/>
                        <a:latin typeface="Arial" panose="020B0604020202020204" pitchFamily="34" charset="0"/>
                      </a:endParaRPr>
                    </a:p>
                  </a:txBody>
                  <a:tcPr marL="7620" marR="7620" marT="7620" marB="0" anchor="ctr"/>
                </a:tc>
                <a:tc>
                  <a:txBody>
                    <a:bodyPr/>
                    <a:lstStyle/>
                    <a:p>
                      <a:pPr algn="l" fontAlgn="ctr"/>
                      <a:r>
                        <a:rPr lang="en-GB" sz="1600" u="none" strike="noStrike">
                          <a:effectLst/>
                        </a:rPr>
                        <a:t>Q2 2009 to Q1 2010</a:t>
                      </a:r>
                      <a:endParaRPr lang="en-GB" sz="1600" b="0" i="0" u="none" strike="noStrike">
                        <a:solidFill>
                          <a:srgbClr val="000000"/>
                        </a:solidFill>
                        <a:effectLst/>
                        <a:latin typeface="Arial" panose="020B0604020202020204" pitchFamily="34" charset="0"/>
                      </a:endParaRPr>
                    </a:p>
                  </a:txBody>
                  <a:tcPr marL="7620" marR="7620" marT="7620" marB="0" anchor="ctr"/>
                </a:tc>
                <a:tc>
                  <a:txBody>
                    <a:bodyPr/>
                    <a:lstStyle/>
                    <a:p>
                      <a:pPr algn="l" fontAlgn="ctr"/>
                      <a:r>
                        <a:rPr lang="en-GB" sz="1600" u="none" strike="noStrike" dirty="0">
                          <a:effectLst/>
                        </a:rPr>
                        <a:t>Q1 2009 to Q4 2009</a:t>
                      </a:r>
                      <a:endParaRPr lang="en-GB" sz="1600" b="0" i="0" u="none" strike="noStrike" dirty="0">
                        <a:solidFill>
                          <a:srgbClr val="000000"/>
                        </a:solidFill>
                        <a:effectLst/>
                        <a:latin typeface="Arial" panose="020B0604020202020204" pitchFamily="34" charset="0"/>
                      </a:endParaRPr>
                    </a:p>
                  </a:txBody>
                  <a:tcPr marL="7620" marR="7620" marT="7620" marB="0" anchor="ctr"/>
                </a:tc>
                <a:tc>
                  <a:txBody>
                    <a:bodyPr/>
                    <a:lstStyle/>
                    <a:p>
                      <a:pPr algn="l" fontAlgn="ctr"/>
                      <a:r>
                        <a:rPr lang="en-GB" sz="1600" u="none" strike="noStrike">
                          <a:effectLst/>
                        </a:rPr>
                        <a:t>Q4 2009 to Q3 2010</a:t>
                      </a:r>
                      <a:endParaRPr lang="en-GB" sz="1600" b="0" i="0" u="none" strike="noStrike">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xmlns="" val="3157549529"/>
                  </a:ext>
                </a:extLst>
              </a:tr>
              <a:tr h="487439">
                <a:tc>
                  <a:txBody>
                    <a:bodyPr/>
                    <a:lstStyle/>
                    <a:p>
                      <a:pPr algn="l" fontAlgn="ctr"/>
                      <a:r>
                        <a:rPr lang="en-GB" sz="1600" u="none" strike="noStrike">
                          <a:effectLst/>
                        </a:rPr>
                        <a:t>0 to 74 years</a:t>
                      </a:r>
                      <a:endParaRPr lang="en-GB" sz="1600" b="0" i="0" u="none" strike="noStrike">
                        <a:solidFill>
                          <a:srgbClr val="000000"/>
                        </a:solidFill>
                        <a:effectLst/>
                        <a:latin typeface="Arial" panose="020B0604020202020204" pitchFamily="34" charset="0"/>
                      </a:endParaRPr>
                    </a:p>
                  </a:txBody>
                  <a:tcPr marL="7620" marR="7620" marT="7620" marB="0" anchor="ctr"/>
                </a:tc>
                <a:tc>
                  <a:txBody>
                    <a:bodyPr/>
                    <a:lstStyle/>
                    <a:p>
                      <a:pPr algn="l" fontAlgn="ctr"/>
                      <a:r>
                        <a:rPr lang="en-GB" sz="1600" u="none" strike="noStrike">
                          <a:effectLst/>
                        </a:rPr>
                        <a:t>Females</a:t>
                      </a:r>
                      <a:endParaRPr lang="en-GB" sz="1600" b="0" i="0" u="none" strike="noStrike">
                        <a:solidFill>
                          <a:srgbClr val="000000"/>
                        </a:solidFill>
                        <a:effectLst/>
                        <a:latin typeface="Arial" panose="020B0604020202020204" pitchFamily="34" charset="0"/>
                      </a:endParaRPr>
                    </a:p>
                  </a:txBody>
                  <a:tcPr marL="7620" marR="7620" marT="7620" marB="0" anchor="ctr"/>
                </a:tc>
                <a:tc>
                  <a:txBody>
                    <a:bodyPr/>
                    <a:lstStyle/>
                    <a:p>
                      <a:pPr algn="l" fontAlgn="ctr"/>
                      <a:r>
                        <a:rPr lang="en-GB" sz="1600" u="none" strike="noStrike">
                          <a:effectLst/>
                        </a:rPr>
                        <a:t>Q2 2011 to Q1 2012</a:t>
                      </a:r>
                      <a:endParaRPr lang="en-GB" sz="1600" b="0" i="0" u="none" strike="noStrike">
                        <a:solidFill>
                          <a:srgbClr val="000000"/>
                        </a:solidFill>
                        <a:effectLst/>
                        <a:latin typeface="Arial" panose="020B0604020202020204" pitchFamily="34" charset="0"/>
                      </a:endParaRPr>
                    </a:p>
                  </a:txBody>
                  <a:tcPr marL="7620" marR="7620" marT="7620" marB="0" anchor="ctr"/>
                </a:tc>
                <a:tc>
                  <a:txBody>
                    <a:bodyPr/>
                    <a:lstStyle/>
                    <a:p>
                      <a:pPr algn="l" fontAlgn="ctr"/>
                      <a:r>
                        <a:rPr lang="en-GB" sz="1600" u="none" strike="noStrike" dirty="0">
                          <a:effectLst/>
                        </a:rPr>
                        <a:t>Q3 2010 to Q2 2011</a:t>
                      </a:r>
                      <a:endParaRPr lang="en-GB" sz="1600" b="0" i="0" u="none" strike="noStrike" dirty="0">
                        <a:solidFill>
                          <a:srgbClr val="000000"/>
                        </a:solidFill>
                        <a:effectLst/>
                        <a:latin typeface="Arial" panose="020B0604020202020204" pitchFamily="34" charset="0"/>
                      </a:endParaRPr>
                    </a:p>
                  </a:txBody>
                  <a:tcPr marL="7620" marR="7620" marT="7620" marB="0" anchor="ctr"/>
                </a:tc>
                <a:tc>
                  <a:txBody>
                    <a:bodyPr/>
                    <a:lstStyle/>
                    <a:p>
                      <a:pPr algn="l" fontAlgn="ctr"/>
                      <a:r>
                        <a:rPr lang="en-GB" sz="1600" u="none" strike="noStrike" dirty="0">
                          <a:effectLst/>
                        </a:rPr>
                        <a:t>Q4 2011 to Q3 2012</a:t>
                      </a:r>
                      <a:endParaRPr lang="en-GB" sz="1600" b="0" i="0" u="none" strike="noStrike" dirty="0">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xmlns="" val="450947258"/>
                  </a:ext>
                </a:extLst>
              </a:tr>
              <a:tr h="487439">
                <a:tc>
                  <a:txBody>
                    <a:bodyPr/>
                    <a:lstStyle/>
                    <a:p>
                      <a:pPr algn="l" fontAlgn="ctr"/>
                      <a:r>
                        <a:rPr lang="en-GB" sz="1600" u="none" strike="noStrike">
                          <a:effectLst/>
                        </a:rPr>
                        <a:t>75 years &amp; over</a:t>
                      </a:r>
                      <a:endParaRPr lang="en-GB" sz="1600" b="0" i="0" u="none" strike="noStrike">
                        <a:solidFill>
                          <a:srgbClr val="000000"/>
                        </a:solidFill>
                        <a:effectLst/>
                        <a:latin typeface="Arial" panose="020B0604020202020204" pitchFamily="34" charset="0"/>
                      </a:endParaRPr>
                    </a:p>
                  </a:txBody>
                  <a:tcPr marL="7620" marR="7620" marT="7620" marB="0" anchor="ctr"/>
                </a:tc>
                <a:tc>
                  <a:txBody>
                    <a:bodyPr/>
                    <a:lstStyle/>
                    <a:p>
                      <a:pPr algn="l" fontAlgn="ctr"/>
                      <a:r>
                        <a:rPr lang="en-GB" sz="1600" u="none" strike="noStrike">
                          <a:effectLst/>
                        </a:rPr>
                        <a:t>Males</a:t>
                      </a:r>
                      <a:endParaRPr lang="en-GB" sz="1600" b="0" i="0" u="none" strike="noStrike">
                        <a:solidFill>
                          <a:srgbClr val="000000"/>
                        </a:solidFill>
                        <a:effectLst/>
                        <a:latin typeface="Arial" panose="020B0604020202020204" pitchFamily="34" charset="0"/>
                      </a:endParaRPr>
                    </a:p>
                  </a:txBody>
                  <a:tcPr marL="7620" marR="7620" marT="7620" marB="0" anchor="ctr"/>
                </a:tc>
                <a:tc>
                  <a:txBody>
                    <a:bodyPr/>
                    <a:lstStyle/>
                    <a:p>
                      <a:pPr algn="l" fontAlgn="ctr"/>
                      <a:r>
                        <a:rPr lang="en-GB" sz="1600" u="none" strike="noStrike">
                          <a:effectLst/>
                        </a:rPr>
                        <a:t>Q3 2011 to Q2 2012</a:t>
                      </a:r>
                      <a:endParaRPr lang="en-GB" sz="1600" b="0" i="0" u="none" strike="noStrike">
                        <a:solidFill>
                          <a:srgbClr val="000000"/>
                        </a:solidFill>
                        <a:effectLst/>
                        <a:latin typeface="Arial" panose="020B0604020202020204" pitchFamily="34" charset="0"/>
                      </a:endParaRPr>
                    </a:p>
                  </a:txBody>
                  <a:tcPr marL="7620" marR="7620" marT="7620" marB="0" anchor="ctr"/>
                </a:tc>
                <a:tc>
                  <a:txBody>
                    <a:bodyPr/>
                    <a:lstStyle/>
                    <a:p>
                      <a:pPr algn="l" fontAlgn="ctr"/>
                      <a:r>
                        <a:rPr lang="en-GB" sz="1600" u="none" strike="noStrike">
                          <a:effectLst/>
                        </a:rPr>
                        <a:t>Q3 2010 to Q2 2011</a:t>
                      </a:r>
                      <a:endParaRPr lang="en-GB" sz="1600" b="0" i="0" u="none" strike="noStrike">
                        <a:solidFill>
                          <a:srgbClr val="000000"/>
                        </a:solidFill>
                        <a:effectLst/>
                        <a:latin typeface="Arial" panose="020B0604020202020204" pitchFamily="34" charset="0"/>
                      </a:endParaRPr>
                    </a:p>
                  </a:txBody>
                  <a:tcPr marL="7620" marR="7620" marT="7620" marB="0" anchor="ctr"/>
                </a:tc>
                <a:tc>
                  <a:txBody>
                    <a:bodyPr/>
                    <a:lstStyle/>
                    <a:p>
                      <a:pPr algn="l" fontAlgn="ctr"/>
                      <a:r>
                        <a:rPr lang="en-GB" sz="1600" u="none" strike="noStrike" dirty="0">
                          <a:effectLst/>
                        </a:rPr>
                        <a:t>Q3 2012 to Q2 2013</a:t>
                      </a:r>
                      <a:endParaRPr lang="en-GB" sz="1600" b="0" i="0" u="none" strike="noStrike" dirty="0">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xmlns="" val="933058650"/>
                  </a:ext>
                </a:extLst>
              </a:tr>
              <a:tr h="509595">
                <a:tc>
                  <a:txBody>
                    <a:bodyPr/>
                    <a:lstStyle/>
                    <a:p>
                      <a:pPr algn="l" fontAlgn="ctr"/>
                      <a:r>
                        <a:rPr lang="en-GB" sz="1600" u="none" strike="noStrike" dirty="0">
                          <a:effectLst/>
                        </a:rPr>
                        <a:t>75 years &amp; over</a:t>
                      </a:r>
                      <a:endParaRPr lang="en-GB" sz="1600" b="0" i="0" u="none" strike="noStrike" dirty="0">
                        <a:solidFill>
                          <a:srgbClr val="000000"/>
                        </a:solidFill>
                        <a:effectLst/>
                        <a:latin typeface="Arial" panose="020B0604020202020204" pitchFamily="34" charset="0"/>
                      </a:endParaRPr>
                    </a:p>
                  </a:txBody>
                  <a:tcPr marL="7620" marR="7620" marT="7620" marB="0" anchor="ctr">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l" fontAlgn="ctr"/>
                      <a:r>
                        <a:rPr lang="en-GB" sz="1600" u="none" strike="noStrike" dirty="0">
                          <a:effectLst/>
                        </a:rPr>
                        <a:t>Females</a:t>
                      </a:r>
                      <a:endParaRPr lang="en-GB" sz="1600" b="0" i="0" u="none" strike="noStrike" dirty="0">
                        <a:solidFill>
                          <a:srgbClr val="000000"/>
                        </a:solidFill>
                        <a:effectLst/>
                        <a:latin typeface="Arial" panose="020B0604020202020204" pitchFamily="34" charset="0"/>
                      </a:endParaRPr>
                    </a:p>
                  </a:txBody>
                  <a:tcPr marL="7620" marR="7620" marT="7620" marB="0" anchor="ctr">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l" fontAlgn="ctr"/>
                      <a:r>
                        <a:rPr lang="en-GB" sz="1600" u="none" strike="noStrike" dirty="0">
                          <a:effectLst/>
                        </a:rPr>
                        <a:t>Q2 1998 to Q1 1999</a:t>
                      </a:r>
                      <a:endParaRPr lang="en-GB" sz="1600" b="0" i="0" u="none" strike="noStrike" dirty="0">
                        <a:solidFill>
                          <a:srgbClr val="000000"/>
                        </a:solidFill>
                        <a:effectLst/>
                        <a:latin typeface="Arial" panose="020B0604020202020204" pitchFamily="34" charset="0"/>
                      </a:endParaRPr>
                    </a:p>
                  </a:txBody>
                  <a:tcPr marL="7620" marR="7620" marT="7620" marB="0" anchor="ctr">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l" fontAlgn="ctr"/>
                      <a:r>
                        <a:rPr lang="en-GB" sz="1600" u="none" strike="noStrike" dirty="0">
                          <a:effectLst/>
                        </a:rPr>
                        <a:t>Q2 1995 to Q1 1996</a:t>
                      </a:r>
                      <a:endParaRPr lang="en-GB" sz="1600" b="0" i="0" u="none" strike="noStrike" dirty="0">
                        <a:solidFill>
                          <a:srgbClr val="000000"/>
                        </a:solidFill>
                        <a:effectLst/>
                        <a:latin typeface="Arial" panose="020B0604020202020204" pitchFamily="34" charset="0"/>
                      </a:endParaRPr>
                    </a:p>
                  </a:txBody>
                  <a:tcPr marL="7620" marR="7620" marT="7620" marB="0" anchor="ctr">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l" fontAlgn="ctr"/>
                      <a:r>
                        <a:rPr lang="en-GB" sz="1600" u="none" strike="noStrike" dirty="0">
                          <a:effectLst/>
                        </a:rPr>
                        <a:t>Q2 2001 to Q1 2002</a:t>
                      </a:r>
                      <a:endParaRPr lang="en-GB" sz="1600" b="0" i="0" u="none" strike="noStrike" dirty="0">
                        <a:solidFill>
                          <a:srgbClr val="000000"/>
                        </a:solidFill>
                        <a:effectLst/>
                        <a:latin typeface="Arial" panose="020B0604020202020204" pitchFamily="34" charset="0"/>
                      </a:endParaRPr>
                    </a:p>
                  </a:txBody>
                  <a:tcPr marL="7620" marR="7620" marT="7620" marB="0" anchor="ctr">
                    <a:lnB w="1270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xmlns="" val="1896470460"/>
                  </a:ext>
                </a:extLst>
              </a:tr>
            </a:tbl>
          </a:graphicData>
        </a:graphic>
      </p:graphicFrame>
    </p:spTree>
    <p:extLst>
      <p:ext uri="{BB962C8B-B14F-4D97-AF65-F5344CB8AC3E}">
        <p14:creationId xmlns:p14="http://schemas.microsoft.com/office/powerpoint/2010/main" val="592373684"/>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4073" y="1091413"/>
            <a:ext cx="8491451" cy="4728407"/>
          </a:xfrm>
          <a:prstGeom prst="rect">
            <a:avLst/>
          </a:prstGeom>
        </p:spPr>
      </p:pic>
      <p:sp>
        <p:nvSpPr>
          <p:cNvPr id="4" name="Rectangle 3"/>
          <p:cNvSpPr/>
          <p:nvPr/>
        </p:nvSpPr>
        <p:spPr>
          <a:xfrm>
            <a:off x="2967644" y="1091413"/>
            <a:ext cx="299258" cy="449162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2778497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9492" y="1085150"/>
            <a:ext cx="8544698" cy="4644047"/>
          </a:xfrm>
          <a:prstGeom prst="rect">
            <a:avLst/>
          </a:prstGeom>
        </p:spPr>
      </p:pic>
      <p:sp>
        <p:nvSpPr>
          <p:cNvPr id="3" name="Rectangle 2"/>
          <p:cNvSpPr/>
          <p:nvPr/>
        </p:nvSpPr>
        <p:spPr>
          <a:xfrm>
            <a:off x="4003589" y="1085150"/>
            <a:ext cx="240957" cy="456783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4032062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0270" y="1357699"/>
            <a:ext cx="3917727" cy="4327954"/>
          </a:xfrm>
          <a:prstGeom prst="rect">
            <a:avLst/>
          </a:prstGeom>
          <a:ln>
            <a:solidFill>
              <a:schemeClr val="tx1"/>
            </a:solidFill>
          </a:ln>
        </p:spPr>
      </p:pic>
    </p:spTree>
    <p:extLst>
      <p:ext uri="{BB962C8B-B14F-4D97-AF65-F5344CB8AC3E}">
        <p14:creationId xmlns:p14="http://schemas.microsoft.com/office/powerpoint/2010/main" val="1944268709"/>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014" y="1062403"/>
            <a:ext cx="8141867" cy="4815151"/>
          </a:xfrm>
          <a:prstGeom prst="rect">
            <a:avLst/>
          </a:prstGeom>
        </p:spPr>
      </p:pic>
    </p:spTree>
    <p:extLst>
      <p:ext uri="{BB962C8B-B14F-4D97-AF65-F5344CB8AC3E}">
        <p14:creationId xmlns:p14="http://schemas.microsoft.com/office/powerpoint/2010/main" val="1567191216"/>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2852" y="1024066"/>
            <a:ext cx="3401942" cy="4791332"/>
          </a:xfrm>
          <a:prstGeom prst="rect">
            <a:avLst/>
          </a:prstGeom>
          <a:ln>
            <a:solidFill>
              <a:schemeClr val="tx1"/>
            </a:solidFill>
          </a:ln>
        </p:spPr>
      </p:pic>
      <p:pic>
        <p:nvPicPr>
          <p:cNvPr id="3" name="Picture 2"/>
          <p:cNvPicPr>
            <a:picLocks noChangeAspect="1"/>
          </p:cNvPicPr>
          <p:nvPr/>
        </p:nvPicPr>
        <p:blipFill>
          <a:blip r:embed="rId3"/>
          <a:stretch>
            <a:fillRect/>
          </a:stretch>
        </p:blipFill>
        <p:spPr>
          <a:xfrm>
            <a:off x="170904" y="948348"/>
            <a:ext cx="3408115" cy="4942766"/>
          </a:xfrm>
          <a:prstGeom prst="rect">
            <a:avLst/>
          </a:prstGeom>
        </p:spPr>
      </p:pic>
      <p:pic>
        <p:nvPicPr>
          <p:cNvPr id="6" name="Picture 5"/>
          <p:cNvPicPr>
            <a:picLocks noChangeAspect="1"/>
          </p:cNvPicPr>
          <p:nvPr/>
        </p:nvPicPr>
        <p:blipFill>
          <a:blip r:embed="rId4"/>
          <a:stretch>
            <a:fillRect/>
          </a:stretch>
        </p:blipFill>
        <p:spPr>
          <a:xfrm>
            <a:off x="3376611" y="857250"/>
            <a:ext cx="3512996" cy="5143500"/>
          </a:xfrm>
          <a:prstGeom prst="rect">
            <a:avLst/>
          </a:prstGeom>
        </p:spPr>
      </p:pic>
      <p:pic>
        <p:nvPicPr>
          <p:cNvPr id="7" name="Picture 6"/>
          <p:cNvPicPr>
            <a:picLocks noChangeAspect="1"/>
          </p:cNvPicPr>
          <p:nvPr/>
        </p:nvPicPr>
        <p:blipFill rotWithShape="1">
          <a:blip r:embed="rId5"/>
          <a:srcRect l="-5996" r="11404"/>
          <a:stretch/>
        </p:blipFill>
        <p:spPr>
          <a:xfrm>
            <a:off x="5608663" y="857250"/>
            <a:ext cx="3344144" cy="5143500"/>
          </a:xfrm>
          <a:prstGeom prst="rect">
            <a:avLst/>
          </a:prstGeom>
        </p:spPr>
      </p:pic>
    </p:spTree>
    <p:extLst>
      <p:ext uri="{BB962C8B-B14F-4D97-AF65-F5344CB8AC3E}">
        <p14:creationId xmlns:p14="http://schemas.microsoft.com/office/powerpoint/2010/main" val="1916556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31095"/>
            <a:ext cx="7886700" cy="744141"/>
          </a:xfrm>
        </p:spPr>
        <p:txBody>
          <a:bodyPr/>
          <a:lstStyle/>
          <a:p>
            <a:r>
              <a:rPr lang="en-GB" b="1" dirty="0" smtClean="0">
                <a:latin typeface="+mn-lt"/>
              </a:rPr>
              <a:t>Hypothesised pathways </a:t>
            </a:r>
            <a:endParaRPr lang="en-GB" b="1" dirty="0">
              <a:latin typeface="+mn-lt"/>
            </a:endParaRPr>
          </a:p>
        </p:txBody>
      </p:sp>
      <p:sp>
        <p:nvSpPr>
          <p:cNvPr id="3" name="Content Placeholder 2"/>
          <p:cNvSpPr>
            <a:spLocks noGrp="1"/>
          </p:cNvSpPr>
          <p:nvPr>
            <p:ph idx="1"/>
          </p:nvPr>
        </p:nvSpPr>
        <p:spPr>
          <a:xfrm>
            <a:off x="628650" y="1875236"/>
            <a:ext cx="7886700" cy="3814761"/>
          </a:xfrm>
        </p:spPr>
        <p:txBody>
          <a:bodyPr>
            <a:noAutofit/>
          </a:bodyPr>
          <a:lstStyle/>
          <a:p>
            <a:r>
              <a:rPr lang="en-US" dirty="0"/>
              <a:t>Elderly</a:t>
            </a:r>
          </a:p>
          <a:p>
            <a:pPr lvl="1"/>
            <a:r>
              <a:rPr lang="en-US" sz="2100" dirty="0"/>
              <a:t>Reduced or insufficient service provision (esp. social care/NHS) and/or changed distribution/accessibility of service </a:t>
            </a:r>
          </a:p>
          <a:p>
            <a:pPr lvl="1"/>
            <a:r>
              <a:rPr lang="en-US" sz="2100" dirty="0"/>
              <a:t>Decreased value of Pension Credit </a:t>
            </a:r>
          </a:p>
          <a:p>
            <a:r>
              <a:rPr lang="en-US" dirty="0"/>
              <a:t>Working age and children</a:t>
            </a:r>
          </a:p>
          <a:p>
            <a:pPr lvl="1"/>
            <a:r>
              <a:rPr lang="en-US" sz="2100" dirty="0"/>
              <a:t>Reduced value and increased conditionality of social security (</a:t>
            </a:r>
            <a:r>
              <a:rPr lang="en-US" sz="2100" dirty="0" err="1"/>
              <a:t>inc.</a:t>
            </a:r>
            <a:r>
              <a:rPr lang="en-US" sz="2100" dirty="0"/>
              <a:t> sanctions, change in benefits and problems with how they have been implemented) </a:t>
            </a:r>
          </a:p>
          <a:p>
            <a:pPr lvl="1"/>
            <a:r>
              <a:rPr lang="en-US" sz="2100" dirty="0"/>
              <a:t>Unemployment </a:t>
            </a:r>
          </a:p>
          <a:p>
            <a:pPr lvl="1"/>
            <a:r>
              <a:rPr lang="en-US" sz="2100" dirty="0"/>
              <a:t>Decreased real value of wages</a:t>
            </a:r>
          </a:p>
          <a:p>
            <a:pPr lvl="1"/>
            <a:r>
              <a:rPr lang="en-US" sz="2100" dirty="0"/>
              <a:t>Increased employment </a:t>
            </a:r>
            <a:r>
              <a:rPr lang="en-US" sz="2100" dirty="0" err="1"/>
              <a:t>precarity</a:t>
            </a:r>
            <a:r>
              <a:rPr lang="en-US" sz="2100" dirty="0"/>
              <a:t>, work intensity and reduced sense of control </a:t>
            </a:r>
          </a:p>
        </p:txBody>
      </p:sp>
    </p:spTree>
    <p:extLst>
      <p:ext uri="{BB962C8B-B14F-4D97-AF65-F5344CB8AC3E}">
        <p14:creationId xmlns:p14="http://schemas.microsoft.com/office/powerpoint/2010/main" val="2420088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712803"/>
            <a:ext cx="7886700" cy="3977194"/>
          </a:xfrm>
        </p:spPr>
        <p:txBody>
          <a:bodyPr>
            <a:normAutofit/>
          </a:bodyPr>
          <a:lstStyle/>
          <a:p>
            <a:r>
              <a:rPr lang="en-US" dirty="0" smtClean="0"/>
              <a:t>Broader </a:t>
            </a:r>
            <a:r>
              <a:rPr lang="en-US" dirty="0"/>
              <a:t>age impacts</a:t>
            </a:r>
          </a:p>
          <a:p>
            <a:pPr lvl="1"/>
            <a:r>
              <a:rPr lang="en-US" sz="2100" dirty="0"/>
              <a:t>Homelessness, poorer housing quality</a:t>
            </a:r>
          </a:p>
          <a:p>
            <a:pPr lvl="1"/>
            <a:r>
              <a:rPr lang="en-US" sz="2100" dirty="0"/>
              <a:t>Food/fuel insecurity </a:t>
            </a:r>
          </a:p>
          <a:p>
            <a:pPr lvl="1"/>
            <a:r>
              <a:rPr lang="en-US" sz="2100" dirty="0"/>
              <a:t>Increased poverty (esp. child poverty) and income inequality </a:t>
            </a:r>
          </a:p>
          <a:p>
            <a:pPr lvl="1"/>
            <a:r>
              <a:rPr lang="en-US" sz="2100" dirty="0"/>
              <a:t>Increase in state pension age </a:t>
            </a:r>
          </a:p>
          <a:p>
            <a:endParaRPr lang="en-GB" dirty="0"/>
          </a:p>
        </p:txBody>
      </p:sp>
    </p:spTree>
    <p:extLst>
      <p:ext uri="{BB962C8B-B14F-4D97-AF65-F5344CB8AC3E}">
        <p14:creationId xmlns:p14="http://schemas.microsoft.com/office/powerpoint/2010/main" val="2005169412"/>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smtClean="0">
                <a:latin typeface="+mn-lt"/>
              </a:rPr>
              <a:t>Evidence testing this hypothesis for all-cause mortality </a:t>
            </a:r>
            <a:endParaRPr lang="en-GB" b="1" dirty="0">
              <a:latin typeface="+mn-lt"/>
            </a:endParaRPr>
          </a:p>
        </p:txBody>
      </p:sp>
    </p:spTree>
    <p:extLst>
      <p:ext uri="{BB962C8B-B14F-4D97-AF65-F5344CB8AC3E}">
        <p14:creationId xmlns:p14="http://schemas.microsoft.com/office/powerpoint/2010/main" val="3445000597"/>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8672" y="1031422"/>
            <a:ext cx="3234602" cy="4773386"/>
          </a:xfrm>
          <a:prstGeom prst="rect">
            <a:avLst/>
          </a:prstGeom>
          <a:ln>
            <a:solidFill>
              <a:schemeClr val="tx1"/>
            </a:solidFill>
          </a:ln>
        </p:spPr>
      </p:pic>
    </p:spTree>
    <p:extLst>
      <p:ext uri="{BB962C8B-B14F-4D97-AF65-F5344CB8AC3E}">
        <p14:creationId xmlns:p14="http://schemas.microsoft.com/office/powerpoint/2010/main" val="3661908207"/>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8672" y="1031422"/>
            <a:ext cx="8571254" cy="4580082"/>
          </a:xfrm>
          <a:prstGeom prst="rect">
            <a:avLst/>
          </a:prstGeom>
        </p:spPr>
      </p:pic>
      <p:pic>
        <p:nvPicPr>
          <p:cNvPr id="6" name="Picture 5"/>
          <p:cNvPicPr>
            <a:picLocks noChangeAspect="1"/>
          </p:cNvPicPr>
          <p:nvPr/>
        </p:nvPicPr>
        <p:blipFill>
          <a:blip r:embed="rId3"/>
          <a:stretch>
            <a:fillRect/>
          </a:stretch>
        </p:blipFill>
        <p:spPr>
          <a:xfrm>
            <a:off x="1407316" y="1071034"/>
            <a:ext cx="6473966" cy="4500857"/>
          </a:xfrm>
          <a:prstGeom prst="rect">
            <a:avLst/>
          </a:prstGeom>
        </p:spPr>
      </p:pic>
    </p:spTree>
    <p:extLst>
      <p:ext uri="{BB962C8B-B14F-4D97-AF65-F5344CB8AC3E}">
        <p14:creationId xmlns:p14="http://schemas.microsoft.com/office/powerpoint/2010/main" val="1332870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40FFFE-B66F-4993-9572-DC245F2EFFE8}"/>
              </a:ext>
            </a:extLst>
          </p:cNvPr>
          <p:cNvSpPr>
            <a:spLocks noGrp="1"/>
          </p:cNvSpPr>
          <p:nvPr>
            <p:ph type="title"/>
          </p:nvPr>
        </p:nvSpPr>
        <p:spPr/>
        <p:txBody>
          <a:bodyPr/>
          <a:lstStyle/>
          <a:p>
            <a:r>
              <a:rPr lang="en-GB" dirty="0"/>
              <a:t>When two breakpoints are allowed…</a:t>
            </a:r>
          </a:p>
        </p:txBody>
      </p:sp>
      <p:graphicFrame>
        <p:nvGraphicFramePr>
          <p:cNvPr id="6" name="Content Placeholder 3">
            <a:extLst>
              <a:ext uri="{FF2B5EF4-FFF2-40B4-BE49-F238E27FC236}">
                <a16:creationId xmlns:a16="http://schemas.microsoft.com/office/drawing/2014/main" xmlns="" id="{4A300361-4C38-4C1C-B509-1A9C3C9F30BC}"/>
              </a:ext>
            </a:extLst>
          </p:cNvPr>
          <p:cNvGraphicFramePr>
            <a:graphicFrameLocks/>
          </p:cNvGraphicFramePr>
          <p:nvPr>
            <p:extLst>
              <p:ext uri="{D42A27DB-BD31-4B8C-83A1-F6EECF244321}">
                <p14:modId xmlns:p14="http://schemas.microsoft.com/office/powerpoint/2010/main" val="844281783"/>
              </p:ext>
            </p:extLst>
          </p:nvPr>
        </p:nvGraphicFramePr>
        <p:xfrm>
          <a:off x="685800" y="1196752"/>
          <a:ext cx="7848872" cy="1557120"/>
        </p:xfrm>
        <a:graphic>
          <a:graphicData uri="http://schemas.openxmlformats.org/drawingml/2006/table">
            <a:tbl>
              <a:tblPr>
                <a:tableStyleId>{5C22544A-7EE6-4342-B048-85BDC9FD1C3A}</a:tableStyleId>
              </a:tblPr>
              <a:tblGrid>
                <a:gridCol w="1067827">
                  <a:extLst>
                    <a:ext uri="{9D8B030D-6E8A-4147-A177-3AD203B41FA5}">
                      <a16:colId xmlns:a16="http://schemas.microsoft.com/office/drawing/2014/main" xmlns="" val="3378352486"/>
                    </a:ext>
                  </a:extLst>
                </a:gridCol>
                <a:gridCol w="896066">
                  <a:extLst>
                    <a:ext uri="{9D8B030D-6E8A-4147-A177-3AD203B41FA5}">
                      <a16:colId xmlns:a16="http://schemas.microsoft.com/office/drawing/2014/main" xmlns="" val="964304748"/>
                    </a:ext>
                  </a:extLst>
                </a:gridCol>
                <a:gridCol w="1283555">
                  <a:extLst>
                    <a:ext uri="{9D8B030D-6E8A-4147-A177-3AD203B41FA5}">
                      <a16:colId xmlns:a16="http://schemas.microsoft.com/office/drawing/2014/main" xmlns="" val="1284217218"/>
                    </a:ext>
                  </a:extLst>
                </a:gridCol>
                <a:gridCol w="2300712">
                  <a:extLst>
                    <a:ext uri="{9D8B030D-6E8A-4147-A177-3AD203B41FA5}">
                      <a16:colId xmlns:a16="http://schemas.microsoft.com/office/drawing/2014/main" xmlns="" val="2394707052"/>
                    </a:ext>
                  </a:extLst>
                </a:gridCol>
                <a:gridCol w="2300712">
                  <a:extLst>
                    <a:ext uri="{9D8B030D-6E8A-4147-A177-3AD203B41FA5}">
                      <a16:colId xmlns:a16="http://schemas.microsoft.com/office/drawing/2014/main" xmlns="" val="2791429310"/>
                    </a:ext>
                  </a:extLst>
                </a:gridCol>
              </a:tblGrid>
              <a:tr h="397929">
                <a:tc>
                  <a:txBody>
                    <a:bodyPr/>
                    <a:lstStyle/>
                    <a:p>
                      <a:pPr algn="l" fontAlgn="ctr"/>
                      <a:r>
                        <a:rPr lang="en-GB" sz="1600" b="1" u="none" strike="noStrike" dirty="0">
                          <a:effectLst/>
                        </a:rPr>
                        <a:t>Country</a:t>
                      </a:r>
                      <a:endParaRPr lang="en-GB" sz="1600" b="1" i="0" u="none" strike="noStrike" dirty="0">
                        <a:solidFill>
                          <a:srgbClr val="000000"/>
                        </a:solidFill>
                        <a:effectLst/>
                        <a:latin typeface="Arial" panose="020B0604020202020204" pitchFamily="34" charset="0"/>
                      </a:endParaRPr>
                    </a:p>
                  </a:txBody>
                  <a:tcPr marL="5373" marR="5373" marT="5373"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GB" sz="1600" b="1" u="none" strike="noStrike" dirty="0">
                          <a:effectLst/>
                        </a:rPr>
                        <a:t>Sex</a:t>
                      </a:r>
                      <a:endParaRPr lang="en-GB" sz="1600" b="1" i="0" u="none" strike="noStrike" dirty="0">
                        <a:solidFill>
                          <a:srgbClr val="000000"/>
                        </a:solidFill>
                        <a:effectLst/>
                        <a:latin typeface="Arial" panose="020B0604020202020204" pitchFamily="34" charset="0"/>
                      </a:endParaRPr>
                    </a:p>
                  </a:txBody>
                  <a:tcPr marL="5373" marR="5373" marT="5373"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GB" sz="1600" b="1" u="none" strike="noStrike" dirty="0">
                          <a:effectLst/>
                        </a:rPr>
                        <a:t>Age range</a:t>
                      </a:r>
                      <a:endParaRPr lang="en-GB" sz="1600" b="1" i="0" u="none" strike="noStrike" dirty="0">
                        <a:solidFill>
                          <a:srgbClr val="000000"/>
                        </a:solidFill>
                        <a:effectLst/>
                        <a:latin typeface="Arial" panose="020B0604020202020204" pitchFamily="34" charset="0"/>
                      </a:endParaRPr>
                    </a:p>
                  </a:txBody>
                  <a:tcPr marL="5373" marR="5373" marT="5373"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GB" sz="1600" b="1" u="none" strike="noStrike" dirty="0">
                          <a:effectLst/>
                        </a:rPr>
                        <a:t>Break point 1</a:t>
                      </a:r>
                      <a:endParaRPr lang="en-GB" sz="1600" b="1" i="0" u="none" strike="noStrike" dirty="0">
                        <a:solidFill>
                          <a:srgbClr val="000000"/>
                        </a:solidFill>
                        <a:effectLst/>
                        <a:latin typeface="Arial" panose="020B0604020202020204" pitchFamily="34" charset="0"/>
                      </a:endParaRPr>
                    </a:p>
                  </a:txBody>
                  <a:tcPr marL="5373" marR="5373" marT="5373"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GB" sz="1600" b="1" u="none" strike="noStrike" dirty="0">
                          <a:effectLst/>
                        </a:rPr>
                        <a:t>Break point 2</a:t>
                      </a:r>
                      <a:endParaRPr lang="en-GB" sz="1600" b="1" i="0" u="none" strike="noStrike" dirty="0">
                        <a:solidFill>
                          <a:srgbClr val="000000"/>
                        </a:solidFill>
                        <a:effectLst/>
                        <a:latin typeface="Arial" panose="020B0604020202020204" pitchFamily="34" charset="0"/>
                      </a:endParaRPr>
                    </a:p>
                  </a:txBody>
                  <a:tcPr marL="5373" marR="5373" marT="5373"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671007924"/>
                  </a:ext>
                </a:extLst>
              </a:tr>
              <a:tr h="380631">
                <a:tc>
                  <a:txBody>
                    <a:bodyPr/>
                    <a:lstStyle/>
                    <a:p>
                      <a:pPr algn="l" fontAlgn="ctr"/>
                      <a:r>
                        <a:rPr lang="en-GB" sz="1600" u="none" strike="noStrike">
                          <a:effectLst/>
                        </a:rPr>
                        <a:t>Wales</a:t>
                      </a:r>
                      <a:endParaRPr lang="en-GB" sz="1600" b="0" i="0" u="none" strike="noStrike">
                        <a:solidFill>
                          <a:srgbClr val="000000"/>
                        </a:solidFill>
                        <a:effectLst/>
                        <a:latin typeface="Arial" panose="020B0604020202020204" pitchFamily="34" charset="0"/>
                      </a:endParaRPr>
                    </a:p>
                  </a:txBody>
                  <a:tcPr marL="5373" marR="5373" marT="5373" marB="0" anchor="ctr">
                    <a:lnT w="12700" cap="flat" cmpd="sng" algn="ctr">
                      <a:solidFill>
                        <a:schemeClr val="tx1"/>
                      </a:solidFill>
                      <a:prstDash val="solid"/>
                      <a:round/>
                      <a:headEnd type="none" w="med" len="med"/>
                      <a:tailEnd type="none" w="med" len="med"/>
                    </a:lnT>
                  </a:tcPr>
                </a:tc>
                <a:tc>
                  <a:txBody>
                    <a:bodyPr/>
                    <a:lstStyle/>
                    <a:p>
                      <a:pPr algn="l" fontAlgn="ctr"/>
                      <a:r>
                        <a:rPr lang="en-GB" sz="1600" u="none" strike="noStrike">
                          <a:effectLst/>
                        </a:rPr>
                        <a:t>Female</a:t>
                      </a:r>
                      <a:endParaRPr lang="en-GB" sz="1600" b="0" i="0" u="none" strike="noStrike">
                        <a:solidFill>
                          <a:srgbClr val="000000"/>
                        </a:solidFill>
                        <a:effectLst/>
                        <a:latin typeface="Arial" panose="020B0604020202020204" pitchFamily="34" charset="0"/>
                      </a:endParaRPr>
                    </a:p>
                  </a:txBody>
                  <a:tcPr marL="5373" marR="5373" marT="5373" marB="0" anchor="ctr">
                    <a:lnT w="12700" cap="flat" cmpd="sng" algn="ctr">
                      <a:solidFill>
                        <a:schemeClr val="tx1"/>
                      </a:solidFill>
                      <a:prstDash val="solid"/>
                      <a:round/>
                      <a:headEnd type="none" w="med" len="med"/>
                      <a:tailEnd type="none" w="med" len="med"/>
                    </a:lnT>
                  </a:tcPr>
                </a:tc>
                <a:tc>
                  <a:txBody>
                    <a:bodyPr/>
                    <a:lstStyle/>
                    <a:p>
                      <a:pPr algn="l" fontAlgn="ctr"/>
                      <a:r>
                        <a:rPr lang="en-GB" sz="1600" u="none" strike="noStrike">
                          <a:effectLst/>
                        </a:rPr>
                        <a:t>All</a:t>
                      </a:r>
                      <a:endParaRPr lang="en-GB" sz="1600" b="0" i="0" u="none" strike="noStrike">
                        <a:solidFill>
                          <a:srgbClr val="000000"/>
                        </a:solidFill>
                        <a:effectLst/>
                        <a:latin typeface="Arial" panose="020B0604020202020204" pitchFamily="34" charset="0"/>
                      </a:endParaRPr>
                    </a:p>
                  </a:txBody>
                  <a:tcPr marL="5373" marR="5373" marT="5373" marB="0" anchor="ctr">
                    <a:lnT w="12700" cap="flat" cmpd="sng" algn="ctr">
                      <a:solidFill>
                        <a:schemeClr val="tx1"/>
                      </a:solidFill>
                      <a:prstDash val="solid"/>
                      <a:round/>
                      <a:headEnd type="none" w="med" len="med"/>
                      <a:tailEnd type="none" w="med" len="med"/>
                    </a:lnT>
                  </a:tcPr>
                </a:tc>
                <a:tc>
                  <a:txBody>
                    <a:bodyPr/>
                    <a:lstStyle/>
                    <a:p>
                      <a:pPr algn="l" fontAlgn="ctr"/>
                      <a:r>
                        <a:rPr lang="en-GB" sz="1600" u="none" strike="noStrike" dirty="0">
                          <a:effectLst/>
                        </a:rPr>
                        <a:t>Q3 1998 to Q2 1999</a:t>
                      </a:r>
                      <a:endParaRPr lang="en-GB" sz="1600" b="0" i="0" u="none" strike="noStrike" dirty="0">
                        <a:solidFill>
                          <a:srgbClr val="000000"/>
                        </a:solidFill>
                        <a:effectLst/>
                        <a:latin typeface="Arial" panose="020B0604020202020204" pitchFamily="34" charset="0"/>
                      </a:endParaRPr>
                    </a:p>
                  </a:txBody>
                  <a:tcPr marL="5373" marR="5373" marT="5373" marB="0" anchor="ctr">
                    <a:lnT w="12700" cap="flat" cmpd="sng" algn="ctr">
                      <a:solidFill>
                        <a:schemeClr val="tx1"/>
                      </a:solidFill>
                      <a:prstDash val="solid"/>
                      <a:round/>
                      <a:headEnd type="none" w="med" len="med"/>
                      <a:tailEnd type="none" w="med" len="med"/>
                    </a:lnT>
                  </a:tcPr>
                </a:tc>
                <a:tc>
                  <a:txBody>
                    <a:bodyPr/>
                    <a:lstStyle/>
                    <a:p>
                      <a:pPr algn="l" fontAlgn="ctr"/>
                      <a:r>
                        <a:rPr lang="en-GB" sz="1600" u="none" strike="noStrike" dirty="0">
                          <a:effectLst/>
                        </a:rPr>
                        <a:t>Q1 2011 to Q4 2011</a:t>
                      </a:r>
                      <a:endParaRPr lang="en-GB" sz="1600" b="0" i="0" u="none" strike="noStrike" dirty="0">
                        <a:solidFill>
                          <a:srgbClr val="000000"/>
                        </a:solidFill>
                        <a:effectLst/>
                        <a:latin typeface="Arial" panose="020B0604020202020204" pitchFamily="34" charset="0"/>
                      </a:endParaRPr>
                    </a:p>
                  </a:txBody>
                  <a:tcPr marL="5373" marR="5373" marT="5373"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xmlns="" val="583283882"/>
                  </a:ext>
                </a:extLst>
              </a:tr>
              <a:tr h="380631">
                <a:tc>
                  <a:txBody>
                    <a:bodyPr/>
                    <a:lstStyle/>
                    <a:p>
                      <a:pPr algn="l" fontAlgn="ctr"/>
                      <a:r>
                        <a:rPr lang="en-GB" sz="1600" u="none" strike="noStrike">
                          <a:effectLst/>
                        </a:rPr>
                        <a:t>England</a:t>
                      </a:r>
                      <a:endParaRPr lang="en-GB" sz="1600" b="0" i="0" u="none" strike="noStrike">
                        <a:solidFill>
                          <a:srgbClr val="000000"/>
                        </a:solidFill>
                        <a:effectLst/>
                        <a:latin typeface="Arial" panose="020B0604020202020204" pitchFamily="34" charset="0"/>
                      </a:endParaRPr>
                    </a:p>
                  </a:txBody>
                  <a:tcPr marL="5373" marR="5373" marT="5373" marB="0" anchor="ctr"/>
                </a:tc>
                <a:tc>
                  <a:txBody>
                    <a:bodyPr/>
                    <a:lstStyle/>
                    <a:p>
                      <a:pPr algn="l" fontAlgn="ctr"/>
                      <a:r>
                        <a:rPr lang="en-GB" sz="1600" u="none" strike="noStrike">
                          <a:effectLst/>
                        </a:rPr>
                        <a:t>Female</a:t>
                      </a:r>
                      <a:endParaRPr lang="en-GB" sz="1600" b="0" i="0" u="none" strike="noStrike">
                        <a:solidFill>
                          <a:srgbClr val="000000"/>
                        </a:solidFill>
                        <a:effectLst/>
                        <a:latin typeface="Arial" panose="020B0604020202020204" pitchFamily="34" charset="0"/>
                      </a:endParaRPr>
                    </a:p>
                  </a:txBody>
                  <a:tcPr marL="5373" marR="5373" marT="5373" marB="0" anchor="ctr"/>
                </a:tc>
                <a:tc>
                  <a:txBody>
                    <a:bodyPr/>
                    <a:lstStyle/>
                    <a:p>
                      <a:pPr algn="l" fontAlgn="ctr"/>
                      <a:r>
                        <a:rPr lang="en-GB" sz="1600" u="none" strike="noStrike">
                          <a:effectLst/>
                        </a:rPr>
                        <a:t>75+</a:t>
                      </a:r>
                      <a:endParaRPr lang="en-GB" sz="1600" b="0" i="0" u="none" strike="noStrike">
                        <a:solidFill>
                          <a:srgbClr val="000000"/>
                        </a:solidFill>
                        <a:effectLst/>
                        <a:latin typeface="Arial" panose="020B0604020202020204" pitchFamily="34" charset="0"/>
                      </a:endParaRPr>
                    </a:p>
                  </a:txBody>
                  <a:tcPr marL="5373" marR="5373" marT="5373" marB="0" anchor="ctr"/>
                </a:tc>
                <a:tc>
                  <a:txBody>
                    <a:bodyPr/>
                    <a:lstStyle/>
                    <a:p>
                      <a:pPr algn="l" fontAlgn="ctr"/>
                      <a:r>
                        <a:rPr lang="en-GB" sz="1600" u="none" strike="noStrike">
                          <a:effectLst/>
                        </a:rPr>
                        <a:t>Q1 2003 to Q4 2003</a:t>
                      </a:r>
                      <a:endParaRPr lang="en-GB" sz="1600" b="0" i="0" u="none" strike="noStrike">
                        <a:solidFill>
                          <a:srgbClr val="000000"/>
                        </a:solidFill>
                        <a:effectLst/>
                        <a:latin typeface="Arial" panose="020B0604020202020204" pitchFamily="34" charset="0"/>
                      </a:endParaRPr>
                    </a:p>
                  </a:txBody>
                  <a:tcPr marL="5373" marR="5373" marT="5373" marB="0" anchor="ctr"/>
                </a:tc>
                <a:tc>
                  <a:txBody>
                    <a:bodyPr/>
                    <a:lstStyle/>
                    <a:p>
                      <a:pPr algn="l" fontAlgn="ctr"/>
                      <a:r>
                        <a:rPr lang="en-GB" sz="1600" u="none" strike="noStrike" dirty="0">
                          <a:effectLst/>
                        </a:rPr>
                        <a:t>Q4 2010 to Q3 2011</a:t>
                      </a:r>
                      <a:endParaRPr lang="en-GB" sz="1600" b="0" i="0" u="none" strike="noStrike" dirty="0">
                        <a:solidFill>
                          <a:srgbClr val="000000"/>
                        </a:solidFill>
                        <a:effectLst/>
                        <a:latin typeface="Arial" panose="020B0604020202020204" pitchFamily="34" charset="0"/>
                      </a:endParaRPr>
                    </a:p>
                  </a:txBody>
                  <a:tcPr marL="5373" marR="5373" marT="5373" marB="0" anchor="ctr"/>
                </a:tc>
                <a:extLst>
                  <a:ext uri="{0D108BD9-81ED-4DB2-BD59-A6C34878D82A}">
                    <a16:rowId xmlns:a16="http://schemas.microsoft.com/office/drawing/2014/main" xmlns="" val="759810544"/>
                  </a:ext>
                </a:extLst>
              </a:tr>
              <a:tr h="397929">
                <a:tc>
                  <a:txBody>
                    <a:bodyPr/>
                    <a:lstStyle/>
                    <a:p>
                      <a:pPr algn="l" fontAlgn="ctr"/>
                      <a:r>
                        <a:rPr lang="en-GB" sz="1600" u="none" strike="noStrike" dirty="0">
                          <a:effectLst/>
                        </a:rPr>
                        <a:t>Wales</a:t>
                      </a:r>
                      <a:endParaRPr lang="en-GB" sz="1600" b="0" i="0" u="none" strike="noStrike" dirty="0">
                        <a:solidFill>
                          <a:srgbClr val="000000"/>
                        </a:solidFill>
                        <a:effectLst/>
                        <a:latin typeface="Arial" panose="020B0604020202020204" pitchFamily="34" charset="0"/>
                      </a:endParaRPr>
                    </a:p>
                  </a:txBody>
                  <a:tcPr marL="5373" marR="5373" marT="5373" marB="0" anchor="ctr">
                    <a:lnB w="12700" cap="flat" cmpd="sng" algn="ctr">
                      <a:solidFill>
                        <a:schemeClr val="tx1"/>
                      </a:solidFill>
                      <a:prstDash val="solid"/>
                      <a:round/>
                      <a:headEnd type="none" w="med" len="med"/>
                      <a:tailEnd type="none" w="med" len="med"/>
                    </a:lnB>
                  </a:tcPr>
                </a:tc>
                <a:tc>
                  <a:txBody>
                    <a:bodyPr/>
                    <a:lstStyle/>
                    <a:p>
                      <a:pPr algn="l" fontAlgn="ctr"/>
                      <a:r>
                        <a:rPr lang="en-GB" sz="1600" u="none" strike="noStrike" dirty="0">
                          <a:effectLst/>
                        </a:rPr>
                        <a:t>Female</a:t>
                      </a:r>
                      <a:endParaRPr lang="en-GB" sz="1600" b="0" i="0" u="none" strike="noStrike" dirty="0">
                        <a:solidFill>
                          <a:srgbClr val="000000"/>
                        </a:solidFill>
                        <a:effectLst/>
                        <a:latin typeface="Arial" panose="020B0604020202020204" pitchFamily="34" charset="0"/>
                      </a:endParaRPr>
                    </a:p>
                  </a:txBody>
                  <a:tcPr marL="5373" marR="5373" marT="5373" marB="0" anchor="ctr">
                    <a:lnB w="12700" cap="flat" cmpd="sng" algn="ctr">
                      <a:solidFill>
                        <a:schemeClr val="tx1"/>
                      </a:solidFill>
                      <a:prstDash val="solid"/>
                      <a:round/>
                      <a:headEnd type="none" w="med" len="med"/>
                      <a:tailEnd type="none" w="med" len="med"/>
                    </a:lnB>
                  </a:tcPr>
                </a:tc>
                <a:tc>
                  <a:txBody>
                    <a:bodyPr/>
                    <a:lstStyle/>
                    <a:p>
                      <a:pPr algn="l" fontAlgn="ctr"/>
                      <a:r>
                        <a:rPr lang="en-GB" sz="1600" u="none" strike="noStrike" dirty="0">
                          <a:effectLst/>
                        </a:rPr>
                        <a:t>75+</a:t>
                      </a:r>
                      <a:endParaRPr lang="en-GB" sz="1600" b="0" i="0" u="none" strike="noStrike" dirty="0">
                        <a:solidFill>
                          <a:srgbClr val="000000"/>
                        </a:solidFill>
                        <a:effectLst/>
                        <a:latin typeface="Arial" panose="020B0604020202020204" pitchFamily="34" charset="0"/>
                      </a:endParaRPr>
                    </a:p>
                  </a:txBody>
                  <a:tcPr marL="5373" marR="5373" marT="5373" marB="0" anchor="ctr">
                    <a:lnB w="12700" cap="flat" cmpd="sng" algn="ctr">
                      <a:solidFill>
                        <a:schemeClr val="tx1"/>
                      </a:solidFill>
                      <a:prstDash val="solid"/>
                      <a:round/>
                      <a:headEnd type="none" w="med" len="med"/>
                      <a:tailEnd type="none" w="med" len="med"/>
                    </a:lnB>
                  </a:tcPr>
                </a:tc>
                <a:tc>
                  <a:txBody>
                    <a:bodyPr/>
                    <a:lstStyle/>
                    <a:p>
                      <a:pPr algn="l" fontAlgn="ctr"/>
                      <a:r>
                        <a:rPr lang="en-GB" sz="1600" u="none" strike="noStrike" dirty="0">
                          <a:effectLst/>
                        </a:rPr>
                        <a:t>Q3 2002 to Q2 2003</a:t>
                      </a:r>
                      <a:endParaRPr lang="en-GB" sz="1600" b="0" i="0" u="none" strike="noStrike" dirty="0">
                        <a:solidFill>
                          <a:srgbClr val="000000"/>
                        </a:solidFill>
                        <a:effectLst/>
                        <a:latin typeface="Arial" panose="020B0604020202020204" pitchFamily="34" charset="0"/>
                      </a:endParaRPr>
                    </a:p>
                  </a:txBody>
                  <a:tcPr marL="5373" marR="5373" marT="5373" marB="0" anchor="ctr">
                    <a:lnB w="12700" cap="flat" cmpd="sng" algn="ctr">
                      <a:solidFill>
                        <a:schemeClr val="tx1"/>
                      </a:solidFill>
                      <a:prstDash val="solid"/>
                      <a:round/>
                      <a:headEnd type="none" w="med" len="med"/>
                      <a:tailEnd type="none" w="med" len="med"/>
                    </a:lnB>
                  </a:tcPr>
                </a:tc>
                <a:tc>
                  <a:txBody>
                    <a:bodyPr/>
                    <a:lstStyle/>
                    <a:p>
                      <a:pPr algn="l" fontAlgn="ctr"/>
                      <a:r>
                        <a:rPr lang="en-GB" sz="1600" u="none" strike="noStrike" dirty="0">
                          <a:effectLst/>
                        </a:rPr>
                        <a:t>Q4 2010 to Q3 2011</a:t>
                      </a:r>
                      <a:endParaRPr lang="en-GB" sz="1600" b="0" i="0" u="none" strike="noStrike" dirty="0">
                        <a:solidFill>
                          <a:srgbClr val="000000"/>
                        </a:solidFill>
                        <a:effectLst/>
                        <a:latin typeface="Arial" panose="020B0604020202020204" pitchFamily="34" charset="0"/>
                      </a:endParaRPr>
                    </a:p>
                  </a:txBody>
                  <a:tcPr marL="5373" marR="5373" marT="5373"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391377092"/>
                  </a:ext>
                </a:extLst>
              </a:tr>
            </a:tbl>
          </a:graphicData>
        </a:graphic>
      </p:graphicFrame>
      <p:pic>
        <p:nvPicPr>
          <p:cNvPr id="7" name="Picture 6">
            <a:extLst>
              <a:ext uri="{FF2B5EF4-FFF2-40B4-BE49-F238E27FC236}">
                <a16:creationId xmlns:a16="http://schemas.microsoft.com/office/drawing/2014/main" xmlns="" id="{19B85FFD-F329-40F6-A672-E82A04AEA71F}"/>
              </a:ext>
            </a:extLst>
          </p:cNvPr>
          <p:cNvPicPr>
            <a:picLocks noChangeAspect="1"/>
          </p:cNvPicPr>
          <p:nvPr/>
        </p:nvPicPr>
        <p:blipFill>
          <a:blip r:embed="rId3"/>
          <a:stretch>
            <a:fillRect/>
          </a:stretch>
        </p:blipFill>
        <p:spPr>
          <a:xfrm>
            <a:off x="1606382" y="2770363"/>
            <a:ext cx="6007707" cy="4042650"/>
          </a:xfrm>
          <a:prstGeom prst="rect">
            <a:avLst/>
          </a:prstGeom>
        </p:spPr>
      </p:pic>
    </p:spTree>
    <p:extLst>
      <p:ext uri="{BB962C8B-B14F-4D97-AF65-F5344CB8AC3E}">
        <p14:creationId xmlns:p14="http://schemas.microsoft.com/office/powerpoint/2010/main" val="210802947"/>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8281" y="1061137"/>
            <a:ext cx="3243327" cy="4791332"/>
          </a:xfrm>
          <a:prstGeom prst="rect">
            <a:avLst/>
          </a:prstGeom>
          <a:ln>
            <a:solidFill>
              <a:schemeClr val="tx1"/>
            </a:solidFill>
          </a:ln>
        </p:spPr>
      </p:pic>
      <p:pic>
        <p:nvPicPr>
          <p:cNvPr id="4" name="Picture 3"/>
          <p:cNvPicPr>
            <a:picLocks noChangeAspect="1"/>
          </p:cNvPicPr>
          <p:nvPr/>
        </p:nvPicPr>
        <p:blipFill>
          <a:blip r:embed="rId3"/>
          <a:stretch>
            <a:fillRect/>
          </a:stretch>
        </p:blipFill>
        <p:spPr>
          <a:xfrm>
            <a:off x="3441567" y="2153842"/>
            <a:ext cx="5433448" cy="3698627"/>
          </a:xfrm>
          <a:prstGeom prst="rect">
            <a:avLst/>
          </a:prstGeom>
        </p:spPr>
      </p:pic>
    </p:spTree>
    <p:extLst>
      <p:ext uri="{BB962C8B-B14F-4D97-AF65-F5344CB8AC3E}">
        <p14:creationId xmlns:p14="http://schemas.microsoft.com/office/powerpoint/2010/main" val="4293122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3901" y="1056756"/>
            <a:ext cx="3288191" cy="4744489"/>
          </a:xfrm>
          <a:prstGeom prst="rect">
            <a:avLst/>
          </a:prstGeom>
          <a:ln>
            <a:solidFill>
              <a:schemeClr val="tx1"/>
            </a:solidFill>
          </a:ln>
        </p:spPr>
      </p:pic>
      <p:pic>
        <p:nvPicPr>
          <p:cNvPr id="4" name="Picture 3"/>
          <p:cNvPicPr>
            <a:picLocks noChangeAspect="1"/>
          </p:cNvPicPr>
          <p:nvPr/>
        </p:nvPicPr>
        <p:blipFill>
          <a:blip r:embed="rId3"/>
          <a:stretch>
            <a:fillRect/>
          </a:stretch>
        </p:blipFill>
        <p:spPr>
          <a:xfrm>
            <a:off x="3685515" y="1056755"/>
            <a:ext cx="5211350" cy="4746996"/>
          </a:xfrm>
          <a:prstGeom prst="rect">
            <a:avLst/>
          </a:prstGeom>
        </p:spPr>
      </p:pic>
    </p:spTree>
    <p:extLst>
      <p:ext uri="{BB962C8B-B14F-4D97-AF65-F5344CB8AC3E}">
        <p14:creationId xmlns:p14="http://schemas.microsoft.com/office/powerpoint/2010/main" val="8111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a:r>
              <a:rPr lang="en-GB" b="1" dirty="0" smtClean="0">
                <a:latin typeface="+mn-lt"/>
              </a:rPr>
              <a:t> …and examples for specific outcomes</a:t>
            </a:r>
            <a:endParaRPr lang="en-GB" b="1" dirty="0">
              <a:latin typeface="+mn-lt"/>
            </a:endParaRPr>
          </a:p>
        </p:txBody>
      </p:sp>
    </p:spTree>
    <p:extLst>
      <p:ext uri="{BB962C8B-B14F-4D97-AF65-F5344CB8AC3E}">
        <p14:creationId xmlns:p14="http://schemas.microsoft.com/office/powerpoint/2010/main" val="2154088090"/>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85809" y="1038220"/>
            <a:ext cx="2800936" cy="4819304"/>
          </a:xfrm>
          <a:prstGeom prst="rect">
            <a:avLst/>
          </a:prstGeom>
          <a:ln>
            <a:solidFill>
              <a:schemeClr val="tx1"/>
            </a:solidFill>
          </a:ln>
        </p:spPr>
      </p:pic>
      <p:grpSp>
        <p:nvGrpSpPr>
          <p:cNvPr id="9" name="Group 8"/>
          <p:cNvGrpSpPr/>
          <p:nvPr/>
        </p:nvGrpSpPr>
        <p:grpSpPr>
          <a:xfrm>
            <a:off x="328252" y="2244505"/>
            <a:ext cx="8439872" cy="1203368"/>
            <a:chOff x="437669" y="1849672"/>
            <a:chExt cx="11253162" cy="1604491"/>
          </a:xfrm>
        </p:grpSpPr>
        <p:pic>
          <p:nvPicPr>
            <p:cNvPr id="3" name="Picture 2"/>
            <p:cNvPicPr>
              <a:picLocks noChangeAspect="1"/>
            </p:cNvPicPr>
            <p:nvPr/>
          </p:nvPicPr>
          <p:blipFill>
            <a:blip r:embed="rId3"/>
            <a:stretch>
              <a:fillRect/>
            </a:stretch>
          </p:blipFill>
          <p:spPr>
            <a:xfrm>
              <a:off x="438629" y="1849672"/>
              <a:ext cx="11252202" cy="1604491"/>
            </a:xfrm>
            <a:prstGeom prst="rect">
              <a:avLst/>
            </a:prstGeom>
          </p:spPr>
        </p:pic>
        <p:sp>
          <p:nvSpPr>
            <p:cNvPr id="6" name="Rectangle 5"/>
            <p:cNvSpPr/>
            <p:nvPr/>
          </p:nvSpPr>
          <p:spPr>
            <a:xfrm>
              <a:off x="7463481" y="2150076"/>
              <a:ext cx="3385751" cy="501843"/>
            </a:xfrm>
            <a:prstGeom prst="rect">
              <a:avLst/>
            </a:prstGeom>
            <a:solidFill>
              <a:srgbClr val="FFFF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7" name="Picture 6"/>
            <p:cNvPicPr>
              <a:picLocks noChangeAspect="1"/>
            </p:cNvPicPr>
            <p:nvPr/>
          </p:nvPicPr>
          <p:blipFill>
            <a:blip r:embed="rId4"/>
            <a:stretch>
              <a:fillRect/>
            </a:stretch>
          </p:blipFill>
          <p:spPr>
            <a:xfrm>
              <a:off x="489112" y="2472292"/>
              <a:ext cx="10582541" cy="583613"/>
            </a:xfrm>
            <a:prstGeom prst="rect">
              <a:avLst/>
            </a:prstGeom>
          </p:spPr>
        </p:pic>
        <p:pic>
          <p:nvPicPr>
            <p:cNvPr id="8" name="Picture 7"/>
            <p:cNvPicPr>
              <a:picLocks noChangeAspect="1"/>
            </p:cNvPicPr>
            <p:nvPr/>
          </p:nvPicPr>
          <p:blipFill>
            <a:blip r:embed="rId5"/>
            <a:stretch>
              <a:fillRect/>
            </a:stretch>
          </p:blipFill>
          <p:spPr>
            <a:xfrm>
              <a:off x="437669" y="2860092"/>
              <a:ext cx="822720" cy="594071"/>
            </a:xfrm>
            <a:prstGeom prst="rect">
              <a:avLst/>
            </a:prstGeom>
          </p:spPr>
        </p:pic>
      </p:grpSp>
      <p:sp>
        <p:nvSpPr>
          <p:cNvPr id="10" name="TextBox 9"/>
          <p:cNvSpPr txBox="1"/>
          <p:nvPr/>
        </p:nvSpPr>
        <p:spPr>
          <a:xfrm>
            <a:off x="3979804" y="1038221"/>
            <a:ext cx="5164196" cy="830997"/>
          </a:xfrm>
          <a:prstGeom prst="rect">
            <a:avLst/>
          </a:prstGeom>
          <a:noFill/>
        </p:spPr>
        <p:txBody>
          <a:bodyPr wrap="square" rtlCol="0">
            <a:spAutoFit/>
          </a:bodyPr>
          <a:lstStyle/>
          <a:p>
            <a:r>
              <a:rPr lang="en-GB" b="1" dirty="0"/>
              <a:t>Self-rated health (Europe 2002-2014)</a:t>
            </a:r>
          </a:p>
        </p:txBody>
      </p:sp>
    </p:spTree>
    <p:extLst>
      <p:ext uri="{BB962C8B-B14F-4D97-AF65-F5344CB8AC3E}">
        <p14:creationId xmlns:p14="http://schemas.microsoft.com/office/powerpoint/2010/main" val="813716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1820" b="2315"/>
          <a:stretch/>
        </p:blipFill>
        <p:spPr>
          <a:xfrm>
            <a:off x="4667204" y="1031817"/>
            <a:ext cx="3687087" cy="4881751"/>
          </a:xfrm>
          <a:prstGeom prst="rect">
            <a:avLst/>
          </a:prstGeom>
        </p:spPr>
      </p:pic>
      <p:pic>
        <p:nvPicPr>
          <p:cNvPr id="2" name="Picture 1"/>
          <p:cNvPicPr>
            <a:picLocks noChangeAspect="1"/>
          </p:cNvPicPr>
          <p:nvPr/>
        </p:nvPicPr>
        <p:blipFill>
          <a:blip r:embed="rId3"/>
          <a:stretch>
            <a:fillRect/>
          </a:stretch>
        </p:blipFill>
        <p:spPr>
          <a:xfrm>
            <a:off x="582793" y="1031817"/>
            <a:ext cx="3378506" cy="4644737"/>
          </a:xfrm>
          <a:prstGeom prst="rect">
            <a:avLst/>
          </a:prstGeom>
          <a:ln>
            <a:solidFill>
              <a:schemeClr val="tx1"/>
            </a:solidFill>
          </a:ln>
        </p:spPr>
      </p:pic>
      <p:sp>
        <p:nvSpPr>
          <p:cNvPr id="5" name="Oval 4"/>
          <p:cNvSpPr/>
          <p:nvPr/>
        </p:nvSpPr>
        <p:spPr>
          <a:xfrm rot="738148">
            <a:off x="6287584" y="2122578"/>
            <a:ext cx="1321724" cy="40799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 name="Oval 5"/>
          <p:cNvSpPr/>
          <p:nvPr/>
        </p:nvSpPr>
        <p:spPr>
          <a:xfrm rot="19833281">
            <a:off x="6407389" y="3865090"/>
            <a:ext cx="1321724" cy="3742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nvGrpSpPr>
          <p:cNvPr id="9" name="Group 8"/>
          <p:cNvGrpSpPr/>
          <p:nvPr/>
        </p:nvGrpSpPr>
        <p:grpSpPr>
          <a:xfrm>
            <a:off x="143789" y="5120026"/>
            <a:ext cx="8849906" cy="662514"/>
            <a:chOff x="191718" y="5683701"/>
            <a:chExt cx="11799875" cy="883352"/>
          </a:xfrm>
        </p:grpSpPr>
        <p:pic>
          <p:nvPicPr>
            <p:cNvPr id="3" name="Picture 2"/>
            <p:cNvPicPr>
              <a:picLocks noChangeAspect="1"/>
            </p:cNvPicPr>
            <p:nvPr/>
          </p:nvPicPr>
          <p:blipFill>
            <a:blip r:embed="rId4"/>
            <a:stretch>
              <a:fillRect/>
            </a:stretch>
          </p:blipFill>
          <p:spPr>
            <a:xfrm>
              <a:off x="191718" y="5752868"/>
              <a:ext cx="11799875" cy="814185"/>
            </a:xfrm>
            <a:prstGeom prst="rect">
              <a:avLst/>
            </a:prstGeom>
          </p:spPr>
        </p:pic>
        <p:pic>
          <p:nvPicPr>
            <p:cNvPr id="7" name="Picture 6"/>
            <p:cNvPicPr>
              <a:picLocks noChangeAspect="1"/>
            </p:cNvPicPr>
            <p:nvPr/>
          </p:nvPicPr>
          <p:blipFill>
            <a:blip r:embed="rId5"/>
            <a:stretch>
              <a:fillRect/>
            </a:stretch>
          </p:blipFill>
          <p:spPr>
            <a:xfrm>
              <a:off x="312059" y="5939359"/>
              <a:ext cx="11558516" cy="627694"/>
            </a:xfrm>
            <a:prstGeom prst="rect">
              <a:avLst/>
            </a:prstGeom>
          </p:spPr>
        </p:pic>
        <p:pic>
          <p:nvPicPr>
            <p:cNvPr id="8" name="Picture 7"/>
            <p:cNvPicPr>
              <a:picLocks noChangeAspect="1"/>
            </p:cNvPicPr>
            <p:nvPr/>
          </p:nvPicPr>
          <p:blipFill>
            <a:blip r:embed="rId5"/>
            <a:stretch>
              <a:fillRect/>
            </a:stretch>
          </p:blipFill>
          <p:spPr>
            <a:xfrm>
              <a:off x="9526385" y="5683701"/>
              <a:ext cx="2344190" cy="423627"/>
            </a:xfrm>
            <a:prstGeom prst="rect">
              <a:avLst/>
            </a:prstGeom>
          </p:spPr>
        </p:pic>
      </p:grpSp>
      <p:sp>
        <p:nvSpPr>
          <p:cNvPr id="10" name="TextBox 9"/>
          <p:cNvSpPr txBox="1"/>
          <p:nvPr/>
        </p:nvSpPr>
        <p:spPr>
          <a:xfrm>
            <a:off x="347207" y="925831"/>
            <a:ext cx="4319997" cy="1200329"/>
          </a:xfrm>
          <a:prstGeom prst="rect">
            <a:avLst/>
          </a:prstGeom>
          <a:solidFill>
            <a:schemeClr val="bg1"/>
          </a:solidFill>
        </p:spPr>
        <p:txBody>
          <a:bodyPr wrap="square" rtlCol="0">
            <a:spAutoFit/>
          </a:bodyPr>
          <a:lstStyle/>
          <a:p>
            <a:r>
              <a:rPr lang="en-GB" b="1" dirty="0"/>
              <a:t>Suicide across Europe and Active Labour Market Programmes</a:t>
            </a:r>
          </a:p>
        </p:txBody>
      </p:sp>
    </p:spTree>
    <p:extLst>
      <p:ext uri="{BB962C8B-B14F-4D97-AF65-F5344CB8AC3E}">
        <p14:creationId xmlns:p14="http://schemas.microsoft.com/office/powerpoint/2010/main" val="2842223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7317" y="969472"/>
            <a:ext cx="3794879" cy="4919057"/>
          </a:xfrm>
          <a:prstGeom prst="rect">
            <a:avLst/>
          </a:prstGeom>
          <a:ln>
            <a:solidFill>
              <a:schemeClr val="tx1"/>
            </a:solidFill>
          </a:ln>
        </p:spPr>
      </p:pic>
      <p:grpSp>
        <p:nvGrpSpPr>
          <p:cNvPr id="7" name="Group 6"/>
          <p:cNvGrpSpPr/>
          <p:nvPr/>
        </p:nvGrpSpPr>
        <p:grpSpPr>
          <a:xfrm>
            <a:off x="246514" y="1579725"/>
            <a:ext cx="8668406" cy="1631488"/>
            <a:chOff x="328684" y="963300"/>
            <a:chExt cx="11557875" cy="2175317"/>
          </a:xfrm>
        </p:grpSpPr>
        <p:pic>
          <p:nvPicPr>
            <p:cNvPr id="3" name="Picture 2"/>
            <p:cNvPicPr>
              <a:picLocks noChangeAspect="1"/>
            </p:cNvPicPr>
            <p:nvPr/>
          </p:nvPicPr>
          <p:blipFill>
            <a:blip r:embed="rId3"/>
            <a:stretch>
              <a:fillRect/>
            </a:stretch>
          </p:blipFill>
          <p:spPr>
            <a:xfrm>
              <a:off x="356422" y="1047750"/>
              <a:ext cx="11530137" cy="2090866"/>
            </a:xfrm>
            <a:prstGeom prst="rect">
              <a:avLst/>
            </a:prstGeom>
          </p:spPr>
        </p:pic>
        <p:pic>
          <p:nvPicPr>
            <p:cNvPr id="4" name="Picture 3"/>
            <p:cNvPicPr>
              <a:picLocks noChangeAspect="1"/>
            </p:cNvPicPr>
            <p:nvPr/>
          </p:nvPicPr>
          <p:blipFill>
            <a:blip r:embed="rId4"/>
            <a:stretch>
              <a:fillRect/>
            </a:stretch>
          </p:blipFill>
          <p:spPr>
            <a:xfrm>
              <a:off x="356422" y="1327240"/>
              <a:ext cx="11530137" cy="1465835"/>
            </a:xfrm>
            <a:prstGeom prst="rect">
              <a:avLst/>
            </a:prstGeom>
          </p:spPr>
        </p:pic>
        <p:pic>
          <p:nvPicPr>
            <p:cNvPr id="5" name="Picture 4"/>
            <p:cNvPicPr>
              <a:picLocks noChangeAspect="1"/>
            </p:cNvPicPr>
            <p:nvPr/>
          </p:nvPicPr>
          <p:blipFill>
            <a:blip r:embed="rId5"/>
            <a:stretch>
              <a:fillRect/>
            </a:stretch>
          </p:blipFill>
          <p:spPr>
            <a:xfrm>
              <a:off x="328684" y="2697417"/>
              <a:ext cx="10826996" cy="441200"/>
            </a:xfrm>
            <a:prstGeom prst="rect">
              <a:avLst/>
            </a:prstGeom>
          </p:spPr>
        </p:pic>
        <p:pic>
          <p:nvPicPr>
            <p:cNvPr id="6" name="Picture 5"/>
            <p:cNvPicPr>
              <a:picLocks noChangeAspect="1"/>
            </p:cNvPicPr>
            <p:nvPr/>
          </p:nvPicPr>
          <p:blipFill>
            <a:blip r:embed="rId5"/>
            <a:stretch>
              <a:fillRect/>
            </a:stretch>
          </p:blipFill>
          <p:spPr>
            <a:xfrm>
              <a:off x="5203767" y="963300"/>
              <a:ext cx="6682792" cy="441200"/>
            </a:xfrm>
            <a:prstGeom prst="rect">
              <a:avLst/>
            </a:prstGeom>
          </p:spPr>
        </p:pic>
      </p:grpSp>
      <p:sp>
        <p:nvSpPr>
          <p:cNvPr id="8" name="TextBox 7"/>
          <p:cNvSpPr txBox="1"/>
          <p:nvPr/>
        </p:nvSpPr>
        <p:spPr>
          <a:xfrm>
            <a:off x="3979804" y="1038221"/>
            <a:ext cx="4761029" cy="461665"/>
          </a:xfrm>
          <a:prstGeom prst="rect">
            <a:avLst/>
          </a:prstGeom>
          <a:noFill/>
        </p:spPr>
        <p:txBody>
          <a:bodyPr wrap="square" rtlCol="0">
            <a:spAutoFit/>
          </a:bodyPr>
          <a:lstStyle/>
          <a:p>
            <a:pPr algn="r"/>
            <a:r>
              <a:rPr lang="en-GB" b="1" dirty="0"/>
              <a:t>Suicide and infectious disease</a:t>
            </a:r>
          </a:p>
        </p:txBody>
      </p:sp>
    </p:spTree>
    <p:extLst>
      <p:ext uri="{BB962C8B-B14F-4D97-AF65-F5344CB8AC3E}">
        <p14:creationId xmlns:p14="http://schemas.microsoft.com/office/powerpoint/2010/main" val="3822352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98763" y="1111014"/>
            <a:ext cx="3551981" cy="4690231"/>
          </a:xfrm>
          <a:prstGeom prst="rect">
            <a:avLst/>
          </a:prstGeom>
          <a:ln>
            <a:solidFill>
              <a:schemeClr val="tx1"/>
            </a:solidFill>
          </a:ln>
        </p:spPr>
      </p:pic>
      <p:pic>
        <p:nvPicPr>
          <p:cNvPr id="4" name="Picture 3"/>
          <p:cNvPicPr>
            <a:picLocks noChangeAspect="1"/>
          </p:cNvPicPr>
          <p:nvPr/>
        </p:nvPicPr>
        <p:blipFill>
          <a:blip r:embed="rId3"/>
          <a:stretch>
            <a:fillRect/>
          </a:stretch>
        </p:blipFill>
        <p:spPr>
          <a:xfrm>
            <a:off x="71611" y="857250"/>
            <a:ext cx="8519096" cy="4457333"/>
          </a:xfrm>
          <a:prstGeom prst="rect">
            <a:avLst/>
          </a:prstGeom>
        </p:spPr>
      </p:pic>
      <p:pic>
        <p:nvPicPr>
          <p:cNvPr id="3" name="Picture 2"/>
          <p:cNvPicPr>
            <a:picLocks noChangeAspect="1"/>
          </p:cNvPicPr>
          <p:nvPr/>
        </p:nvPicPr>
        <p:blipFill>
          <a:blip r:embed="rId4"/>
          <a:stretch>
            <a:fillRect/>
          </a:stretch>
        </p:blipFill>
        <p:spPr>
          <a:xfrm>
            <a:off x="71611" y="5013298"/>
            <a:ext cx="9006068" cy="943958"/>
          </a:xfrm>
          <a:prstGeom prst="rect">
            <a:avLst/>
          </a:prstGeom>
        </p:spPr>
      </p:pic>
      <p:sp>
        <p:nvSpPr>
          <p:cNvPr id="5" name="TextBox 4"/>
          <p:cNvSpPr txBox="1"/>
          <p:nvPr/>
        </p:nvSpPr>
        <p:spPr>
          <a:xfrm>
            <a:off x="4905091" y="1111014"/>
            <a:ext cx="3685616" cy="461665"/>
          </a:xfrm>
          <a:prstGeom prst="rect">
            <a:avLst/>
          </a:prstGeom>
          <a:solidFill>
            <a:schemeClr val="bg1"/>
          </a:solidFill>
        </p:spPr>
        <p:txBody>
          <a:bodyPr wrap="square" rtlCol="0">
            <a:spAutoFit/>
          </a:bodyPr>
          <a:lstStyle/>
          <a:p>
            <a:pPr algn="r"/>
            <a:r>
              <a:rPr lang="en-GB" b="1" dirty="0"/>
              <a:t>Mental health problems</a:t>
            </a:r>
          </a:p>
        </p:txBody>
      </p:sp>
    </p:spTree>
    <p:extLst>
      <p:ext uri="{BB962C8B-B14F-4D97-AF65-F5344CB8AC3E}">
        <p14:creationId xmlns:p14="http://schemas.microsoft.com/office/powerpoint/2010/main" val="2487879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79691" y="1209418"/>
            <a:ext cx="3250644" cy="4544584"/>
          </a:xfrm>
          <a:prstGeom prst="rect">
            <a:avLst/>
          </a:prstGeom>
          <a:ln>
            <a:solidFill>
              <a:schemeClr val="tx1"/>
            </a:solidFill>
          </a:ln>
        </p:spPr>
      </p:pic>
      <p:pic>
        <p:nvPicPr>
          <p:cNvPr id="3" name="Picture 2"/>
          <p:cNvPicPr>
            <a:picLocks noChangeAspect="1"/>
          </p:cNvPicPr>
          <p:nvPr/>
        </p:nvPicPr>
        <p:blipFill>
          <a:blip r:embed="rId3"/>
          <a:stretch>
            <a:fillRect/>
          </a:stretch>
        </p:blipFill>
        <p:spPr>
          <a:xfrm>
            <a:off x="315098" y="1209418"/>
            <a:ext cx="8521884" cy="1852217"/>
          </a:xfrm>
          <a:prstGeom prst="rect">
            <a:avLst/>
          </a:prstGeom>
        </p:spPr>
      </p:pic>
      <p:pic>
        <p:nvPicPr>
          <p:cNvPr id="4" name="Picture 3"/>
          <p:cNvPicPr>
            <a:picLocks noChangeAspect="1"/>
          </p:cNvPicPr>
          <p:nvPr/>
        </p:nvPicPr>
        <p:blipFill>
          <a:blip r:embed="rId4"/>
          <a:stretch>
            <a:fillRect/>
          </a:stretch>
        </p:blipFill>
        <p:spPr>
          <a:xfrm>
            <a:off x="315098" y="3061634"/>
            <a:ext cx="8521884" cy="1764017"/>
          </a:xfrm>
          <a:prstGeom prst="rect">
            <a:avLst/>
          </a:prstGeom>
        </p:spPr>
      </p:pic>
    </p:spTree>
    <p:extLst>
      <p:ext uri="{BB962C8B-B14F-4D97-AF65-F5344CB8AC3E}">
        <p14:creationId xmlns:p14="http://schemas.microsoft.com/office/powerpoint/2010/main" val="3934003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60862" y="1220974"/>
            <a:ext cx="5897880" cy="4437389"/>
          </a:xfrm>
          <a:prstGeom prst="rect">
            <a:avLst/>
          </a:prstGeom>
        </p:spPr>
      </p:pic>
    </p:spTree>
    <p:extLst>
      <p:ext uri="{BB962C8B-B14F-4D97-AF65-F5344CB8AC3E}">
        <p14:creationId xmlns:p14="http://schemas.microsoft.com/office/powerpoint/2010/main" val="4162161822"/>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1484" y="986996"/>
            <a:ext cx="3320331" cy="4717192"/>
          </a:xfrm>
          <a:prstGeom prst="rect">
            <a:avLst/>
          </a:prstGeom>
          <a:ln>
            <a:solidFill>
              <a:schemeClr val="tx1"/>
            </a:solidFill>
          </a:ln>
        </p:spPr>
      </p:pic>
      <p:pic>
        <p:nvPicPr>
          <p:cNvPr id="4" name="Picture 3"/>
          <p:cNvPicPr>
            <a:picLocks noChangeAspect="1"/>
          </p:cNvPicPr>
          <p:nvPr/>
        </p:nvPicPr>
        <p:blipFill>
          <a:blip r:embed="rId3"/>
          <a:stretch>
            <a:fillRect/>
          </a:stretch>
        </p:blipFill>
        <p:spPr>
          <a:xfrm>
            <a:off x="301484" y="931391"/>
            <a:ext cx="5221987" cy="4781404"/>
          </a:xfrm>
          <a:prstGeom prst="rect">
            <a:avLst/>
          </a:prstGeom>
        </p:spPr>
      </p:pic>
      <p:pic>
        <p:nvPicPr>
          <p:cNvPr id="3" name="Picture 2"/>
          <p:cNvPicPr>
            <a:picLocks noChangeAspect="1"/>
          </p:cNvPicPr>
          <p:nvPr/>
        </p:nvPicPr>
        <p:blipFill>
          <a:blip r:embed="rId4"/>
          <a:stretch>
            <a:fillRect/>
          </a:stretch>
        </p:blipFill>
        <p:spPr>
          <a:xfrm>
            <a:off x="2895027" y="986995"/>
            <a:ext cx="6159902" cy="2465174"/>
          </a:xfrm>
          <a:prstGeom prst="rect">
            <a:avLst/>
          </a:prstGeom>
        </p:spPr>
      </p:pic>
      <p:sp>
        <p:nvSpPr>
          <p:cNvPr id="6" name="TextBox 5"/>
          <p:cNvSpPr txBox="1"/>
          <p:nvPr/>
        </p:nvSpPr>
        <p:spPr>
          <a:xfrm>
            <a:off x="5689997" y="4139597"/>
            <a:ext cx="2778919" cy="830997"/>
          </a:xfrm>
          <a:prstGeom prst="rect">
            <a:avLst/>
          </a:prstGeom>
          <a:noFill/>
        </p:spPr>
        <p:txBody>
          <a:bodyPr wrap="square" rtlCol="0">
            <a:spAutoFit/>
          </a:bodyPr>
          <a:lstStyle/>
          <a:p>
            <a:r>
              <a:rPr lang="en-GB" b="1" dirty="0"/>
              <a:t>Delayed discharges</a:t>
            </a:r>
          </a:p>
        </p:txBody>
      </p:sp>
    </p:spTree>
    <p:extLst>
      <p:ext uri="{BB962C8B-B14F-4D97-AF65-F5344CB8AC3E}">
        <p14:creationId xmlns:p14="http://schemas.microsoft.com/office/powerpoint/2010/main" val="771292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0CE06A-1027-4DEE-81F2-8E6D8FA7870F}"/>
              </a:ext>
            </a:extLst>
          </p:cNvPr>
          <p:cNvSpPr>
            <a:spLocks noGrp="1"/>
          </p:cNvSpPr>
          <p:nvPr>
            <p:ph type="title"/>
          </p:nvPr>
        </p:nvSpPr>
        <p:spPr/>
        <p:txBody>
          <a:bodyPr/>
          <a:lstStyle/>
          <a:p>
            <a:r>
              <a:rPr lang="en-GB" dirty="0"/>
              <a:t>Conclusions</a:t>
            </a:r>
          </a:p>
        </p:txBody>
      </p:sp>
      <p:sp>
        <p:nvSpPr>
          <p:cNvPr id="3" name="Content Placeholder 2">
            <a:extLst>
              <a:ext uri="{FF2B5EF4-FFF2-40B4-BE49-F238E27FC236}">
                <a16:creationId xmlns:a16="http://schemas.microsoft.com/office/drawing/2014/main" xmlns="" id="{95A66943-6E45-4495-AF4A-4E59F98C4F8C}"/>
              </a:ext>
            </a:extLst>
          </p:cNvPr>
          <p:cNvSpPr>
            <a:spLocks noGrp="1"/>
          </p:cNvSpPr>
          <p:nvPr>
            <p:ph idx="1"/>
          </p:nvPr>
        </p:nvSpPr>
        <p:spPr/>
        <p:txBody>
          <a:bodyPr/>
          <a:lstStyle/>
          <a:p>
            <a:pPr>
              <a:buClr>
                <a:srgbClr val="002060"/>
              </a:buClr>
            </a:pPr>
            <a:r>
              <a:rPr lang="en-US" sz="1800" b="1" dirty="0">
                <a:solidFill>
                  <a:srgbClr val="92D050"/>
                </a:solidFill>
              </a:rPr>
              <a:t>9 of the 12 demographic and geographical breakdowns </a:t>
            </a:r>
            <a:r>
              <a:rPr lang="en-US" sz="1800" dirty="0"/>
              <a:t>showed a clear </a:t>
            </a:r>
            <a:r>
              <a:rPr lang="en-US" sz="1800" b="1" dirty="0">
                <a:solidFill>
                  <a:srgbClr val="92D050"/>
                </a:solidFill>
              </a:rPr>
              <a:t>change in mortality trend </a:t>
            </a:r>
            <a:r>
              <a:rPr lang="en-US" sz="1800" dirty="0"/>
              <a:t>that began in the </a:t>
            </a:r>
            <a:r>
              <a:rPr lang="en-US" sz="1800" b="1" dirty="0">
                <a:solidFill>
                  <a:srgbClr val="92D050"/>
                </a:solidFill>
              </a:rPr>
              <a:t>early 2010s</a:t>
            </a:r>
            <a:r>
              <a:rPr lang="en-US" sz="1800" dirty="0"/>
              <a:t> when only one breakpoint in the series was requested from the program’s algorithm.</a:t>
            </a:r>
          </a:p>
          <a:p>
            <a:pPr marL="0" indent="0">
              <a:buNone/>
            </a:pPr>
            <a:endParaRPr lang="en-US" sz="1000" dirty="0"/>
          </a:p>
          <a:p>
            <a:r>
              <a:rPr lang="en-US" sz="1800" dirty="0"/>
              <a:t>The </a:t>
            </a:r>
            <a:r>
              <a:rPr lang="en-US" sz="1800" b="1" dirty="0">
                <a:solidFill>
                  <a:srgbClr val="92D050"/>
                </a:solidFill>
              </a:rPr>
              <a:t>other three showed a change at around the same time</a:t>
            </a:r>
            <a:r>
              <a:rPr lang="en-US" sz="1800" dirty="0"/>
              <a:t>, but in addition to a change in the 1990s or early 2000s, </a:t>
            </a:r>
            <a:r>
              <a:rPr lang="en-US" sz="1800" b="1" dirty="0">
                <a:solidFill>
                  <a:srgbClr val="92D050"/>
                </a:solidFill>
              </a:rPr>
              <a:t>when two breakpoints were requested</a:t>
            </a:r>
            <a:r>
              <a:rPr lang="en-US" sz="1800" dirty="0"/>
              <a:t> from the program. </a:t>
            </a:r>
          </a:p>
          <a:p>
            <a:endParaRPr lang="en-US" sz="900" dirty="0"/>
          </a:p>
          <a:p>
            <a:r>
              <a:rPr lang="en-US" sz="1800" dirty="0"/>
              <a:t>This provides </a:t>
            </a:r>
            <a:r>
              <a:rPr lang="en-US" sz="1800" b="1" dirty="0">
                <a:solidFill>
                  <a:srgbClr val="92D050"/>
                </a:solidFill>
              </a:rPr>
              <a:t>independent evidence </a:t>
            </a:r>
            <a:r>
              <a:rPr lang="en-US" sz="1800" dirty="0"/>
              <a:t>that there has been a significant reduction in mortality improvements compared with the durable, long-term mortality declines observed in the decades preceding 2010.</a:t>
            </a:r>
          </a:p>
          <a:p>
            <a:endParaRPr lang="en-US" sz="1000" dirty="0"/>
          </a:p>
          <a:p>
            <a:r>
              <a:rPr lang="en-US" sz="1800" dirty="0"/>
              <a:t>The findings were common to males and females and to those aged under 75 years and aged 75 years and over alike, suggesting that this change – whatever its cause – is </a:t>
            </a:r>
            <a:r>
              <a:rPr lang="en-US" sz="1800" b="1" dirty="0">
                <a:solidFill>
                  <a:srgbClr val="92D050"/>
                </a:solidFill>
              </a:rPr>
              <a:t>not restricted to certain demographic groups</a:t>
            </a:r>
            <a:r>
              <a:rPr lang="en-US" sz="1800" dirty="0"/>
              <a:t> but is more widespread.</a:t>
            </a:r>
          </a:p>
          <a:p>
            <a:pPr marL="0" indent="0">
              <a:buNone/>
            </a:pPr>
            <a:endParaRPr lang="en-GB" dirty="0"/>
          </a:p>
        </p:txBody>
      </p:sp>
    </p:spTree>
    <p:extLst>
      <p:ext uri="{BB962C8B-B14F-4D97-AF65-F5344CB8AC3E}">
        <p14:creationId xmlns:p14="http://schemas.microsoft.com/office/powerpoint/2010/main" val="2643500585"/>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35635" y="1313453"/>
            <a:ext cx="3100568" cy="4400508"/>
          </a:xfrm>
          <a:prstGeom prst="rect">
            <a:avLst/>
          </a:prstGeom>
          <a:ln>
            <a:solidFill>
              <a:schemeClr val="tx1"/>
            </a:solidFill>
          </a:ln>
        </p:spPr>
      </p:pic>
      <p:sp>
        <p:nvSpPr>
          <p:cNvPr id="3" name="TextBox 2"/>
          <p:cNvSpPr txBox="1"/>
          <p:nvPr/>
        </p:nvSpPr>
        <p:spPr>
          <a:xfrm>
            <a:off x="465513" y="4638189"/>
            <a:ext cx="2370363" cy="830997"/>
          </a:xfrm>
          <a:prstGeom prst="rect">
            <a:avLst/>
          </a:prstGeom>
          <a:solidFill>
            <a:schemeClr val="bg1"/>
          </a:solidFill>
        </p:spPr>
        <p:txBody>
          <a:bodyPr wrap="square" rtlCol="0">
            <a:spAutoFit/>
          </a:bodyPr>
          <a:lstStyle/>
          <a:p>
            <a:pPr eaLnBrk="1" fontAlgn="auto" hangingPunct="1">
              <a:spcBef>
                <a:spcPts val="0"/>
              </a:spcBef>
              <a:spcAft>
                <a:spcPts val="0"/>
              </a:spcAft>
            </a:pPr>
            <a:r>
              <a:rPr lang="en-GB" b="1" dirty="0">
                <a:solidFill>
                  <a:prstClr val="black"/>
                </a:solidFill>
                <a:latin typeface="Calibri" panose="020F0502020204030204"/>
                <a:ea typeface="+mn-ea"/>
              </a:rPr>
              <a:t>Budget cuts and homelessness</a:t>
            </a:r>
            <a:endParaRPr lang="en-GB" sz="1350" b="1" dirty="0">
              <a:solidFill>
                <a:prstClr val="black"/>
              </a:solidFill>
              <a:latin typeface="Calibri" panose="020F0502020204030204"/>
              <a:ea typeface="+mn-ea"/>
            </a:endParaRPr>
          </a:p>
        </p:txBody>
      </p:sp>
      <p:pic>
        <p:nvPicPr>
          <p:cNvPr id="4" name="Picture 3"/>
          <p:cNvPicPr>
            <a:picLocks noChangeAspect="1"/>
          </p:cNvPicPr>
          <p:nvPr/>
        </p:nvPicPr>
        <p:blipFill>
          <a:blip r:embed="rId3"/>
          <a:stretch>
            <a:fillRect/>
          </a:stretch>
        </p:blipFill>
        <p:spPr>
          <a:xfrm>
            <a:off x="1003783" y="1313453"/>
            <a:ext cx="3160322" cy="4536607"/>
          </a:xfrm>
          <a:prstGeom prst="rect">
            <a:avLst/>
          </a:prstGeom>
          <a:ln>
            <a:solidFill>
              <a:schemeClr val="tx1"/>
            </a:solidFill>
          </a:ln>
        </p:spPr>
      </p:pic>
      <p:sp>
        <p:nvSpPr>
          <p:cNvPr id="5" name="TextBox 4"/>
          <p:cNvSpPr txBox="1"/>
          <p:nvPr/>
        </p:nvSpPr>
        <p:spPr>
          <a:xfrm>
            <a:off x="1063537" y="4638189"/>
            <a:ext cx="3100568" cy="830997"/>
          </a:xfrm>
          <a:prstGeom prst="rect">
            <a:avLst/>
          </a:prstGeom>
          <a:solidFill>
            <a:schemeClr val="bg1"/>
          </a:solidFill>
        </p:spPr>
        <p:txBody>
          <a:bodyPr wrap="square" rtlCol="0">
            <a:spAutoFit/>
          </a:bodyPr>
          <a:lstStyle/>
          <a:p>
            <a:pPr eaLnBrk="1" fontAlgn="auto" hangingPunct="1">
              <a:spcBef>
                <a:spcPts val="0"/>
              </a:spcBef>
              <a:spcAft>
                <a:spcPts val="0"/>
              </a:spcAft>
            </a:pPr>
            <a:r>
              <a:rPr lang="en-GB" b="1" dirty="0">
                <a:solidFill>
                  <a:prstClr val="black"/>
                </a:solidFill>
                <a:latin typeface="Calibri" panose="020F0502020204030204"/>
                <a:ea typeface="+mn-ea"/>
              </a:rPr>
              <a:t>Disability assessments and suicide</a:t>
            </a:r>
            <a:endParaRPr lang="en-GB" sz="1350" b="1" dirty="0">
              <a:solidFill>
                <a:prstClr val="black"/>
              </a:solidFill>
              <a:latin typeface="Calibri" panose="020F0502020204030204"/>
              <a:ea typeface="+mn-ea"/>
            </a:endParaRPr>
          </a:p>
        </p:txBody>
      </p:sp>
      <p:pic>
        <p:nvPicPr>
          <p:cNvPr id="6" name="Picture 5"/>
          <p:cNvPicPr>
            <a:picLocks noChangeAspect="1"/>
          </p:cNvPicPr>
          <p:nvPr/>
        </p:nvPicPr>
        <p:blipFill>
          <a:blip r:embed="rId4"/>
          <a:stretch>
            <a:fillRect/>
          </a:stretch>
        </p:blipFill>
        <p:spPr>
          <a:xfrm>
            <a:off x="1717113" y="1162762"/>
            <a:ext cx="3314065" cy="4687298"/>
          </a:xfrm>
          <a:prstGeom prst="rect">
            <a:avLst/>
          </a:prstGeom>
          <a:ln>
            <a:solidFill>
              <a:schemeClr val="tx1"/>
            </a:solidFill>
          </a:ln>
        </p:spPr>
      </p:pic>
      <p:sp>
        <p:nvSpPr>
          <p:cNvPr id="7" name="TextBox 6"/>
          <p:cNvSpPr txBox="1"/>
          <p:nvPr/>
        </p:nvSpPr>
        <p:spPr>
          <a:xfrm>
            <a:off x="1776867" y="4706239"/>
            <a:ext cx="3100568" cy="830997"/>
          </a:xfrm>
          <a:prstGeom prst="rect">
            <a:avLst/>
          </a:prstGeom>
          <a:solidFill>
            <a:schemeClr val="bg1"/>
          </a:solidFill>
        </p:spPr>
        <p:txBody>
          <a:bodyPr wrap="square" rtlCol="0">
            <a:spAutoFit/>
          </a:bodyPr>
          <a:lstStyle/>
          <a:p>
            <a:pPr eaLnBrk="1" fontAlgn="auto" hangingPunct="1">
              <a:spcBef>
                <a:spcPts val="0"/>
              </a:spcBef>
              <a:spcAft>
                <a:spcPts val="0"/>
              </a:spcAft>
            </a:pPr>
            <a:r>
              <a:rPr lang="en-GB" b="1" dirty="0">
                <a:solidFill>
                  <a:prstClr val="black"/>
                </a:solidFill>
                <a:latin typeface="Calibri" panose="020F0502020204030204"/>
                <a:ea typeface="+mn-ea"/>
              </a:rPr>
              <a:t>Austerity and mental health</a:t>
            </a:r>
            <a:endParaRPr lang="en-GB" sz="1350" b="1" dirty="0">
              <a:solidFill>
                <a:prstClr val="black"/>
              </a:solidFill>
              <a:latin typeface="Calibri" panose="020F0502020204030204"/>
              <a:ea typeface="+mn-ea"/>
            </a:endParaRPr>
          </a:p>
        </p:txBody>
      </p:sp>
      <p:pic>
        <p:nvPicPr>
          <p:cNvPr id="8" name="Picture 7"/>
          <p:cNvPicPr>
            <a:picLocks noChangeAspect="1"/>
          </p:cNvPicPr>
          <p:nvPr/>
        </p:nvPicPr>
        <p:blipFill>
          <a:blip r:embed="rId5"/>
          <a:stretch>
            <a:fillRect/>
          </a:stretch>
        </p:blipFill>
        <p:spPr>
          <a:xfrm>
            <a:off x="2368826" y="1162762"/>
            <a:ext cx="3411294" cy="4687298"/>
          </a:xfrm>
          <a:prstGeom prst="rect">
            <a:avLst/>
          </a:prstGeom>
          <a:ln>
            <a:solidFill>
              <a:schemeClr val="tx1"/>
            </a:solidFill>
          </a:ln>
        </p:spPr>
      </p:pic>
      <p:sp>
        <p:nvSpPr>
          <p:cNvPr id="9" name="TextBox 8"/>
          <p:cNvSpPr txBox="1"/>
          <p:nvPr/>
        </p:nvSpPr>
        <p:spPr>
          <a:xfrm>
            <a:off x="2428579" y="4772118"/>
            <a:ext cx="3100568" cy="830997"/>
          </a:xfrm>
          <a:prstGeom prst="rect">
            <a:avLst/>
          </a:prstGeom>
          <a:solidFill>
            <a:schemeClr val="bg1"/>
          </a:solidFill>
        </p:spPr>
        <p:txBody>
          <a:bodyPr wrap="square" rtlCol="0">
            <a:spAutoFit/>
          </a:bodyPr>
          <a:lstStyle/>
          <a:p>
            <a:pPr eaLnBrk="1" fontAlgn="auto" hangingPunct="1">
              <a:spcBef>
                <a:spcPts val="0"/>
              </a:spcBef>
              <a:spcAft>
                <a:spcPts val="0"/>
              </a:spcAft>
            </a:pPr>
            <a:r>
              <a:rPr lang="en-GB" b="1" dirty="0">
                <a:solidFill>
                  <a:prstClr val="black"/>
                </a:solidFill>
                <a:latin typeface="Calibri" panose="020F0502020204030204"/>
                <a:ea typeface="+mn-ea"/>
              </a:rPr>
              <a:t>Benefit conditionality and mental health</a:t>
            </a:r>
            <a:endParaRPr lang="en-GB" sz="1350" b="1" dirty="0">
              <a:solidFill>
                <a:prstClr val="black"/>
              </a:solidFill>
              <a:latin typeface="Calibri" panose="020F0502020204030204"/>
              <a:ea typeface="+mn-ea"/>
            </a:endParaRPr>
          </a:p>
        </p:txBody>
      </p:sp>
      <p:pic>
        <p:nvPicPr>
          <p:cNvPr id="10" name="Picture 9"/>
          <p:cNvPicPr>
            <a:picLocks noChangeAspect="1"/>
          </p:cNvPicPr>
          <p:nvPr/>
        </p:nvPicPr>
        <p:blipFill>
          <a:blip r:embed="rId6"/>
          <a:stretch>
            <a:fillRect/>
          </a:stretch>
        </p:blipFill>
        <p:spPr>
          <a:xfrm>
            <a:off x="2947364" y="1162762"/>
            <a:ext cx="3146811" cy="4687298"/>
          </a:xfrm>
          <a:prstGeom prst="rect">
            <a:avLst/>
          </a:prstGeom>
          <a:ln>
            <a:solidFill>
              <a:schemeClr val="tx1"/>
            </a:solidFill>
          </a:ln>
        </p:spPr>
      </p:pic>
      <p:sp>
        <p:nvSpPr>
          <p:cNvPr id="11" name="TextBox 10"/>
          <p:cNvSpPr txBox="1"/>
          <p:nvPr/>
        </p:nvSpPr>
        <p:spPr>
          <a:xfrm>
            <a:off x="2947364" y="4806144"/>
            <a:ext cx="3100568" cy="830997"/>
          </a:xfrm>
          <a:prstGeom prst="rect">
            <a:avLst/>
          </a:prstGeom>
          <a:solidFill>
            <a:schemeClr val="bg1"/>
          </a:solidFill>
        </p:spPr>
        <p:txBody>
          <a:bodyPr wrap="square" rtlCol="0">
            <a:spAutoFit/>
          </a:bodyPr>
          <a:lstStyle/>
          <a:p>
            <a:pPr eaLnBrk="1" fontAlgn="auto" hangingPunct="1">
              <a:spcBef>
                <a:spcPts val="0"/>
              </a:spcBef>
              <a:spcAft>
                <a:spcPts val="0"/>
              </a:spcAft>
            </a:pPr>
            <a:r>
              <a:rPr lang="en-GB" b="1" dirty="0">
                <a:solidFill>
                  <a:prstClr val="black"/>
                </a:solidFill>
                <a:latin typeface="Calibri" panose="020F0502020204030204"/>
                <a:ea typeface="+mn-ea"/>
              </a:rPr>
              <a:t>NHS service distribution</a:t>
            </a:r>
            <a:endParaRPr lang="en-GB" sz="1350" b="1" dirty="0">
              <a:solidFill>
                <a:prstClr val="black"/>
              </a:solidFill>
              <a:latin typeface="Calibri" panose="020F0502020204030204"/>
              <a:ea typeface="+mn-ea"/>
            </a:endParaRPr>
          </a:p>
        </p:txBody>
      </p:sp>
    </p:spTree>
    <p:extLst>
      <p:ext uri="{BB962C8B-B14F-4D97-AF65-F5344CB8AC3E}">
        <p14:creationId xmlns:p14="http://schemas.microsoft.com/office/powerpoint/2010/main" val="2603814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0-#ppt_w/2"/>
                                          </p:val>
                                        </p:tav>
                                        <p:tav tm="100000">
                                          <p:val>
                                            <p:strVal val="#ppt_x"/>
                                          </p:val>
                                        </p:tav>
                                      </p:tavLst>
                                    </p:anim>
                                    <p:anim calcmode="lin" valueType="num">
                                      <p:cBhvr additive="base">
                                        <p:cTn id="2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0-#ppt_w/2"/>
                                          </p:val>
                                        </p:tav>
                                        <p:tav tm="100000">
                                          <p:val>
                                            <p:strVal val="#ppt_x"/>
                                          </p:val>
                                        </p:tav>
                                      </p:tavLst>
                                    </p:anim>
                                    <p:anim calcmode="lin" valueType="num">
                                      <p:cBhvr additive="base">
                                        <p:cTn id="28" dur="500" fill="hold"/>
                                        <p:tgtEl>
                                          <p:spTgt spid="9"/>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0-#ppt_w/2"/>
                                          </p:val>
                                        </p:tav>
                                        <p:tav tm="100000">
                                          <p:val>
                                            <p:strVal val="#ppt_x"/>
                                          </p:val>
                                        </p:tav>
                                      </p:tavLst>
                                    </p:anim>
                                    <p:anim calcmode="lin" valueType="num">
                                      <p:cBhvr additive="base">
                                        <p:cTn id="32"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0-#ppt_w/2"/>
                                          </p:val>
                                        </p:tav>
                                        <p:tav tm="100000">
                                          <p:val>
                                            <p:strVal val="#ppt_x"/>
                                          </p:val>
                                        </p:tav>
                                      </p:tavLst>
                                    </p:anim>
                                    <p:anim calcmode="lin" valueType="num">
                                      <p:cBhvr additive="base">
                                        <p:cTn id="38" dur="500" fill="hold"/>
                                        <p:tgtEl>
                                          <p:spTgt spid="11"/>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0-#ppt_w/2"/>
                                          </p:val>
                                        </p:tav>
                                        <p:tav tm="100000">
                                          <p:val>
                                            <p:strVal val="#ppt_x"/>
                                          </p:val>
                                        </p:tav>
                                      </p:tavLst>
                                    </p:anim>
                                    <p:anim calcmode="lin" valueType="num">
                                      <p:cBhvr additive="base">
                                        <p:cTn id="4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1"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latin typeface="+mn-lt"/>
              </a:rPr>
              <a:t>Summary so far </a:t>
            </a:r>
            <a:endParaRPr lang="en-GB" b="1" dirty="0">
              <a:latin typeface="+mn-lt"/>
            </a:endParaRPr>
          </a:p>
        </p:txBody>
      </p:sp>
      <p:sp>
        <p:nvSpPr>
          <p:cNvPr id="3" name="Content Placeholder 2"/>
          <p:cNvSpPr>
            <a:spLocks noGrp="1"/>
          </p:cNvSpPr>
          <p:nvPr>
            <p:ph idx="1"/>
          </p:nvPr>
        </p:nvSpPr>
        <p:spPr>
          <a:xfrm>
            <a:off x="628650" y="2125267"/>
            <a:ext cx="7886700" cy="3364706"/>
          </a:xfrm>
        </p:spPr>
        <p:txBody>
          <a:bodyPr>
            <a:normAutofit/>
          </a:bodyPr>
          <a:lstStyle/>
          <a:p>
            <a:r>
              <a:rPr lang="en-GB" dirty="0" smtClean="0"/>
              <a:t>There is substantial evidence of an association between different aspects of austerity and worse health derived from studies: </a:t>
            </a:r>
          </a:p>
          <a:p>
            <a:pPr lvl="1"/>
            <a:r>
              <a:rPr lang="en-GB" dirty="0" smtClean="0"/>
              <a:t>Within countries</a:t>
            </a:r>
          </a:p>
          <a:p>
            <a:pPr lvl="1"/>
            <a:r>
              <a:rPr lang="en-GB" dirty="0" smtClean="0"/>
              <a:t>Between countries</a:t>
            </a:r>
          </a:p>
          <a:p>
            <a:pPr lvl="1"/>
            <a:r>
              <a:rPr lang="en-GB" dirty="0" smtClean="0"/>
              <a:t>For many specific outcomes</a:t>
            </a:r>
          </a:p>
          <a:p>
            <a:r>
              <a:rPr lang="en-GB" dirty="0" smtClean="0"/>
              <a:t>…but there is evidence of selectivity of outcomes</a:t>
            </a:r>
          </a:p>
          <a:p>
            <a:r>
              <a:rPr lang="en-GB" dirty="0" smtClean="0"/>
              <a:t>Little synthesis across studies</a:t>
            </a:r>
          </a:p>
          <a:p>
            <a:r>
              <a:rPr lang="en-GB" dirty="0" smtClean="0"/>
              <a:t>No definitive study of evidence linking all-cause mortality and a range of aspects of austerity within Scotland/UK or between nations </a:t>
            </a:r>
            <a:endParaRPr lang="en-GB" dirty="0"/>
          </a:p>
        </p:txBody>
      </p:sp>
    </p:spTree>
    <p:extLst>
      <p:ext uri="{BB962C8B-B14F-4D97-AF65-F5344CB8AC3E}">
        <p14:creationId xmlns:p14="http://schemas.microsoft.com/office/powerpoint/2010/main" val="1714373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31095"/>
            <a:ext cx="7886700" cy="733425"/>
          </a:xfrm>
        </p:spPr>
        <p:txBody>
          <a:bodyPr/>
          <a:lstStyle/>
          <a:p>
            <a:r>
              <a:rPr lang="en-GB" b="1" dirty="0" smtClean="0">
                <a:latin typeface="+mn-lt"/>
              </a:rPr>
              <a:t>An example of possible interactions </a:t>
            </a:r>
            <a:endParaRPr lang="en-GB" b="1" dirty="0">
              <a:latin typeface="+mn-lt"/>
            </a:endParaRPr>
          </a:p>
        </p:txBody>
      </p:sp>
    </p:spTree>
    <p:extLst>
      <p:ext uri="{BB962C8B-B14F-4D97-AF65-F5344CB8AC3E}">
        <p14:creationId xmlns:p14="http://schemas.microsoft.com/office/powerpoint/2010/main" val="4284722103"/>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92095" y="2066595"/>
            <a:ext cx="1457325" cy="1131079"/>
          </a:xfrm>
          <a:prstGeom prst="rect">
            <a:avLst/>
          </a:prstGeom>
          <a:noFill/>
          <a:ln>
            <a:solidFill>
              <a:schemeClr val="tx1"/>
            </a:solidFill>
          </a:ln>
        </p:spPr>
        <p:txBody>
          <a:bodyPr wrap="square" rtlCol="0">
            <a:spAutoFit/>
          </a:bodyPr>
          <a:lstStyle/>
          <a:p>
            <a:pPr eaLnBrk="1" fontAlgn="auto" hangingPunct="1">
              <a:spcBef>
                <a:spcPts val="0"/>
              </a:spcBef>
              <a:spcAft>
                <a:spcPts val="0"/>
              </a:spcAft>
            </a:pPr>
            <a:r>
              <a:rPr lang="en-GB" sz="1350" dirty="0">
                <a:solidFill>
                  <a:prstClr val="black"/>
                </a:solidFill>
                <a:latin typeface="Calibri" panose="020F0502020204030204"/>
                <a:ea typeface="+mn-ea"/>
              </a:rPr>
              <a:t>Austerity/ macroeconomic/ labour market/ social security policy</a:t>
            </a:r>
          </a:p>
        </p:txBody>
      </p:sp>
      <p:sp>
        <p:nvSpPr>
          <p:cNvPr id="42" name="TextBox 41"/>
          <p:cNvSpPr txBox="1"/>
          <p:nvPr/>
        </p:nvSpPr>
        <p:spPr>
          <a:xfrm>
            <a:off x="7119256" y="1417154"/>
            <a:ext cx="1408511" cy="507831"/>
          </a:xfrm>
          <a:prstGeom prst="rect">
            <a:avLst/>
          </a:prstGeom>
          <a:noFill/>
          <a:ln>
            <a:solidFill>
              <a:schemeClr val="tx1"/>
            </a:solidFill>
          </a:ln>
        </p:spPr>
        <p:txBody>
          <a:bodyPr wrap="square" rtlCol="0">
            <a:spAutoFit/>
          </a:bodyPr>
          <a:lstStyle/>
          <a:p>
            <a:pPr eaLnBrk="1" fontAlgn="auto" hangingPunct="1">
              <a:spcBef>
                <a:spcPts val="0"/>
              </a:spcBef>
              <a:spcAft>
                <a:spcPts val="0"/>
              </a:spcAft>
            </a:pPr>
            <a:r>
              <a:rPr lang="en-GB" sz="1350" dirty="0">
                <a:solidFill>
                  <a:prstClr val="black"/>
                </a:solidFill>
                <a:latin typeface="Calibri" panose="020F0502020204030204"/>
                <a:ea typeface="+mn-ea"/>
              </a:rPr>
              <a:t>Increased mortality</a:t>
            </a:r>
          </a:p>
        </p:txBody>
      </p:sp>
      <p:cxnSp>
        <p:nvCxnSpPr>
          <p:cNvPr id="100" name="Straight Arrow Connector 99"/>
          <p:cNvCxnSpPr>
            <a:stCxn id="3" idx="0"/>
            <a:endCxn id="42" idx="0"/>
          </p:cNvCxnSpPr>
          <p:nvPr/>
        </p:nvCxnSpPr>
        <p:spPr>
          <a:xfrm rot="5400000" flipH="1" flipV="1">
            <a:off x="4297415" y="-1459502"/>
            <a:ext cx="649441" cy="6402754"/>
          </a:xfrm>
          <a:prstGeom prst="curvedConnector3">
            <a:avLst>
              <a:gd name="adj1" fmla="val 135200"/>
            </a:avLst>
          </a:prstGeom>
          <a:ln w="2222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4210660"/>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92095" y="2066595"/>
            <a:ext cx="1457325" cy="1131079"/>
          </a:xfrm>
          <a:prstGeom prst="rect">
            <a:avLst/>
          </a:prstGeom>
          <a:noFill/>
          <a:ln>
            <a:solidFill>
              <a:schemeClr val="tx1"/>
            </a:solidFill>
          </a:ln>
        </p:spPr>
        <p:txBody>
          <a:bodyPr wrap="square" rtlCol="0">
            <a:spAutoFit/>
          </a:bodyPr>
          <a:lstStyle/>
          <a:p>
            <a:pPr eaLnBrk="1" fontAlgn="auto" hangingPunct="1">
              <a:spcBef>
                <a:spcPts val="0"/>
              </a:spcBef>
              <a:spcAft>
                <a:spcPts val="0"/>
              </a:spcAft>
            </a:pPr>
            <a:r>
              <a:rPr lang="en-GB" sz="1350" dirty="0">
                <a:solidFill>
                  <a:prstClr val="black"/>
                </a:solidFill>
                <a:latin typeface="Calibri" panose="020F0502020204030204"/>
                <a:ea typeface="+mn-ea"/>
              </a:rPr>
              <a:t>Austerity/ macroeconomic/ labour market/ social security policy</a:t>
            </a:r>
          </a:p>
        </p:txBody>
      </p:sp>
      <p:sp>
        <p:nvSpPr>
          <p:cNvPr id="4" name="TextBox 3"/>
          <p:cNvSpPr txBox="1"/>
          <p:nvPr/>
        </p:nvSpPr>
        <p:spPr>
          <a:xfrm>
            <a:off x="2650842" y="1797718"/>
            <a:ext cx="1457325" cy="507831"/>
          </a:xfrm>
          <a:prstGeom prst="rect">
            <a:avLst/>
          </a:prstGeom>
          <a:noFill/>
          <a:ln>
            <a:solidFill>
              <a:schemeClr val="tx1"/>
            </a:solidFill>
          </a:ln>
        </p:spPr>
        <p:txBody>
          <a:bodyPr wrap="square" rtlCol="0">
            <a:spAutoFit/>
          </a:bodyPr>
          <a:lstStyle/>
          <a:p>
            <a:pPr eaLnBrk="1" fontAlgn="auto" hangingPunct="1">
              <a:spcBef>
                <a:spcPts val="0"/>
              </a:spcBef>
              <a:spcAft>
                <a:spcPts val="0"/>
              </a:spcAft>
            </a:pPr>
            <a:r>
              <a:rPr lang="en-GB" sz="1350" dirty="0">
                <a:solidFill>
                  <a:prstClr val="black"/>
                </a:solidFill>
                <a:latin typeface="Calibri" panose="020F0502020204030204"/>
                <a:ea typeface="+mn-ea"/>
              </a:rPr>
              <a:t>Insufficient social care resources</a:t>
            </a:r>
          </a:p>
        </p:txBody>
      </p:sp>
      <p:sp>
        <p:nvSpPr>
          <p:cNvPr id="5" name="TextBox 4"/>
          <p:cNvSpPr txBox="1"/>
          <p:nvPr/>
        </p:nvSpPr>
        <p:spPr>
          <a:xfrm>
            <a:off x="2650842" y="2414559"/>
            <a:ext cx="1457325" cy="507831"/>
          </a:xfrm>
          <a:prstGeom prst="rect">
            <a:avLst/>
          </a:prstGeom>
          <a:noFill/>
          <a:ln>
            <a:solidFill>
              <a:schemeClr val="tx1"/>
            </a:solidFill>
          </a:ln>
        </p:spPr>
        <p:txBody>
          <a:bodyPr wrap="square" rtlCol="0">
            <a:spAutoFit/>
          </a:bodyPr>
          <a:lstStyle/>
          <a:p>
            <a:pPr eaLnBrk="1" fontAlgn="auto" hangingPunct="1">
              <a:spcBef>
                <a:spcPts val="0"/>
              </a:spcBef>
              <a:spcAft>
                <a:spcPts val="0"/>
              </a:spcAft>
            </a:pPr>
            <a:r>
              <a:rPr lang="en-GB" sz="1350" dirty="0">
                <a:solidFill>
                  <a:prstClr val="black"/>
                </a:solidFill>
                <a:latin typeface="Calibri" panose="020F0502020204030204"/>
                <a:ea typeface="+mn-ea"/>
              </a:rPr>
              <a:t>Insufficient NHS resources</a:t>
            </a:r>
          </a:p>
        </p:txBody>
      </p:sp>
      <p:sp>
        <p:nvSpPr>
          <p:cNvPr id="6" name="TextBox 5"/>
          <p:cNvSpPr txBox="1"/>
          <p:nvPr/>
        </p:nvSpPr>
        <p:spPr>
          <a:xfrm>
            <a:off x="2650842" y="3031400"/>
            <a:ext cx="1457325" cy="507831"/>
          </a:xfrm>
          <a:prstGeom prst="rect">
            <a:avLst/>
          </a:prstGeom>
          <a:noFill/>
          <a:ln>
            <a:solidFill>
              <a:schemeClr val="tx1"/>
            </a:solidFill>
          </a:ln>
        </p:spPr>
        <p:txBody>
          <a:bodyPr wrap="square" rtlCol="0">
            <a:spAutoFit/>
          </a:bodyPr>
          <a:lstStyle/>
          <a:p>
            <a:pPr eaLnBrk="1" fontAlgn="auto" hangingPunct="1">
              <a:spcBef>
                <a:spcPts val="0"/>
              </a:spcBef>
              <a:spcAft>
                <a:spcPts val="0"/>
              </a:spcAft>
            </a:pPr>
            <a:r>
              <a:rPr lang="en-GB" sz="1350" dirty="0">
                <a:solidFill>
                  <a:prstClr val="black"/>
                </a:solidFill>
                <a:latin typeface="Calibri" panose="020F0502020204030204"/>
                <a:ea typeface="+mn-ea"/>
              </a:rPr>
              <a:t>Increased health care needs</a:t>
            </a:r>
          </a:p>
        </p:txBody>
      </p:sp>
      <p:sp>
        <p:nvSpPr>
          <p:cNvPr id="7" name="TextBox 6"/>
          <p:cNvSpPr txBox="1"/>
          <p:nvPr/>
        </p:nvSpPr>
        <p:spPr>
          <a:xfrm>
            <a:off x="4626599" y="2040091"/>
            <a:ext cx="1262573" cy="715581"/>
          </a:xfrm>
          <a:prstGeom prst="rect">
            <a:avLst/>
          </a:prstGeom>
          <a:noFill/>
          <a:ln>
            <a:solidFill>
              <a:schemeClr val="tx1"/>
            </a:solidFill>
          </a:ln>
        </p:spPr>
        <p:txBody>
          <a:bodyPr wrap="square" rtlCol="0">
            <a:spAutoFit/>
          </a:bodyPr>
          <a:lstStyle/>
          <a:p>
            <a:pPr eaLnBrk="1" fontAlgn="auto" hangingPunct="1">
              <a:spcBef>
                <a:spcPts val="0"/>
              </a:spcBef>
              <a:spcAft>
                <a:spcPts val="0"/>
              </a:spcAft>
            </a:pPr>
            <a:r>
              <a:rPr lang="en-GB" sz="1350" dirty="0">
                <a:solidFill>
                  <a:prstClr val="black"/>
                </a:solidFill>
                <a:latin typeface="Calibri" panose="020F0502020204030204"/>
                <a:ea typeface="+mn-ea"/>
              </a:rPr>
              <a:t>Increased acute care waits </a:t>
            </a:r>
          </a:p>
        </p:txBody>
      </p:sp>
      <p:cxnSp>
        <p:nvCxnSpPr>
          <p:cNvPr id="14" name="Straight Arrow Connector 13"/>
          <p:cNvCxnSpPr>
            <a:stCxn id="3" idx="3"/>
            <a:endCxn id="4" idx="1"/>
          </p:cNvCxnSpPr>
          <p:nvPr/>
        </p:nvCxnSpPr>
        <p:spPr>
          <a:xfrm flipV="1">
            <a:off x="2149420" y="2051634"/>
            <a:ext cx="501422" cy="580501"/>
          </a:xfrm>
          <a:prstGeom prst="straightConnector1">
            <a:avLst/>
          </a:prstGeom>
          <a:ln w="2222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3" idx="3"/>
            <a:endCxn id="6" idx="1"/>
          </p:cNvCxnSpPr>
          <p:nvPr/>
        </p:nvCxnSpPr>
        <p:spPr>
          <a:xfrm>
            <a:off x="2149420" y="2632135"/>
            <a:ext cx="501422" cy="653181"/>
          </a:xfrm>
          <a:prstGeom prst="straightConnector1">
            <a:avLst/>
          </a:prstGeom>
          <a:ln w="2222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4" idx="3"/>
            <a:endCxn id="7" idx="1"/>
          </p:cNvCxnSpPr>
          <p:nvPr/>
        </p:nvCxnSpPr>
        <p:spPr>
          <a:xfrm>
            <a:off x="4108167" y="2051634"/>
            <a:ext cx="518432" cy="346248"/>
          </a:xfrm>
          <a:prstGeom prst="straightConnector1">
            <a:avLst/>
          </a:prstGeom>
          <a:ln w="2222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5" idx="3"/>
            <a:endCxn id="7" idx="1"/>
          </p:cNvCxnSpPr>
          <p:nvPr/>
        </p:nvCxnSpPr>
        <p:spPr>
          <a:xfrm flipV="1">
            <a:off x="4108167" y="2397882"/>
            <a:ext cx="518432" cy="270593"/>
          </a:xfrm>
          <a:prstGeom prst="straightConnector1">
            <a:avLst/>
          </a:prstGeom>
          <a:ln w="2222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6" idx="0"/>
            <a:endCxn id="5" idx="2"/>
          </p:cNvCxnSpPr>
          <p:nvPr/>
        </p:nvCxnSpPr>
        <p:spPr>
          <a:xfrm flipV="1">
            <a:off x="3379505" y="2922390"/>
            <a:ext cx="0" cy="109010"/>
          </a:xfrm>
          <a:prstGeom prst="straightConnector1">
            <a:avLst/>
          </a:prstGeom>
          <a:ln w="2222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4" idx="3"/>
            <a:endCxn id="42" idx="1"/>
          </p:cNvCxnSpPr>
          <p:nvPr/>
        </p:nvCxnSpPr>
        <p:spPr>
          <a:xfrm flipV="1">
            <a:off x="4108167" y="1671070"/>
            <a:ext cx="3011089" cy="380564"/>
          </a:xfrm>
          <a:prstGeom prst="straightConnector1">
            <a:avLst/>
          </a:prstGeom>
          <a:ln w="2222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6" idx="3"/>
            <a:endCxn id="7" idx="1"/>
          </p:cNvCxnSpPr>
          <p:nvPr/>
        </p:nvCxnSpPr>
        <p:spPr>
          <a:xfrm flipV="1">
            <a:off x="4108167" y="2397882"/>
            <a:ext cx="518432" cy="887434"/>
          </a:xfrm>
          <a:prstGeom prst="straightConnector1">
            <a:avLst/>
          </a:prstGeom>
          <a:ln w="2222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3" idx="3"/>
            <a:endCxn id="5" idx="1"/>
          </p:cNvCxnSpPr>
          <p:nvPr/>
        </p:nvCxnSpPr>
        <p:spPr>
          <a:xfrm>
            <a:off x="2149420" y="2632135"/>
            <a:ext cx="501422" cy="36340"/>
          </a:xfrm>
          <a:prstGeom prst="straightConnector1">
            <a:avLst/>
          </a:prstGeom>
          <a:ln w="2222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7119256" y="1417154"/>
            <a:ext cx="1408511" cy="507831"/>
          </a:xfrm>
          <a:prstGeom prst="rect">
            <a:avLst/>
          </a:prstGeom>
          <a:noFill/>
          <a:ln>
            <a:solidFill>
              <a:schemeClr val="tx1"/>
            </a:solidFill>
          </a:ln>
        </p:spPr>
        <p:txBody>
          <a:bodyPr wrap="square" rtlCol="0">
            <a:spAutoFit/>
          </a:bodyPr>
          <a:lstStyle/>
          <a:p>
            <a:pPr eaLnBrk="1" fontAlgn="auto" hangingPunct="1">
              <a:spcBef>
                <a:spcPts val="0"/>
              </a:spcBef>
              <a:spcAft>
                <a:spcPts val="0"/>
              </a:spcAft>
            </a:pPr>
            <a:r>
              <a:rPr lang="en-GB" sz="1350" dirty="0">
                <a:solidFill>
                  <a:prstClr val="black"/>
                </a:solidFill>
                <a:latin typeface="Calibri" panose="020F0502020204030204"/>
                <a:ea typeface="+mn-ea"/>
              </a:rPr>
              <a:t>Increased mortality</a:t>
            </a:r>
          </a:p>
        </p:txBody>
      </p:sp>
      <p:cxnSp>
        <p:nvCxnSpPr>
          <p:cNvPr id="97" name="Straight Arrow Connector 96"/>
          <p:cNvCxnSpPr>
            <a:stCxn id="7" idx="3"/>
            <a:endCxn id="42" idx="1"/>
          </p:cNvCxnSpPr>
          <p:nvPr/>
        </p:nvCxnSpPr>
        <p:spPr>
          <a:xfrm flipV="1">
            <a:off x="5889172" y="1671070"/>
            <a:ext cx="1230084" cy="726812"/>
          </a:xfrm>
          <a:prstGeom prst="straightConnector1">
            <a:avLst/>
          </a:prstGeom>
          <a:ln w="2222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a:stCxn id="3" idx="0"/>
            <a:endCxn id="42" idx="0"/>
          </p:cNvCxnSpPr>
          <p:nvPr/>
        </p:nvCxnSpPr>
        <p:spPr>
          <a:xfrm rot="5400000" flipH="1" flipV="1">
            <a:off x="4297415" y="-1459502"/>
            <a:ext cx="649441" cy="6402754"/>
          </a:xfrm>
          <a:prstGeom prst="curvedConnector3">
            <a:avLst>
              <a:gd name="adj1" fmla="val 135200"/>
            </a:avLst>
          </a:prstGeom>
          <a:ln w="2222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5779135"/>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92095" y="2066595"/>
            <a:ext cx="1457325" cy="1131079"/>
          </a:xfrm>
          <a:prstGeom prst="rect">
            <a:avLst/>
          </a:prstGeom>
          <a:noFill/>
          <a:ln>
            <a:solidFill>
              <a:schemeClr val="tx1"/>
            </a:solidFill>
          </a:ln>
        </p:spPr>
        <p:txBody>
          <a:bodyPr wrap="square" rtlCol="0">
            <a:spAutoFit/>
          </a:bodyPr>
          <a:lstStyle/>
          <a:p>
            <a:pPr eaLnBrk="1" fontAlgn="auto" hangingPunct="1">
              <a:spcBef>
                <a:spcPts val="0"/>
              </a:spcBef>
              <a:spcAft>
                <a:spcPts val="0"/>
              </a:spcAft>
            </a:pPr>
            <a:r>
              <a:rPr lang="en-GB" sz="1350" dirty="0">
                <a:solidFill>
                  <a:prstClr val="black"/>
                </a:solidFill>
                <a:latin typeface="Calibri" panose="020F0502020204030204"/>
                <a:ea typeface="+mn-ea"/>
              </a:rPr>
              <a:t>Austerity/ macroeconomic/ labour market/ social security policy</a:t>
            </a:r>
          </a:p>
        </p:txBody>
      </p:sp>
      <p:sp>
        <p:nvSpPr>
          <p:cNvPr id="4" name="TextBox 3"/>
          <p:cNvSpPr txBox="1"/>
          <p:nvPr/>
        </p:nvSpPr>
        <p:spPr>
          <a:xfrm>
            <a:off x="2650842" y="1797718"/>
            <a:ext cx="1457325" cy="507831"/>
          </a:xfrm>
          <a:prstGeom prst="rect">
            <a:avLst/>
          </a:prstGeom>
          <a:noFill/>
          <a:ln>
            <a:solidFill>
              <a:schemeClr val="tx1"/>
            </a:solidFill>
          </a:ln>
        </p:spPr>
        <p:txBody>
          <a:bodyPr wrap="square" rtlCol="0">
            <a:spAutoFit/>
          </a:bodyPr>
          <a:lstStyle/>
          <a:p>
            <a:pPr eaLnBrk="1" fontAlgn="auto" hangingPunct="1">
              <a:spcBef>
                <a:spcPts val="0"/>
              </a:spcBef>
              <a:spcAft>
                <a:spcPts val="0"/>
              </a:spcAft>
            </a:pPr>
            <a:r>
              <a:rPr lang="en-GB" sz="1350" dirty="0">
                <a:solidFill>
                  <a:prstClr val="black"/>
                </a:solidFill>
                <a:latin typeface="Calibri" panose="020F0502020204030204"/>
                <a:ea typeface="+mn-ea"/>
              </a:rPr>
              <a:t>Insufficient social care resources</a:t>
            </a:r>
          </a:p>
        </p:txBody>
      </p:sp>
      <p:sp>
        <p:nvSpPr>
          <p:cNvPr id="5" name="TextBox 4"/>
          <p:cNvSpPr txBox="1"/>
          <p:nvPr/>
        </p:nvSpPr>
        <p:spPr>
          <a:xfrm>
            <a:off x="2650842" y="2414559"/>
            <a:ext cx="1457325" cy="507831"/>
          </a:xfrm>
          <a:prstGeom prst="rect">
            <a:avLst/>
          </a:prstGeom>
          <a:noFill/>
          <a:ln>
            <a:solidFill>
              <a:schemeClr val="tx1"/>
            </a:solidFill>
          </a:ln>
        </p:spPr>
        <p:txBody>
          <a:bodyPr wrap="square" rtlCol="0">
            <a:spAutoFit/>
          </a:bodyPr>
          <a:lstStyle/>
          <a:p>
            <a:pPr eaLnBrk="1" fontAlgn="auto" hangingPunct="1">
              <a:spcBef>
                <a:spcPts val="0"/>
              </a:spcBef>
              <a:spcAft>
                <a:spcPts val="0"/>
              </a:spcAft>
            </a:pPr>
            <a:r>
              <a:rPr lang="en-GB" sz="1350" dirty="0">
                <a:solidFill>
                  <a:prstClr val="black"/>
                </a:solidFill>
                <a:latin typeface="Calibri" panose="020F0502020204030204"/>
                <a:ea typeface="+mn-ea"/>
              </a:rPr>
              <a:t>Insufficient NHS resources</a:t>
            </a:r>
          </a:p>
        </p:txBody>
      </p:sp>
      <p:sp>
        <p:nvSpPr>
          <p:cNvPr id="6" name="TextBox 5"/>
          <p:cNvSpPr txBox="1"/>
          <p:nvPr/>
        </p:nvSpPr>
        <p:spPr>
          <a:xfrm>
            <a:off x="2650842" y="3031400"/>
            <a:ext cx="1457325" cy="507831"/>
          </a:xfrm>
          <a:prstGeom prst="rect">
            <a:avLst/>
          </a:prstGeom>
          <a:noFill/>
          <a:ln>
            <a:solidFill>
              <a:schemeClr val="tx1"/>
            </a:solidFill>
          </a:ln>
        </p:spPr>
        <p:txBody>
          <a:bodyPr wrap="square" rtlCol="0">
            <a:spAutoFit/>
          </a:bodyPr>
          <a:lstStyle/>
          <a:p>
            <a:pPr eaLnBrk="1" fontAlgn="auto" hangingPunct="1">
              <a:spcBef>
                <a:spcPts val="0"/>
              </a:spcBef>
              <a:spcAft>
                <a:spcPts val="0"/>
              </a:spcAft>
            </a:pPr>
            <a:r>
              <a:rPr lang="en-GB" sz="1350" dirty="0">
                <a:solidFill>
                  <a:prstClr val="black"/>
                </a:solidFill>
                <a:latin typeface="Calibri" panose="020F0502020204030204"/>
                <a:ea typeface="+mn-ea"/>
              </a:rPr>
              <a:t>Increased health care needs</a:t>
            </a:r>
          </a:p>
        </p:txBody>
      </p:sp>
      <p:sp>
        <p:nvSpPr>
          <p:cNvPr id="7" name="TextBox 6"/>
          <p:cNvSpPr txBox="1"/>
          <p:nvPr/>
        </p:nvSpPr>
        <p:spPr>
          <a:xfrm>
            <a:off x="4626599" y="2040091"/>
            <a:ext cx="1262573" cy="715581"/>
          </a:xfrm>
          <a:prstGeom prst="rect">
            <a:avLst/>
          </a:prstGeom>
          <a:noFill/>
          <a:ln>
            <a:solidFill>
              <a:schemeClr val="tx1"/>
            </a:solidFill>
          </a:ln>
        </p:spPr>
        <p:txBody>
          <a:bodyPr wrap="square" rtlCol="0">
            <a:spAutoFit/>
          </a:bodyPr>
          <a:lstStyle/>
          <a:p>
            <a:pPr eaLnBrk="1" fontAlgn="auto" hangingPunct="1">
              <a:spcBef>
                <a:spcPts val="0"/>
              </a:spcBef>
              <a:spcAft>
                <a:spcPts val="0"/>
              </a:spcAft>
            </a:pPr>
            <a:r>
              <a:rPr lang="en-GB" sz="1350" dirty="0">
                <a:solidFill>
                  <a:prstClr val="black"/>
                </a:solidFill>
                <a:latin typeface="Calibri" panose="020F0502020204030204"/>
                <a:ea typeface="+mn-ea"/>
              </a:rPr>
              <a:t>Increased acute care waits </a:t>
            </a:r>
          </a:p>
        </p:txBody>
      </p:sp>
      <p:sp>
        <p:nvSpPr>
          <p:cNvPr id="8" name="TextBox 7"/>
          <p:cNvSpPr txBox="1"/>
          <p:nvPr/>
        </p:nvSpPr>
        <p:spPr>
          <a:xfrm>
            <a:off x="2650842" y="3731131"/>
            <a:ext cx="1457325" cy="300082"/>
          </a:xfrm>
          <a:prstGeom prst="rect">
            <a:avLst/>
          </a:prstGeom>
          <a:noFill/>
          <a:ln>
            <a:solidFill>
              <a:schemeClr val="tx1"/>
            </a:solidFill>
          </a:ln>
        </p:spPr>
        <p:txBody>
          <a:bodyPr wrap="square" rtlCol="0">
            <a:spAutoFit/>
          </a:bodyPr>
          <a:lstStyle/>
          <a:p>
            <a:pPr eaLnBrk="1" fontAlgn="auto" hangingPunct="1">
              <a:spcBef>
                <a:spcPts val="0"/>
              </a:spcBef>
              <a:spcAft>
                <a:spcPts val="0"/>
              </a:spcAft>
            </a:pPr>
            <a:r>
              <a:rPr lang="en-GB" sz="1350" dirty="0">
                <a:solidFill>
                  <a:prstClr val="black"/>
                </a:solidFill>
                <a:latin typeface="Calibri" panose="020F0502020204030204"/>
                <a:ea typeface="+mn-ea"/>
              </a:rPr>
              <a:t>Influenza </a:t>
            </a:r>
          </a:p>
        </p:txBody>
      </p:sp>
      <p:cxnSp>
        <p:nvCxnSpPr>
          <p:cNvPr id="14" name="Straight Arrow Connector 13"/>
          <p:cNvCxnSpPr>
            <a:stCxn id="3" idx="3"/>
            <a:endCxn id="4" idx="1"/>
          </p:cNvCxnSpPr>
          <p:nvPr/>
        </p:nvCxnSpPr>
        <p:spPr>
          <a:xfrm flipV="1">
            <a:off x="2149420" y="2051634"/>
            <a:ext cx="501422" cy="580501"/>
          </a:xfrm>
          <a:prstGeom prst="straightConnector1">
            <a:avLst/>
          </a:prstGeom>
          <a:ln w="2222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3" idx="3"/>
            <a:endCxn id="6" idx="1"/>
          </p:cNvCxnSpPr>
          <p:nvPr/>
        </p:nvCxnSpPr>
        <p:spPr>
          <a:xfrm>
            <a:off x="2149420" y="2632135"/>
            <a:ext cx="501422" cy="653181"/>
          </a:xfrm>
          <a:prstGeom prst="straightConnector1">
            <a:avLst/>
          </a:prstGeom>
          <a:ln w="2222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4" idx="3"/>
            <a:endCxn id="7" idx="1"/>
          </p:cNvCxnSpPr>
          <p:nvPr/>
        </p:nvCxnSpPr>
        <p:spPr>
          <a:xfrm>
            <a:off x="4108167" y="2051634"/>
            <a:ext cx="518432" cy="346248"/>
          </a:xfrm>
          <a:prstGeom prst="straightConnector1">
            <a:avLst/>
          </a:prstGeom>
          <a:ln w="2222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5" idx="3"/>
            <a:endCxn id="7" idx="1"/>
          </p:cNvCxnSpPr>
          <p:nvPr/>
        </p:nvCxnSpPr>
        <p:spPr>
          <a:xfrm flipV="1">
            <a:off x="4108167" y="2397882"/>
            <a:ext cx="518432" cy="270593"/>
          </a:xfrm>
          <a:prstGeom prst="straightConnector1">
            <a:avLst/>
          </a:prstGeom>
          <a:ln w="2222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6" idx="0"/>
            <a:endCxn id="5" idx="2"/>
          </p:cNvCxnSpPr>
          <p:nvPr/>
        </p:nvCxnSpPr>
        <p:spPr>
          <a:xfrm flipV="1">
            <a:off x="3379505" y="2922390"/>
            <a:ext cx="0" cy="109010"/>
          </a:xfrm>
          <a:prstGeom prst="straightConnector1">
            <a:avLst/>
          </a:prstGeom>
          <a:ln w="2222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4" idx="3"/>
            <a:endCxn id="42" idx="1"/>
          </p:cNvCxnSpPr>
          <p:nvPr/>
        </p:nvCxnSpPr>
        <p:spPr>
          <a:xfrm flipV="1">
            <a:off x="4108167" y="1671070"/>
            <a:ext cx="3011089" cy="380564"/>
          </a:xfrm>
          <a:prstGeom prst="straightConnector1">
            <a:avLst/>
          </a:prstGeom>
          <a:ln w="2222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8" idx="3"/>
            <a:endCxn id="42" idx="1"/>
          </p:cNvCxnSpPr>
          <p:nvPr/>
        </p:nvCxnSpPr>
        <p:spPr>
          <a:xfrm flipV="1">
            <a:off x="4108167" y="1671070"/>
            <a:ext cx="3011089" cy="2210102"/>
          </a:xfrm>
          <a:prstGeom prst="straightConnector1">
            <a:avLst/>
          </a:prstGeom>
          <a:ln w="2222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6" idx="3"/>
            <a:endCxn id="7" idx="1"/>
          </p:cNvCxnSpPr>
          <p:nvPr/>
        </p:nvCxnSpPr>
        <p:spPr>
          <a:xfrm flipV="1">
            <a:off x="4108167" y="2397882"/>
            <a:ext cx="518432" cy="887434"/>
          </a:xfrm>
          <a:prstGeom prst="straightConnector1">
            <a:avLst/>
          </a:prstGeom>
          <a:ln w="2222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8" idx="0"/>
            <a:endCxn id="6" idx="2"/>
          </p:cNvCxnSpPr>
          <p:nvPr/>
        </p:nvCxnSpPr>
        <p:spPr>
          <a:xfrm flipV="1">
            <a:off x="3379505" y="3539231"/>
            <a:ext cx="0" cy="191900"/>
          </a:xfrm>
          <a:prstGeom prst="straightConnector1">
            <a:avLst/>
          </a:prstGeom>
          <a:ln w="2222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3" idx="3"/>
            <a:endCxn id="5" idx="1"/>
          </p:cNvCxnSpPr>
          <p:nvPr/>
        </p:nvCxnSpPr>
        <p:spPr>
          <a:xfrm>
            <a:off x="2149420" y="2632135"/>
            <a:ext cx="501422" cy="36340"/>
          </a:xfrm>
          <a:prstGeom prst="straightConnector1">
            <a:avLst/>
          </a:prstGeom>
          <a:ln w="2222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7119256" y="1417154"/>
            <a:ext cx="1408511" cy="507831"/>
          </a:xfrm>
          <a:prstGeom prst="rect">
            <a:avLst/>
          </a:prstGeom>
          <a:noFill/>
          <a:ln>
            <a:solidFill>
              <a:schemeClr val="tx1"/>
            </a:solidFill>
          </a:ln>
        </p:spPr>
        <p:txBody>
          <a:bodyPr wrap="square" rtlCol="0">
            <a:spAutoFit/>
          </a:bodyPr>
          <a:lstStyle/>
          <a:p>
            <a:pPr eaLnBrk="1" fontAlgn="auto" hangingPunct="1">
              <a:spcBef>
                <a:spcPts val="0"/>
              </a:spcBef>
              <a:spcAft>
                <a:spcPts val="0"/>
              </a:spcAft>
            </a:pPr>
            <a:r>
              <a:rPr lang="en-GB" sz="1350" dirty="0">
                <a:solidFill>
                  <a:prstClr val="black"/>
                </a:solidFill>
                <a:latin typeface="Calibri" panose="020F0502020204030204"/>
                <a:ea typeface="+mn-ea"/>
              </a:rPr>
              <a:t>Increased mortality</a:t>
            </a:r>
          </a:p>
        </p:txBody>
      </p:sp>
      <p:cxnSp>
        <p:nvCxnSpPr>
          <p:cNvPr id="97" name="Straight Arrow Connector 96"/>
          <p:cNvCxnSpPr>
            <a:stCxn id="7" idx="3"/>
            <a:endCxn id="42" idx="1"/>
          </p:cNvCxnSpPr>
          <p:nvPr/>
        </p:nvCxnSpPr>
        <p:spPr>
          <a:xfrm flipV="1">
            <a:off x="5889172" y="1671070"/>
            <a:ext cx="1230084" cy="726812"/>
          </a:xfrm>
          <a:prstGeom prst="straightConnector1">
            <a:avLst/>
          </a:prstGeom>
          <a:ln w="2222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a:stCxn id="3" idx="0"/>
            <a:endCxn id="42" idx="0"/>
          </p:cNvCxnSpPr>
          <p:nvPr/>
        </p:nvCxnSpPr>
        <p:spPr>
          <a:xfrm rot="5400000" flipH="1" flipV="1">
            <a:off x="4297415" y="-1459502"/>
            <a:ext cx="649441" cy="6402754"/>
          </a:xfrm>
          <a:prstGeom prst="curvedConnector3">
            <a:avLst>
              <a:gd name="adj1" fmla="val 135200"/>
            </a:avLst>
          </a:prstGeom>
          <a:ln w="2222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0079598"/>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92095" y="2066595"/>
            <a:ext cx="1457325" cy="1131079"/>
          </a:xfrm>
          <a:prstGeom prst="rect">
            <a:avLst/>
          </a:prstGeom>
          <a:noFill/>
          <a:ln>
            <a:solidFill>
              <a:schemeClr val="tx1"/>
            </a:solidFill>
          </a:ln>
        </p:spPr>
        <p:txBody>
          <a:bodyPr wrap="square" rtlCol="0">
            <a:spAutoFit/>
          </a:bodyPr>
          <a:lstStyle/>
          <a:p>
            <a:pPr eaLnBrk="1" fontAlgn="auto" hangingPunct="1">
              <a:spcBef>
                <a:spcPts val="0"/>
              </a:spcBef>
              <a:spcAft>
                <a:spcPts val="0"/>
              </a:spcAft>
            </a:pPr>
            <a:r>
              <a:rPr lang="en-GB" sz="1350" dirty="0">
                <a:solidFill>
                  <a:prstClr val="black"/>
                </a:solidFill>
                <a:latin typeface="Calibri" panose="020F0502020204030204"/>
                <a:ea typeface="+mn-ea"/>
              </a:rPr>
              <a:t>Austerity/ macroeconomic/ labour market/ social security policy</a:t>
            </a:r>
          </a:p>
        </p:txBody>
      </p:sp>
      <p:sp>
        <p:nvSpPr>
          <p:cNvPr id="4" name="TextBox 3"/>
          <p:cNvSpPr txBox="1"/>
          <p:nvPr/>
        </p:nvSpPr>
        <p:spPr>
          <a:xfrm>
            <a:off x="2650842" y="1797718"/>
            <a:ext cx="1457325" cy="507831"/>
          </a:xfrm>
          <a:prstGeom prst="rect">
            <a:avLst/>
          </a:prstGeom>
          <a:noFill/>
          <a:ln>
            <a:solidFill>
              <a:schemeClr val="tx1"/>
            </a:solidFill>
          </a:ln>
        </p:spPr>
        <p:txBody>
          <a:bodyPr wrap="square" rtlCol="0">
            <a:spAutoFit/>
          </a:bodyPr>
          <a:lstStyle/>
          <a:p>
            <a:pPr eaLnBrk="1" fontAlgn="auto" hangingPunct="1">
              <a:spcBef>
                <a:spcPts val="0"/>
              </a:spcBef>
              <a:spcAft>
                <a:spcPts val="0"/>
              </a:spcAft>
            </a:pPr>
            <a:r>
              <a:rPr lang="en-GB" sz="1350" dirty="0">
                <a:solidFill>
                  <a:prstClr val="black"/>
                </a:solidFill>
                <a:latin typeface="Calibri" panose="020F0502020204030204"/>
                <a:ea typeface="+mn-ea"/>
              </a:rPr>
              <a:t>Insufficient social care resources</a:t>
            </a:r>
          </a:p>
        </p:txBody>
      </p:sp>
      <p:sp>
        <p:nvSpPr>
          <p:cNvPr id="5" name="TextBox 4"/>
          <p:cNvSpPr txBox="1"/>
          <p:nvPr/>
        </p:nvSpPr>
        <p:spPr>
          <a:xfrm>
            <a:off x="2650842" y="2414559"/>
            <a:ext cx="1457325" cy="507831"/>
          </a:xfrm>
          <a:prstGeom prst="rect">
            <a:avLst/>
          </a:prstGeom>
          <a:noFill/>
          <a:ln>
            <a:solidFill>
              <a:schemeClr val="tx1"/>
            </a:solidFill>
          </a:ln>
        </p:spPr>
        <p:txBody>
          <a:bodyPr wrap="square" rtlCol="0">
            <a:spAutoFit/>
          </a:bodyPr>
          <a:lstStyle/>
          <a:p>
            <a:pPr eaLnBrk="1" fontAlgn="auto" hangingPunct="1">
              <a:spcBef>
                <a:spcPts val="0"/>
              </a:spcBef>
              <a:spcAft>
                <a:spcPts val="0"/>
              </a:spcAft>
            </a:pPr>
            <a:r>
              <a:rPr lang="en-GB" sz="1350" dirty="0">
                <a:solidFill>
                  <a:prstClr val="black"/>
                </a:solidFill>
                <a:latin typeface="Calibri" panose="020F0502020204030204"/>
                <a:ea typeface="+mn-ea"/>
              </a:rPr>
              <a:t>Insufficient NHS resources</a:t>
            </a:r>
          </a:p>
        </p:txBody>
      </p:sp>
      <p:sp>
        <p:nvSpPr>
          <p:cNvPr id="6" name="TextBox 5"/>
          <p:cNvSpPr txBox="1"/>
          <p:nvPr/>
        </p:nvSpPr>
        <p:spPr>
          <a:xfrm>
            <a:off x="2650842" y="3031400"/>
            <a:ext cx="1457325" cy="507831"/>
          </a:xfrm>
          <a:prstGeom prst="rect">
            <a:avLst/>
          </a:prstGeom>
          <a:noFill/>
          <a:ln>
            <a:solidFill>
              <a:schemeClr val="tx1"/>
            </a:solidFill>
          </a:ln>
        </p:spPr>
        <p:txBody>
          <a:bodyPr wrap="square" rtlCol="0">
            <a:spAutoFit/>
          </a:bodyPr>
          <a:lstStyle/>
          <a:p>
            <a:pPr eaLnBrk="1" fontAlgn="auto" hangingPunct="1">
              <a:spcBef>
                <a:spcPts val="0"/>
              </a:spcBef>
              <a:spcAft>
                <a:spcPts val="0"/>
              </a:spcAft>
            </a:pPr>
            <a:r>
              <a:rPr lang="en-GB" sz="1350" dirty="0">
                <a:solidFill>
                  <a:prstClr val="black"/>
                </a:solidFill>
                <a:latin typeface="Calibri" panose="020F0502020204030204"/>
                <a:ea typeface="+mn-ea"/>
              </a:rPr>
              <a:t>Increased health care needs</a:t>
            </a:r>
          </a:p>
        </p:txBody>
      </p:sp>
      <p:sp>
        <p:nvSpPr>
          <p:cNvPr id="7" name="TextBox 6"/>
          <p:cNvSpPr txBox="1"/>
          <p:nvPr/>
        </p:nvSpPr>
        <p:spPr>
          <a:xfrm>
            <a:off x="4626599" y="2040091"/>
            <a:ext cx="1262573" cy="715581"/>
          </a:xfrm>
          <a:prstGeom prst="rect">
            <a:avLst/>
          </a:prstGeom>
          <a:noFill/>
          <a:ln>
            <a:solidFill>
              <a:schemeClr val="tx1"/>
            </a:solidFill>
          </a:ln>
        </p:spPr>
        <p:txBody>
          <a:bodyPr wrap="square" rtlCol="0">
            <a:spAutoFit/>
          </a:bodyPr>
          <a:lstStyle/>
          <a:p>
            <a:pPr eaLnBrk="1" fontAlgn="auto" hangingPunct="1">
              <a:spcBef>
                <a:spcPts val="0"/>
              </a:spcBef>
              <a:spcAft>
                <a:spcPts val="0"/>
              </a:spcAft>
            </a:pPr>
            <a:r>
              <a:rPr lang="en-GB" sz="1350" dirty="0">
                <a:solidFill>
                  <a:prstClr val="black"/>
                </a:solidFill>
                <a:latin typeface="Calibri" panose="020F0502020204030204"/>
                <a:ea typeface="+mn-ea"/>
              </a:rPr>
              <a:t>Increased acute care waits </a:t>
            </a:r>
          </a:p>
        </p:txBody>
      </p:sp>
      <p:sp>
        <p:nvSpPr>
          <p:cNvPr id="8" name="TextBox 7"/>
          <p:cNvSpPr txBox="1"/>
          <p:nvPr/>
        </p:nvSpPr>
        <p:spPr>
          <a:xfrm>
            <a:off x="2650842" y="3731131"/>
            <a:ext cx="1457325" cy="300082"/>
          </a:xfrm>
          <a:prstGeom prst="rect">
            <a:avLst/>
          </a:prstGeom>
          <a:noFill/>
          <a:ln>
            <a:solidFill>
              <a:schemeClr val="tx1"/>
            </a:solidFill>
          </a:ln>
        </p:spPr>
        <p:txBody>
          <a:bodyPr wrap="square" rtlCol="0">
            <a:spAutoFit/>
          </a:bodyPr>
          <a:lstStyle/>
          <a:p>
            <a:pPr eaLnBrk="1" fontAlgn="auto" hangingPunct="1">
              <a:spcBef>
                <a:spcPts val="0"/>
              </a:spcBef>
              <a:spcAft>
                <a:spcPts val="0"/>
              </a:spcAft>
            </a:pPr>
            <a:r>
              <a:rPr lang="en-GB" sz="1350" dirty="0">
                <a:solidFill>
                  <a:prstClr val="black"/>
                </a:solidFill>
                <a:latin typeface="Calibri" panose="020F0502020204030204"/>
                <a:ea typeface="+mn-ea"/>
              </a:rPr>
              <a:t>Influenza </a:t>
            </a:r>
          </a:p>
        </p:txBody>
      </p:sp>
      <p:sp>
        <p:nvSpPr>
          <p:cNvPr id="9" name="TextBox 8"/>
          <p:cNvSpPr txBox="1"/>
          <p:nvPr/>
        </p:nvSpPr>
        <p:spPr>
          <a:xfrm>
            <a:off x="4626599" y="3779128"/>
            <a:ext cx="1457325" cy="507831"/>
          </a:xfrm>
          <a:prstGeom prst="rect">
            <a:avLst/>
          </a:prstGeom>
          <a:noFill/>
          <a:ln>
            <a:solidFill>
              <a:schemeClr val="tx1"/>
            </a:solidFill>
          </a:ln>
        </p:spPr>
        <p:txBody>
          <a:bodyPr wrap="square" rtlCol="0">
            <a:spAutoFit/>
          </a:bodyPr>
          <a:lstStyle/>
          <a:p>
            <a:pPr eaLnBrk="1" fontAlgn="auto" hangingPunct="1">
              <a:spcBef>
                <a:spcPts val="0"/>
              </a:spcBef>
              <a:spcAft>
                <a:spcPts val="0"/>
              </a:spcAft>
            </a:pPr>
            <a:r>
              <a:rPr lang="en-GB" sz="1350" dirty="0">
                <a:solidFill>
                  <a:prstClr val="black"/>
                </a:solidFill>
                <a:latin typeface="Calibri" panose="020F0502020204030204"/>
                <a:ea typeface="+mn-ea"/>
              </a:rPr>
              <a:t>Ineffective vaccine</a:t>
            </a:r>
          </a:p>
        </p:txBody>
      </p:sp>
      <p:cxnSp>
        <p:nvCxnSpPr>
          <p:cNvPr id="14" name="Straight Arrow Connector 13"/>
          <p:cNvCxnSpPr>
            <a:stCxn id="3" idx="3"/>
            <a:endCxn id="4" idx="1"/>
          </p:cNvCxnSpPr>
          <p:nvPr/>
        </p:nvCxnSpPr>
        <p:spPr>
          <a:xfrm flipV="1">
            <a:off x="2149420" y="2051634"/>
            <a:ext cx="501422" cy="580501"/>
          </a:xfrm>
          <a:prstGeom prst="straightConnector1">
            <a:avLst/>
          </a:prstGeom>
          <a:ln w="2222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3" idx="3"/>
            <a:endCxn id="6" idx="1"/>
          </p:cNvCxnSpPr>
          <p:nvPr/>
        </p:nvCxnSpPr>
        <p:spPr>
          <a:xfrm>
            <a:off x="2149420" y="2632135"/>
            <a:ext cx="501422" cy="653181"/>
          </a:xfrm>
          <a:prstGeom prst="straightConnector1">
            <a:avLst/>
          </a:prstGeom>
          <a:ln w="2222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4" idx="3"/>
            <a:endCxn id="7" idx="1"/>
          </p:cNvCxnSpPr>
          <p:nvPr/>
        </p:nvCxnSpPr>
        <p:spPr>
          <a:xfrm>
            <a:off x="4108167" y="2051634"/>
            <a:ext cx="518432" cy="346248"/>
          </a:xfrm>
          <a:prstGeom prst="straightConnector1">
            <a:avLst/>
          </a:prstGeom>
          <a:ln w="2222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5" idx="3"/>
            <a:endCxn id="7" idx="1"/>
          </p:cNvCxnSpPr>
          <p:nvPr/>
        </p:nvCxnSpPr>
        <p:spPr>
          <a:xfrm flipV="1">
            <a:off x="4108167" y="2397882"/>
            <a:ext cx="518432" cy="270593"/>
          </a:xfrm>
          <a:prstGeom prst="straightConnector1">
            <a:avLst/>
          </a:prstGeom>
          <a:ln w="2222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6" idx="0"/>
            <a:endCxn id="5" idx="2"/>
          </p:cNvCxnSpPr>
          <p:nvPr/>
        </p:nvCxnSpPr>
        <p:spPr>
          <a:xfrm flipV="1">
            <a:off x="3379505" y="2922390"/>
            <a:ext cx="0" cy="109010"/>
          </a:xfrm>
          <a:prstGeom prst="straightConnector1">
            <a:avLst/>
          </a:prstGeom>
          <a:ln w="2222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4" idx="3"/>
            <a:endCxn id="42" idx="1"/>
          </p:cNvCxnSpPr>
          <p:nvPr/>
        </p:nvCxnSpPr>
        <p:spPr>
          <a:xfrm flipV="1">
            <a:off x="4108167" y="1671070"/>
            <a:ext cx="3011089" cy="380564"/>
          </a:xfrm>
          <a:prstGeom prst="straightConnector1">
            <a:avLst/>
          </a:prstGeom>
          <a:ln w="2222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8" idx="3"/>
            <a:endCxn id="42" idx="1"/>
          </p:cNvCxnSpPr>
          <p:nvPr/>
        </p:nvCxnSpPr>
        <p:spPr>
          <a:xfrm flipV="1">
            <a:off x="4108167" y="1671070"/>
            <a:ext cx="3011089" cy="2210102"/>
          </a:xfrm>
          <a:prstGeom prst="straightConnector1">
            <a:avLst/>
          </a:prstGeom>
          <a:ln w="2222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6" idx="3"/>
            <a:endCxn id="7" idx="1"/>
          </p:cNvCxnSpPr>
          <p:nvPr/>
        </p:nvCxnSpPr>
        <p:spPr>
          <a:xfrm flipV="1">
            <a:off x="4108167" y="2397882"/>
            <a:ext cx="518432" cy="887434"/>
          </a:xfrm>
          <a:prstGeom prst="straightConnector1">
            <a:avLst/>
          </a:prstGeom>
          <a:ln w="2222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8" idx="0"/>
            <a:endCxn id="6" idx="2"/>
          </p:cNvCxnSpPr>
          <p:nvPr/>
        </p:nvCxnSpPr>
        <p:spPr>
          <a:xfrm flipV="1">
            <a:off x="3379505" y="3539231"/>
            <a:ext cx="0" cy="191900"/>
          </a:xfrm>
          <a:prstGeom prst="straightConnector1">
            <a:avLst/>
          </a:prstGeom>
          <a:ln w="2222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3" idx="3"/>
            <a:endCxn id="5" idx="1"/>
          </p:cNvCxnSpPr>
          <p:nvPr/>
        </p:nvCxnSpPr>
        <p:spPr>
          <a:xfrm>
            <a:off x="2149420" y="2632135"/>
            <a:ext cx="501422" cy="36340"/>
          </a:xfrm>
          <a:prstGeom prst="straightConnector1">
            <a:avLst/>
          </a:prstGeom>
          <a:ln w="2222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7119256" y="1417154"/>
            <a:ext cx="1408511" cy="507831"/>
          </a:xfrm>
          <a:prstGeom prst="rect">
            <a:avLst/>
          </a:prstGeom>
          <a:noFill/>
          <a:ln>
            <a:solidFill>
              <a:schemeClr val="tx1"/>
            </a:solidFill>
          </a:ln>
        </p:spPr>
        <p:txBody>
          <a:bodyPr wrap="square" rtlCol="0">
            <a:spAutoFit/>
          </a:bodyPr>
          <a:lstStyle/>
          <a:p>
            <a:pPr eaLnBrk="1" fontAlgn="auto" hangingPunct="1">
              <a:spcBef>
                <a:spcPts val="0"/>
              </a:spcBef>
              <a:spcAft>
                <a:spcPts val="0"/>
              </a:spcAft>
            </a:pPr>
            <a:r>
              <a:rPr lang="en-GB" sz="1350" dirty="0">
                <a:solidFill>
                  <a:prstClr val="black"/>
                </a:solidFill>
                <a:latin typeface="Calibri" panose="020F0502020204030204"/>
                <a:ea typeface="+mn-ea"/>
              </a:rPr>
              <a:t>Increased mortality</a:t>
            </a:r>
          </a:p>
        </p:txBody>
      </p:sp>
      <p:cxnSp>
        <p:nvCxnSpPr>
          <p:cNvPr id="63" name="Straight Arrow Connector 62"/>
          <p:cNvCxnSpPr>
            <a:stCxn id="9" idx="0"/>
          </p:cNvCxnSpPr>
          <p:nvPr/>
        </p:nvCxnSpPr>
        <p:spPr>
          <a:xfrm flipH="1" flipV="1">
            <a:off x="5354496" y="3001736"/>
            <a:ext cx="766" cy="777392"/>
          </a:xfrm>
          <a:prstGeom prst="straightConnector1">
            <a:avLst/>
          </a:prstGeom>
          <a:ln w="22225">
            <a:solidFill>
              <a:schemeClr val="tx1"/>
            </a:solidFill>
            <a:prstDash val="dash"/>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a:stCxn id="7" idx="3"/>
            <a:endCxn id="42" idx="1"/>
          </p:cNvCxnSpPr>
          <p:nvPr/>
        </p:nvCxnSpPr>
        <p:spPr>
          <a:xfrm flipV="1">
            <a:off x="5889172" y="1671070"/>
            <a:ext cx="1230084" cy="726812"/>
          </a:xfrm>
          <a:prstGeom prst="straightConnector1">
            <a:avLst/>
          </a:prstGeom>
          <a:ln w="2222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a:stCxn id="3" idx="0"/>
            <a:endCxn id="42" idx="0"/>
          </p:cNvCxnSpPr>
          <p:nvPr/>
        </p:nvCxnSpPr>
        <p:spPr>
          <a:xfrm rot="5400000" flipH="1" flipV="1">
            <a:off x="4297415" y="-1459502"/>
            <a:ext cx="649441" cy="6402754"/>
          </a:xfrm>
          <a:prstGeom prst="curvedConnector3">
            <a:avLst>
              <a:gd name="adj1" fmla="val 135200"/>
            </a:avLst>
          </a:prstGeom>
          <a:ln w="2222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1411672"/>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92095" y="2066595"/>
            <a:ext cx="1457325" cy="1131079"/>
          </a:xfrm>
          <a:prstGeom prst="rect">
            <a:avLst/>
          </a:prstGeom>
          <a:noFill/>
          <a:ln>
            <a:solidFill>
              <a:schemeClr val="tx1"/>
            </a:solidFill>
          </a:ln>
        </p:spPr>
        <p:txBody>
          <a:bodyPr wrap="square" rtlCol="0">
            <a:spAutoFit/>
          </a:bodyPr>
          <a:lstStyle/>
          <a:p>
            <a:pPr eaLnBrk="1" fontAlgn="auto" hangingPunct="1">
              <a:spcBef>
                <a:spcPts val="0"/>
              </a:spcBef>
              <a:spcAft>
                <a:spcPts val="0"/>
              </a:spcAft>
            </a:pPr>
            <a:r>
              <a:rPr lang="en-GB" sz="1350" dirty="0">
                <a:solidFill>
                  <a:prstClr val="black"/>
                </a:solidFill>
                <a:latin typeface="Calibri" panose="020F0502020204030204"/>
                <a:ea typeface="+mn-ea"/>
              </a:rPr>
              <a:t>Austerity/ macroeconomic/ labour market/ social security policy</a:t>
            </a:r>
          </a:p>
        </p:txBody>
      </p:sp>
      <p:sp>
        <p:nvSpPr>
          <p:cNvPr id="4" name="TextBox 3"/>
          <p:cNvSpPr txBox="1"/>
          <p:nvPr/>
        </p:nvSpPr>
        <p:spPr>
          <a:xfrm>
            <a:off x="2650842" y="1797718"/>
            <a:ext cx="1457325" cy="507831"/>
          </a:xfrm>
          <a:prstGeom prst="rect">
            <a:avLst/>
          </a:prstGeom>
          <a:noFill/>
          <a:ln>
            <a:solidFill>
              <a:schemeClr val="tx1"/>
            </a:solidFill>
          </a:ln>
        </p:spPr>
        <p:txBody>
          <a:bodyPr wrap="square" rtlCol="0">
            <a:spAutoFit/>
          </a:bodyPr>
          <a:lstStyle/>
          <a:p>
            <a:pPr eaLnBrk="1" fontAlgn="auto" hangingPunct="1">
              <a:spcBef>
                <a:spcPts val="0"/>
              </a:spcBef>
              <a:spcAft>
                <a:spcPts val="0"/>
              </a:spcAft>
            </a:pPr>
            <a:r>
              <a:rPr lang="en-GB" sz="1350" dirty="0">
                <a:solidFill>
                  <a:prstClr val="black"/>
                </a:solidFill>
                <a:latin typeface="Calibri" panose="020F0502020204030204"/>
                <a:ea typeface="+mn-ea"/>
              </a:rPr>
              <a:t>Insufficient social care resources</a:t>
            </a:r>
          </a:p>
        </p:txBody>
      </p:sp>
      <p:sp>
        <p:nvSpPr>
          <p:cNvPr id="5" name="TextBox 4"/>
          <p:cNvSpPr txBox="1"/>
          <p:nvPr/>
        </p:nvSpPr>
        <p:spPr>
          <a:xfrm>
            <a:off x="2650842" y="2414559"/>
            <a:ext cx="1457325" cy="507831"/>
          </a:xfrm>
          <a:prstGeom prst="rect">
            <a:avLst/>
          </a:prstGeom>
          <a:noFill/>
          <a:ln>
            <a:solidFill>
              <a:schemeClr val="tx1"/>
            </a:solidFill>
          </a:ln>
        </p:spPr>
        <p:txBody>
          <a:bodyPr wrap="square" rtlCol="0">
            <a:spAutoFit/>
          </a:bodyPr>
          <a:lstStyle/>
          <a:p>
            <a:pPr eaLnBrk="1" fontAlgn="auto" hangingPunct="1">
              <a:spcBef>
                <a:spcPts val="0"/>
              </a:spcBef>
              <a:spcAft>
                <a:spcPts val="0"/>
              </a:spcAft>
            </a:pPr>
            <a:r>
              <a:rPr lang="en-GB" sz="1350" dirty="0">
                <a:solidFill>
                  <a:prstClr val="black"/>
                </a:solidFill>
                <a:latin typeface="Calibri" panose="020F0502020204030204"/>
                <a:ea typeface="+mn-ea"/>
              </a:rPr>
              <a:t>Insufficient NHS resources</a:t>
            </a:r>
          </a:p>
        </p:txBody>
      </p:sp>
      <p:sp>
        <p:nvSpPr>
          <p:cNvPr id="6" name="TextBox 5"/>
          <p:cNvSpPr txBox="1"/>
          <p:nvPr/>
        </p:nvSpPr>
        <p:spPr>
          <a:xfrm>
            <a:off x="2650842" y="3031400"/>
            <a:ext cx="1457325" cy="507831"/>
          </a:xfrm>
          <a:prstGeom prst="rect">
            <a:avLst/>
          </a:prstGeom>
          <a:noFill/>
          <a:ln>
            <a:solidFill>
              <a:schemeClr val="tx1"/>
            </a:solidFill>
          </a:ln>
        </p:spPr>
        <p:txBody>
          <a:bodyPr wrap="square" rtlCol="0">
            <a:spAutoFit/>
          </a:bodyPr>
          <a:lstStyle/>
          <a:p>
            <a:pPr eaLnBrk="1" fontAlgn="auto" hangingPunct="1">
              <a:spcBef>
                <a:spcPts val="0"/>
              </a:spcBef>
              <a:spcAft>
                <a:spcPts val="0"/>
              </a:spcAft>
            </a:pPr>
            <a:r>
              <a:rPr lang="en-GB" sz="1350" dirty="0">
                <a:solidFill>
                  <a:prstClr val="black"/>
                </a:solidFill>
                <a:latin typeface="Calibri" panose="020F0502020204030204"/>
                <a:ea typeface="+mn-ea"/>
              </a:rPr>
              <a:t>Increased health care needs</a:t>
            </a:r>
          </a:p>
        </p:txBody>
      </p:sp>
      <p:sp>
        <p:nvSpPr>
          <p:cNvPr id="7" name="TextBox 6"/>
          <p:cNvSpPr txBox="1"/>
          <p:nvPr/>
        </p:nvSpPr>
        <p:spPr>
          <a:xfrm>
            <a:off x="4626599" y="2040091"/>
            <a:ext cx="1262573" cy="715581"/>
          </a:xfrm>
          <a:prstGeom prst="rect">
            <a:avLst/>
          </a:prstGeom>
          <a:noFill/>
          <a:ln>
            <a:solidFill>
              <a:schemeClr val="tx1"/>
            </a:solidFill>
          </a:ln>
        </p:spPr>
        <p:txBody>
          <a:bodyPr wrap="square" rtlCol="0">
            <a:spAutoFit/>
          </a:bodyPr>
          <a:lstStyle/>
          <a:p>
            <a:pPr eaLnBrk="1" fontAlgn="auto" hangingPunct="1">
              <a:spcBef>
                <a:spcPts val="0"/>
              </a:spcBef>
              <a:spcAft>
                <a:spcPts val="0"/>
              </a:spcAft>
            </a:pPr>
            <a:r>
              <a:rPr lang="en-GB" sz="1350" dirty="0">
                <a:solidFill>
                  <a:prstClr val="black"/>
                </a:solidFill>
                <a:latin typeface="Calibri" panose="020F0502020204030204"/>
                <a:ea typeface="+mn-ea"/>
              </a:rPr>
              <a:t>Increased acute care waits </a:t>
            </a:r>
          </a:p>
        </p:txBody>
      </p:sp>
      <p:sp>
        <p:nvSpPr>
          <p:cNvPr id="8" name="TextBox 7"/>
          <p:cNvSpPr txBox="1"/>
          <p:nvPr/>
        </p:nvSpPr>
        <p:spPr>
          <a:xfrm>
            <a:off x="2650842" y="3731131"/>
            <a:ext cx="1457325" cy="300082"/>
          </a:xfrm>
          <a:prstGeom prst="rect">
            <a:avLst/>
          </a:prstGeom>
          <a:noFill/>
          <a:ln>
            <a:solidFill>
              <a:schemeClr val="tx1"/>
            </a:solidFill>
          </a:ln>
        </p:spPr>
        <p:txBody>
          <a:bodyPr wrap="square" rtlCol="0">
            <a:spAutoFit/>
          </a:bodyPr>
          <a:lstStyle/>
          <a:p>
            <a:pPr eaLnBrk="1" fontAlgn="auto" hangingPunct="1">
              <a:spcBef>
                <a:spcPts val="0"/>
              </a:spcBef>
              <a:spcAft>
                <a:spcPts val="0"/>
              </a:spcAft>
            </a:pPr>
            <a:r>
              <a:rPr lang="en-GB" sz="1350" dirty="0">
                <a:solidFill>
                  <a:prstClr val="black"/>
                </a:solidFill>
                <a:latin typeface="Calibri" panose="020F0502020204030204"/>
                <a:ea typeface="+mn-ea"/>
              </a:rPr>
              <a:t>Influenza </a:t>
            </a:r>
          </a:p>
        </p:txBody>
      </p:sp>
      <p:sp>
        <p:nvSpPr>
          <p:cNvPr id="9" name="TextBox 8"/>
          <p:cNvSpPr txBox="1"/>
          <p:nvPr/>
        </p:nvSpPr>
        <p:spPr>
          <a:xfrm>
            <a:off x="4626599" y="3779128"/>
            <a:ext cx="1457325" cy="507831"/>
          </a:xfrm>
          <a:prstGeom prst="rect">
            <a:avLst/>
          </a:prstGeom>
          <a:noFill/>
          <a:ln>
            <a:solidFill>
              <a:schemeClr val="tx1"/>
            </a:solidFill>
          </a:ln>
        </p:spPr>
        <p:txBody>
          <a:bodyPr wrap="square" rtlCol="0">
            <a:spAutoFit/>
          </a:bodyPr>
          <a:lstStyle/>
          <a:p>
            <a:pPr eaLnBrk="1" fontAlgn="auto" hangingPunct="1">
              <a:spcBef>
                <a:spcPts val="0"/>
              </a:spcBef>
              <a:spcAft>
                <a:spcPts val="0"/>
              </a:spcAft>
            </a:pPr>
            <a:r>
              <a:rPr lang="en-GB" sz="1350" dirty="0">
                <a:solidFill>
                  <a:prstClr val="black"/>
                </a:solidFill>
                <a:latin typeface="Calibri" panose="020F0502020204030204"/>
                <a:ea typeface="+mn-ea"/>
              </a:rPr>
              <a:t>Ineffective vaccine</a:t>
            </a:r>
          </a:p>
        </p:txBody>
      </p:sp>
      <p:sp>
        <p:nvSpPr>
          <p:cNvPr id="11" name="TextBox 10"/>
          <p:cNvSpPr txBox="1"/>
          <p:nvPr/>
        </p:nvSpPr>
        <p:spPr>
          <a:xfrm>
            <a:off x="675085" y="4278179"/>
            <a:ext cx="1459538" cy="1131079"/>
          </a:xfrm>
          <a:prstGeom prst="rect">
            <a:avLst/>
          </a:prstGeom>
          <a:noFill/>
          <a:ln>
            <a:solidFill>
              <a:schemeClr val="tx1"/>
            </a:solidFill>
          </a:ln>
        </p:spPr>
        <p:txBody>
          <a:bodyPr wrap="square" rtlCol="0">
            <a:spAutoFit/>
          </a:bodyPr>
          <a:lstStyle/>
          <a:p>
            <a:pPr eaLnBrk="1" fontAlgn="auto" hangingPunct="1">
              <a:spcBef>
                <a:spcPts val="0"/>
              </a:spcBef>
              <a:spcAft>
                <a:spcPts val="0"/>
              </a:spcAft>
            </a:pPr>
            <a:r>
              <a:rPr lang="en-GB" sz="1350" dirty="0">
                <a:solidFill>
                  <a:prstClr val="black"/>
                </a:solidFill>
                <a:latin typeface="Calibri" panose="020F0502020204030204"/>
                <a:ea typeface="+mn-ea"/>
              </a:rPr>
              <a:t>Vulnerable population (minimal flu ‘harvesting’ prior to 2015)</a:t>
            </a:r>
          </a:p>
        </p:txBody>
      </p:sp>
      <p:cxnSp>
        <p:nvCxnSpPr>
          <p:cNvPr id="14" name="Straight Arrow Connector 13"/>
          <p:cNvCxnSpPr>
            <a:stCxn id="3" idx="3"/>
            <a:endCxn id="4" idx="1"/>
          </p:cNvCxnSpPr>
          <p:nvPr/>
        </p:nvCxnSpPr>
        <p:spPr>
          <a:xfrm flipV="1">
            <a:off x="2149420" y="2051634"/>
            <a:ext cx="501422" cy="580501"/>
          </a:xfrm>
          <a:prstGeom prst="straightConnector1">
            <a:avLst/>
          </a:prstGeom>
          <a:ln w="2222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3" idx="3"/>
            <a:endCxn id="6" idx="1"/>
          </p:cNvCxnSpPr>
          <p:nvPr/>
        </p:nvCxnSpPr>
        <p:spPr>
          <a:xfrm>
            <a:off x="2149420" y="2632135"/>
            <a:ext cx="501422" cy="653181"/>
          </a:xfrm>
          <a:prstGeom prst="straightConnector1">
            <a:avLst/>
          </a:prstGeom>
          <a:ln w="2222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4" idx="3"/>
            <a:endCxn id="7" idx="1"/>
          </p:cNvCxnSpPr>
          <p:nvPr/>
        </p:nvCxnSpPr>
        <p:spPr>
          <a:xfrm>
            <a:off x="4108167" y="2051634"/>
            <a:ext cx="518432" cy="346248"/>
          </a:xfrm>
          <a:prstGeom prst="straightConnector1">
            <a:avLst/>
          </a:prstGeom>
          <a:ln w="2222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5" idx="3"/>
            <a:endCxn id="7" idx="1"/>
          </p:cNvCxnSpPr>
          <p:nvPr/>
        </p:nvCxnSpPr>
        <p:spPr>
          <a:xfrm flipV="1">
            <a:off x="4108167" y="2397882"/>
            <a:ext cx="518432" cy="270593"/>
          </a:xfrm>
          <a:prstGeom prst="straightConnector1">
            <a:avLst/>
          </a:prstGeom>
          <a:ln w="2222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6" idx="0"/>
            <a:endCxn id="5" idx="2"/>
          </p:cNvCxnSpPr>
          <p:nvPr/>
        </p:nvCxnSpPr>
        <p:spPr>
          <a:xfrm flipV="1">
            <a:off x="3379505" y="2922390"/>
            <a:ext cx="0" cy="109010"/>
          </a:xfrm>
          <a:prstGeom prst="straightConnector1">
            <a:avLst/>
          </a:prstGeom>
          <a:ln w="2222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4" idx="3"/>
            <a:endCxn id="42" idx="1"/>
          </p:cNvCxnSpPr>
          <p:nvPr/>
        </p:nvCxnSpPr>
        <p:spPr>
          <a:xfrm flipV="1">
            <a:off x="4108167" y="1671070"/>
            <a:ext cx="3011089" cy="380564"/>
          </a:xfrm>
          <a:prstGeom prst="straightConnector1">
            <a:avLst/>
          </a:prstGeom>
          <a:ln w="2222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8" idx="3"/>
            <a:endCxn id="42" idx="1"/>
          </p:cNvCxnSpPr>
          <p:nvPr/>
        </p:nvCxnSpPr>
        <p:spPr>
          <a:xfrm flipV="1">
            <a:off x="4108167" y="1671070"/>
            <a:ext cx="3011089" cy="2210102"/>
          </a:xfrm>
          <a:prstGeom prst="straightConnector1">
            <a:avLst/>
          </a:prstGeom>
          <a:ln w="2222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6" idx="3"/>
            <a:endCxn id="7" idx="1"/>
          </p:cNvCxnSpPr>
          <p:nvPr/>
        </p:nvCxnSpPr>
        <p:spPr>
          <a:xfrm flipV="1">
            <a:off x="4108167" y="2397882"/>
            <a:ext cx="518432" cy="887434"/>
          </a:xfrm>
          <a:prstGeom prst="straightConnector1">
            <a:avLst/>
          </a:prstGeom>
          <a:ln w="2222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8" idx="0"/>
            <a:endCxn id="6" idx="2"/>
          </p:cNvCxnSpPr>
          <p:nvPr/>
        </p:nvCxnSpPr>
        <p:spPr>
          <a:xfrm flipV="1">
            <a:off x="3379505" y="3539231"/>
            <a:ext cx="0" cy="191900"/>
          </a:xfrm>
          <a:prstGeom prst="straightConnector1">
            <a:avLst/>
          </a:prstGeom>
          <a:ln w="2222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3" idx="3"/>
            <a:endCxn id="5" idx="1"/>
          </p:cNvCxnSpPr>
          <p:nvPr/>
        </p:nvCxnSpPr>
        <p:spPr>
          <a:xfrm>
            <a:off x="2149420" y="2632135"/>
            <a:ext cx="501422" cy="36340"/>
          </a:xfrm>
          <a:prstGeom prst="straightConnector1">
            <a:avLst/>
          </a:prstGeom>
          <a:ln w="2222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7119256" y="1417154"/>
            <a:ext cx="1408511" cy="507831"/>
          </a:xfrm>
          <a:prstGeom prst="rect">
            <a:avLst/>
          </a:prstGeom>
          <a:noFill/>
          <a:ln>
            <a:solidFill>
              <a:schemeClr val="tx1"/>
            </a:solidFill>
          </a:ln>
        </p:spPr>
        <p:txBody>
          <a:bodyPr wrap="square" rtlCol="0">
            <a:spAutoFit/>
          </a:bodyPr>
          <a:lstStyle/>
          <a:p>
            <a:pPr eaLnBrk="1" fontAlgn="auto" hangingPunct="1">
              <a:spcBef>
                <a:spcPts val="0"/>
              </a:spcBef>
              <a:spcAft>
                <a:spcPts val="0"/>
              </a:spcAft>
            </a:pPr>
            <a:r>
              <a:rPr lang="en-GB" sz="1350" dirty="0">
                <a:solidFill>
                  <a:prstClr val="black"/>
                </a:solidFill>
                <a:latin typeface="Calibri" panose="020F0502020204030204"/>
                <a:ea typeface="+mn-ea"/>
              </a:rPr>
              <a:t>Increased mortality</a:t>
            </a:r>
          </a:p>
        </p:txBody>
      </p:sp>
      <p:cxnSp>
        <p:nvCxnSpPr>
          <p:cNvPr id="56" name="Straight Arrow Connector 55"/>
          <p:cNvCxnSpPr>
            <a:stCxn id="11" idx="3"/>
            <a:endCxn id="8" idx="2"/>
          </p:cNvCxnSpPr>
          <p:nvPr/>
        </p:nvCxnSpPr>
        <p:spPr>
          <a:xfrm flipV="1">
            <a:off x="2134623" y="4031213"/>
            <a:ext cx="1244882" cy="812506"/>
          </a:xfrm>
          <a:prstGeom prst="straightConnector1">
            <a:avLst/>
          </a:prstGeom>
          <a:ln w="2222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stCxn id="11" idx="3"/>
            <a:endCxn id="6" idx="1"/>
          </p:cNvCxnSpPr>
          <p:nvPr/>
        </p:nvCxnSpPr>
        <p:spPr>
          <a:xfrm flipV="1">
            <a:off x="2134623" y="3285316"/>
            <a:ext cx="516219" cy="1558403"/>
          </a:xfrm>
          <a:prstGeom prst="straightConnector1">
            <a:avLst/>
          </a:prstGeom>
          <a:ln w="2222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a:stCxn id="9" idx="0"/>
          </p:cNvCxnSpPr>
          <p:nvPr/>
        </p:nvCxnSpPr>
        <p:spPr>
          <a:xfrm flipH="1" flipV="1">
            <a:off x="5354496" y="3001736"/>
            <a:ext cx="766" cy="777392"/>
          </a:xfrm>
          <a:prstGeom prst="straightConnector1">
            <a:avLst/>
          </a:prstGeom>
          <a:ln w="22225">
            <a:solidFill>
              <a:schemeClr val="tx1"/>
            </a:solidFill>
            <a:prstDash val="dash"/>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a:stCxn id="7" idx="3"/>
            <a:endCxn id="42" idx="1"/>
          </p:cNvCxnSpPr>
          <p:nvPr/>
        </p:nvCxnSpPr>
        <p:spPr>
          <a:xfrm flipV="1">
            <a:off x="5889172" y="1671070"/>
            <a:ext cx="1230084" cy="726812"/>
          </a:xfrm>
          <a:prstGeom prst="straightConnector1">
            <a:avLst/>
          </a:prstGeom>
          <a:ln w="2222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a:stCxn id="3" idx="0"/>
            <a:endCxn id="42" idx="0"/>
          </p:cNvCxnSpPr>
          <p:nvPr/>
        </p:nvCxnSpPr>
        <p:spPr>
          <a:xfrm rot="5400000" flipH="1" flipV="1">
            <a:off x="4297415" y="-1459502"/>
            <a:ext cx="649441" cy="6402754"/>
          </a:xfrm>
          <a:prstGeom prst="curvedConnector3">
            <a:avLst>
              <a:gd name="adj1" fmla="val 135200"/>
            </a:avLst>
          </a:prstGeom>
          <a:ln w="2222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6763197"/>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92095" y="2066595"/>
            <a:ext cx="1457325" cy="1131079"/>
          </a:xfrm>
          <a:prstGeom prst="rect">
            <a:avLst/>
          </a:prstGeom>
          <a:noFill/>
          <a:ln>
            <a:solidFill>
              <a:schemeClr val="tx1"/>
            </a:solidFill>
          </a:ln>
        </p:spPr>
        <p:txBody>
          <a:bodyPr wrap="square" rtlCol="0">
            <a:spAutoFit/>
          </a:bodyPr>
          <a:lstStyle/>
          <a:p>
            <a:pPr eaLnBrk="1" fontAlgn="auto" hangingPunct="1">
              <a:spcBef>
                <a:spcPts val="0"/>
              </a:spcBef>
              <a:spcAft>
                <a:spcPts val="0"/>
              </a:spcAft>
            </a:pPr>
            <a:r>
              <a:rPr lang="en-GB" sz="1350" dirty="0">
                <a:solidFill>
                  <a:prstClr val="black"/>
                </a:solidFill>
                <a:latin typeface="Calibri" panose="020F0502020204030204"/>
                <a:ea typeface="+mn-ea"/>
              </a:rPr>
              <a:t>Austerity/ macroeconomic/ labour market/ social security policy</a:t>
            </a:r>
          </a:p>
        </p:txBody>
      </p:sp>
      <p:sp>
        <p:nvSpPr>
          <p:cNvPr id="4" name="TextBox 3"/>
          <p:cNvSpPr txBox="1"/>
          <p:nvPr/>
        </p:nvSpPr>
        <p:spPr>
          <a:xfrm>
            <a:off x="2650842" y="1797718"/>
            <a:ext cx="1457325" cy="507831"/>
          </a:xfrm>
          <a:prstGeom prst="rect">
            <a:avLst/>
          </a:prstGeom>
          <a:noFill/>
          <a:ln>
            <a:solidFill>
              <a:schemeClr val="tx1"/>
            </a:solidFill>
          </a:ln>
        </p:spPr>
        <p:txBody>
          <a:bodyPr wrap="square" rtlCol="0">
            <a:spAutoFit/>
          </a:bodyPr>
          <a:lstStyle/>
          <a:p>
            <a:pPr eaLnBrk="1" fontAlgn="auto" hangingPunct="1">
              <a:spcBef>
                <a:spcPts val="0"/>
              </a:spcBef>
              <a:spcAft>
                <a:spcPts val="0"/>
              </a:spcAft>
            </a:pPr>
            <a:r>
              <a:rPr lang="en-GB" sz="1350" dirty="0">
                <a:solidFill>
                  <a:prstClr val="black"/>
                </a:solidFill>
                <a:latin typeface="Calibri" panose="020F0502020204030204"/>
                <a:ea typeface="+mn-ea"/>
              </a:rPr>
              <a:t>Insufficient social care resources</a:t>
            </a:r>
          </a:p>
        </p:txBody>
      </p:sp>
      <p:sp>
        <p:nvSpPr>
          <p:cNvPr id="5" name="TextBox 4"/>
          <p:cNvSpPr txBox="1"/>
          <p:nvPr/>
        </p:nvSpPr>
        <p:spPr>
          <a:xfrm>
            <a:off x="2650842" y="2414559"/>
            <a:ext cx="1457325" cy="507831"/>
          </a:xfrm>
          <a:prstGeom prst="rect">
            <a:avLst/>
          </a:prstGeom>
          <a:noFill/>
          <a:ln>
            <a:solidFill>
              <a:schemeClr val="tx1"/>
            </a:solidFill>
          </a:ln>
        </p:spPr>
        <p:txBody>
          <a:bodyPr wrap="square" rtlCol="0">
            <a:spAutoFit/>
          </a:bodyPr>
          <a:lstStyle/>
          <a:p>
            <a:pPr eaLnBrk="1" fontAlgn="auto" hangingPunct="1">
              <a:spcBef>
                <a:spcPts val="0"/>
              </a:spcBef>
              <a:spcAft>
                <a:spcPts val="0"/>
              </a:spcAft>
            </a:pPr>
            <a:r>
              <a:rPr lang="en-GB" sz="1350" dirty="0">
                <a:solidFill>
                  <a:prstClr val="black"/>
                </a:solidFill>
                <a:latin typeface="Calibri" panose="020F0502020204030204"/>
                <a:ea typeface="+mn-ea"/>
              </a:rPr>
              <a:t>Insufficient NHS resources</a:t>
            </a:r>
          </a:p>
        </p:txBody>
      </p:sp>
      <p:sp>
        <p:nvSpPr>
          <p:cNvPr id="6" name="TextBox 5"/>
          <p:cNvSpPr txBox="1"/>
          <p:nvPr/>
        </p:nvSpPr>
        <p:spPr>
          <a:xfrm>
            <a:off x="2650842" y="3031400"/>
            <a:ext cx="1457325" cy="507831"/>
          </a:xfrm>
          <a:prstGeom prst="rect">
            <a:avLst/>
          </a:prstGeom>
          <a:noFill/>
          <a:ln>
            <a:solidFill>
              <a:schemeClr val="tx1"/>
            </a:solidFill>
          </a:ln>
        </p:spPr>
        <p:txBody>
          <a:bodyPr wrap="square" rtlCol="0">
            <a:spAutoFit/>
          </a:bodyPr>
          <a:lstStyle/>
          <a:p>
            <a:pPr eaLnBrk="1" fontAlgn="auto" hangingPunct="1">
              <a:spcBef>
                <a:spcPts val="0"/>
              </a:spcBef>
              <a:spcAft>
                <a:spcPts val="0"/>
              </a:spcAft>
            </a:pPr>
            <a:r>
              <a:rPr lang="en-GB" sz="1350" dirty="0">
                <a:solidFill>
                  <a:prstClr val="black"/>
                </a:solidFill>
                <a:latin typeface="Calibri" panose="020F0502020204030204"/>
                <a:ea typeface="+mn-ea"/>
              </a:rPr>
              <a:t>Increased health care needs</a:t>
            </a:r>
          </a:p>
        </p:txBody>
      </p:sp>
      <p:sp>
        <p:nvSpPr>
          <p:cNvPr id="7" name="TextBox 6"/>
          <p:cNvSpPr txBox="1"/>
          <p:nvPr/>
        </p:nvSpPr>
        <p:spPr>
          <a:xfrm>
            <a:off x="4626599" y="2040091"/>
            <a:ext cx="1262573" cy="715581"/>
          </a:xfrm>
          <a:prstGeom prst="rect">
            <a:avLst/>
          </a:prstGeom>
          <a:noFill/>
          <a:ln>
            <a:solidFill>
              <a:schemeClr val="tx1"/>
            </a:solidFill>
          </a:ln>
        </p:spPr>
        <p:txBody>
          <a:bodyPr wrap="square" rtlCol="0">
            <a:spAutoFit/>
          </a:bodyPr>
          <a:lstStyle/>
          <a:p>
            <a:pPr eaLnBrk="1" fontAlgn="auto" hangingPunct="1">
              <a:spcBef>
                <a:spcPts val="0"/>
              </a:spcBef>
              <a:spcAft>
                <a:spcPts val="0"/>
              </a:spcAft>
            </a:pPr>
            <a:r>
              <a:rPr lang="en-GB" sz="1350" dirty="0">
                <a:solidFill>
                  <a:prstClr val="black"/>
                </a:solidFill>
                <a:latin typeface="Calibri" panose="020F0502020204030204"/>
                <a:ea typeface="+mn-ea"/>
              </a:rPr>
              <a:t>Increased acute care waits </a:t>
            </a:r>
          </a:p>
        </p:txBody>
      </p:sp>
      <p:sp>
        <p:nvSpPr>
          <p:cNvPr id="8" name="TextBox 7"/>
          <p:cNvSpPr txBox="1"/>
          <p:nvPr/>
        </p:nvSpPr>
        <p:spPr>
          <a:xfrm>
            <a:off x="2650842" y="3731131"/>
            <a:ext cx="1457325" cy="300082"/>
          </a:xfrm>
          <a:prstGeom prst="rect">
            <a:avLst/>
          </a:prstGeom>
          <a:noFill/>
          <a:ln>
            <a:solidFill>
              <a:schemeClr val="tx1"/>
            </a:solidFill>
          </a:ln>
        </p:spPr>
        <p:txBody>
          <a:bodyPr wrap="square" rtlCol="0">
            <a:spAutoFit/>
          </a:bodyPr>
          <a:lstStyle/>
          <a:p>
            <a:pPr eaLnBrk="1" fontAlgn="auto" hangingPunct="1">
              <a:spcBef>
                <a:spcPts val="0"/>
              </a:spcBef>
              <a:spcAft>
                <a:spcPts val="0"/>
              </a:spcAft>
            </a:pPr>
            <a:r>
              <a:rPr lang="en-GB" sz="1350" dirty="0">
                <a:solidFill>
                  <a:prstClr val="black"/>
                </a:solidFill>
                <a:latin typeface="Calibri" panose="020F0502020204030204"/>
                <a:ea typeface="+mn-ea"/>
              </a:rPr>
              <a:t>Influenza </a:t>
            </a:r>
          </a:p>
        </p:txBody>
      </p:sp>
      <p:sp>
        <p:nvSpPr>
          <p:cNvPr id="9" name="TextBox 8"/>
          <p:cNvSpPr txBox="1"/>
          <p:nvPr/>
        </p:nvSpPr>
        <p:spPr>
          <a:xfrm>
            <a:off x="4626599" y="3779128"/>
            <a:ext cx="1457325" cy="507831"/>
          </a:xfrm>
          <a:prstGeom prst="rect">
            <a:avLst/>
          </a:prstGeom>
          <a:noFill/>
          <a:ln>
            <a:solidFill>
              <a:schemeClr val="tx1"/>
            </a:solidFill>
          </a:ln>
        </p:spPr>
        <p:txBody>
          <a:bodyPr wrap="square" rtlCol="0">
            <a:spAutoFit/>
          </a:bodyPr>
          <a:lstStyle/>
          <a:p>
            <a:pPr eaLnBrk="1" fontAlgn="auto" hangingPunct="1">
              <a:spcBef>
                <a:spcPts val="0"/>
              </a:spcBef>
              <a:spcAft>
                <a:spcPts val="0"/>
              </a:spcAft>
            </a:pPr>
            <a:r>
              <a:rPr lang="en-GB" sz="1350" dirty="0">
                <a:solidFill>
                  <a:prstClr val="black"/>
                </a:solidFill>
                <a:latin typeface="Calibri" panose="020F0502020204030204"/>
                <a:ea typeface="+mn-ea"/>
              </a:rPr>
              <a:t>Ineffective vaccine</a:t>
            </a:r>
          </a:p>
        </p:txBody>
      </p:sp>
      <p:sp>
        <p:nvSpPr>
          <p:cNvPr id="11" name="TextBox 10"/>
          <p:cNvSpPr txBox="1"/>
          <p:nvPr/>
        </p:nvSpPr>
        <p:spPr>
          <a:xfrm>
            <a:off x="675085" y="4278179"/>
            <a:ext cx="1459538" cy="1131079"/>
          </a:xfrm>
          <a:prstGeom prst="rect">
            <a:avLst/>
          </a:prstGeom>
          <a:noFill/>
          <a:ln>
            <a:solidFill>
              <a:schemeClr val="tx1"/>
            </a:solidFill>
          </a:ln>
        </p:spPr>
        <p:txBody>
          <a:bodyPr wrap="square" rtlCol="0">
            <a:spAutoFit/>
          </a:bodyPr>
          <a:lstStyle/>
          <a:p>
            <a:pPr eaLnBrk="1" fontAlgn="auto" hangingPunct="1">
              <a:spcBef>
                <a:spcPts val="0"/>
              </a:spcBef>
              <a:spcAft>
                <a:spcPts val="0"/>
              </a:spcAft>
            </a:pPr>
            <a:r>
              <a:rPr lang="en-GB" sz="1350" dirty="0">
                <a:solidFill>
                  <a:prstClr val="black"/>
                </a:solidFill>
                <a:latin typeface="Calibri" panose="020F0502020204030204"/>
                <a:ea typeface="+mn-ea"/>
              </a:rPr>
              <a:t>Vulnerable population (minimal flu ‘harvesting’ prior to 2015)</a:t>
            </a:r>
          </a:p>
        </p:txBody>
      </p:sp>
      <p:cxnSp>
        <p:nvCxnSpPr>
          <p:cNvPr id="14" name="Straight Arrow Connector 13"/>
          <p:cNvCxnSpPr>
            <a:stCxn id="3" idx="3"/>
            <a:endCxn id="4" idx="1"/>
          </p:cNvCxnSpPr>
          <p:nvPr/>
        </p:nvCxnSpPr>
        <p:spPr>
          <a:xfrm flipV="1">
            <a:off x="2149420" y="2051634"/>
            <a:ext cx="501422" cy="580501"/>
          </a:xfrm>
          <a:prstGeom prst="straightConnector1">
            <a:avLst/>
          </a:prstGeom>
          <a:ln w="2222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3" idx="3"/>
            <a:endCxn id="6" idx="1"/>
          </p:cNvCxnSpPr>
          <p:nvPr/>
        </p:nvCxnSpPr>
        <p:spPr>
          <a:xfrm>
            <a:off x="2149420" y="2632135"/>
            <a:ext cx="501422" cy="653181"/>
          </a:xfrm>
          <a:prstGeom prst="straightConnector1">
            <a:avLst/>
          </a:prstGeom>
          <a:ln w="2222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4" idx="3"/>
            <a:endCxn id="7" idx="1"/>
          </p:cNvCxnSpPr>
          <p:nvPr/>
        </p:nvCxnSpPr>
        <p:spPr>
          <a:xfrm>
            <a:off x="4108167" y="2051634"/>
            <a:ext cx="518432" cy="346248"/>
          </a:xfrm>
          <a:prstGeom prst="straightConnector1">
            <a:avLst/>
          </a:prstGeom>
          <a:ln w="2222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5" idx="3"/>
            <a:endCxn id="7" idx="1"/>
          </p:cNvCxnSpPr>
          <p:nvPr/>
        </p:nvCxnSpPr>
        <p:spPr>
          <a:xfrm flipV="1">
            <a:off x="4108167" y="2397882"/>
            <a:ext cx="518432" cy="270593"/>
          </a:xfrm>
          <a:prstGeom prst="straightConnector1">
            <a:avLst/>
          </a:prstGeom>
          <a:ln w="2222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6" idx="0"/>
            <a:endCxn id="5" idx="2"/>
          </p:cNvCxnSpPr>
          <p:nvPr/>
        </p:nvCxnSpPr>
        <p:spPr>
          <a:xfrm flipV="1">
            <a:off x="3379505" y="2922390"/>
            <a:ext cx="0" cy="109010"/>
          </a:xfrm>
          <a:prstGeom prst="straightConnector1">
            <a:avLst/>
          </a:prstGeom>
          <a:ln w="2222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4" idx="3"/>
            <a:endCxn id="42" idx="1"/>
          </p:cNvCxnSpPr>
          <p:nvPr/>
        </p:nvCxnSpPr>
        <p:spPr>
          <a:xfrm flipV="1">
            <a:off x="4108167" y="1671070"/>
            <a:ext cx="3011089" cy="380564"/>
          </a:xfrm>
          <a:prstGeom prst="straightConnector1">
            <a:avLst/>
          </a:prstGeom>
          <a:ln w="2222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8" idx="3"/>
            <a:endCxn id="42" idx="1"/>
          </p:cNvCxnSpPr>
          <p:nvPr/>
        </p:nvCxnSpPr>
        <p:spPr>
          <a:xfrm flipV="1">
            <a:off x="4108167" y="1671070"/>
            <a:ext cx="3011089" cy="2210102"/>
          </a:xfrm>
          <a:prstGeom prst="straightConnector1">
            <a:avLst/>
          </a:prstGeom>
          <a:ln w="2222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6" idx="3"/>
            <a:endCxn id="7" idx="1"/>
          </p:cNvCxnSpPr>
          <p:nvPr/>
        </p:nvCxnSpPr>
        <p:spPr>
          <a:xfrm flipV="1">
            <a:off x="4108167" y="2397882"/>
            <a:ext cx="518432" cy="887434"/>
          </a:xfrm>
          <a:prstGeom prst="straightConnector1">
            <a:avLst/>
          </a:prstGeom>
          <a:ln w="2222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8" idx="0"/>
            <a:endCxn id="6" idx="2"/>
          </p:cNvCxnSpPr>
          <p:nvPr/>
        </p:nvCxnSpPr>
        <p:spPr>
          <a:xfrm flipV="1">
            <a:off x="3379505" y="3539231"/>
            <a:ext cx="0" cy="191900"/>
          </a:xfrm>
          <a:prstGeom prst="straightConnector1">
            <a:avLst/>
          </a:prstGeom>
          <a:ln w="2222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3" idx="3"/>
            <a:endCxn id="5" idx="1"/>
          </p:cNvCxnSpPr>
          <p:nvPr/>
        </p:nvCxnSpPr>
        <p:spPr>
          <a:xfrm>
            <a:off x="2149420" y="2632135"/>
            <a:ext cx="501422" cy="36340"/>
          </a:xfrm>
          <a:prstGeom prst="straightConnector1">
            <a:avLst/>
          </a:prstGeom>
          <a:ln w="2222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7119256" y="1417154"/>
            <a:ext cx="1408511" cy="507831"/>
          </a:xfrm>
          <a:prstGeom prst="rect">
            <a:avLst/>
          </a:prstGeom>
          <a:noFill/>
          <a:ln>
            <a:solidFill>
              <a:schemeClr val="tx1"/>
            </a:solidFill>
          </a:ln>
        </p:spPr>
        <p:txBody>
          <a:bodyPr wrap="square" rtlCol="0">
            <a:spAutoFit/>
          </a:bodyPr>
          <a:lstStyle/>
          <a:p>
            <a:pPr eaLnBrk="1" fontAlgn="auto" hangingPunct="1">
              <a:spcBef>
                <a:spcPts val="0"/>
              </a:spcBef>
              <a:spcAft>
                <a:spcPts val="0"/>
              </a:spcAft>
            </a:pPr>
            <a:r>
              <a:rPr lang="en-GB" sz="1350" dirty="0">
                <a:solidFill>
                  <a:prstClr val="black"/>
                </a:solidFill>
                <a:latin typeface="Calibri" panose="020F0502020204030204"/>
                <a:ea typeface="+mn-ea"/>
              </a:rPr>
              <a:t>Increased mortality</a:t>
            </a:r>
          </a:p>
        </p:txBody>
      </p:sp>
      <p:cxnSp>
        <p:nvCxnSpPr>
          <p:cNvPr id="56" name="Straight Arrow Connector 55"/>
          <p:cNvCxnSpPr>
            <a:stCxn id="11" idx="3"/>
            <a:endCxn id="8" idx="2"/>
          </p:cNvCxnSpPr>
          <p:nvPr/>
        </p:nvCxnSpPr>
        <p:spPr>
          <a:xfrm flipV="1">
            <a:off x="2134623" y="4031213"/>
            <a:ext cx="1244882" cy="812506"/>
          </a:xfrm>
          <a:prstGeom prst="straightConnector1">
            <a:avLst/>
          </a:prstGeom>
          <a:ln w="2222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stCxn id="11" idx="3"/>
            <a:endCxn id="6" idx="1"/>
          </p:cNvCxnSpPr>
          <p:nvPr/>
        </p:nvCxnSpPr>
        <p:spPr>
          <a:xfrm flipV="1">
            <a:off x="2134623" y="3285316"/>
            <a:ext cx="516219" cy="1558403"/>
          </a:xfrm>
          <a:prstGeom prst="straightConnector1">
            <a:avLst/>
          </a:prstGeom>
          <a:ln w="2222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a:stCxn id="9" idx="0"/>
          </p:cNvCxnSpPr>
          <p:nvPr/>
        </p:nvCxnSpPr>
        <p:spPr>
          <a:xfrm flipH="1" flipV="1">
            <a:off x="5354496" y="3001736"/>
            <a:ext cx="766" cy="777392"/>
          </a:xfrm>
          <a:prstGeom prst="straightConnector1">
            <a:avLst/>
          </a:prstGeom>
          <a:ln w="22225">
            <a:solidFill>
              <a:schemeClr val="tx1"/>
            </a:solidFill>
            <a:prstDash val="dash"/>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a:stCxn id="7" idx="3"/>
            <a:endCxn id="42" idx="1"/>
          </p:cNvCxnSpPr>
          <p:nvPr/>
        </p:nvCxnSpPr>
        <p:spPr>
          <a:xfrm flipV="1">
            <a:off x="5889172" y="1671070"/>
            <a:ext cx="1230084" cy="726812"/>
          </a:xfrm>
          <a:prstGeom prst="straightConnector1">
            <a:avLst/>
          </a:prstGeom>
          <a:ln w="2222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a:stCxn id="3" idx="0"/>
            <a:endCxn id="42" idx="0"/>
          </p:cNvCxnSpPr>
          <p:nvPr/>
        </p:nvCxnSpPr>
        <p:spPr>
          <a:xfrm rot="5400000" flipH="1" flipV="1">
            <a:off x="4297415" y="-1459502"/>
            <a:ext cx="649441" cy="6402754"/>
          </a:xfrm>
          <a:prstGeom prst="curvedConnector3">
            <a:avLst>
              <a:gd name="adj1" fmla="val 135200"/>
            </a:avLst>
          </a:prstGeom>
          <a:ln w="2222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92095" y="3305196"/>
            <a:ext cx="1457325" cy="715581"/>
          </a:xfrm>
          <a:prstGeom prst="rect">
            <a:avLst/>
          </a:prstGeom>
          <a:noFill/>
          <a:ln>
            <a:solidFill>
              <a:schemeClr val="tx1"/>
            </a:solidFill>
          </a:ln>
        </p:spPr>
        <p:txBody>
          <a:bodyPr wrap="square" rtlCol="0">
            <a:spAutoFit/>
          </a:bodyPr>
          <a:lstStyle/>
          <a:p>
            <a:pPr eaLnBrk="1" fontAlgn="auto" hangingPunct="1">
              <a:spcBef>
                <a:spcPts val="0"/>
              </a:spcBef>
              <a:spcAft>
                <a:spcPts val="0"/>
              </a:spcAft>
            </a:pPr>
            <a:r>
              <a:rPr lang="en-GB" sz="1350" dirty="0">
                <a:solidFill>
                  <a:prstClr val="black"/>
                </a:solidFill>
                <a:latin typeface="Calibri" panose="020F0502020204030204"/>
                <a:ea typeface="+mn-ea"/>
              </a:rPr>
              <a:t>Vulnerable population due to increased obesity </a:t>
            </a:r>
          </a:p>
        </p:txBody>
      </p:sp>
      <p:cxnSp>
        <p:nvCxnSpPr>
          <p:cNvPr id="27" name="Straight Arrow Connector 26"/>
          <p:cNvCxnSpPr>
            <a:stCxn id="26" idx="3"/>
            <a:endCxn id="6" idx="1"/>
          </p:cNvCxnSpPr>
          <p:nvPr/>
        </p:nvCxnSpPr>
        <p:spPr>
          <a:xfrm flipV="1">
            <a:off x="2149420" y="3285316"/>
            <a:ext cx="501422" cy="377671"/>
          </a:xfrm>
          <a:prstGeom prst="straightConnector1">
            <a:avLst/>
          </a:prstGeom>
          <a:ln w="2222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26" idx="3"/>
          </p:cNvCxnSpPr>
          <p:nvPr/>
        </p:nvCxnSpPr>
        <p:spPr>
          <a:xfrm flipV="1">
            <a:off x="2149420" y="3623641"/>
            <a:ext cx="1229318" cy="39346"/>
          </a:xfrm>
          <a:prstGeom prst="straightConnector1">
            <a:avLst/>
          </a:prstGeom>
          <a:ln w="22225">
            <a:solidFill>
              <a:schemeClr val="tx1"/>
            </a:solidFill>
            <a:prstDash val="dash"/>
            <a:headEnd w="lg" len="lg"/>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5238571"/>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latin typeface="+mn-lt"/>
              </a:rPr>
              <a:t>Discussion </a:t>
            </a:r>
            <a:endParaRPr lang="en-GB" b="1" dirty="0">
              <a:latin typeface="+mn-lt"/>
            </a:endParaRPr>
          </a:p>
        </p:txBody>
      </p:sp>
      <p:sp>
        <p:nvSpPr>
          <p:cNvPr id="3" name="Content Placeholder 2"/>
          <p:cNvSpPr>
            <a:spLocks noGrp="1"/>
          </p:cNvSpPr>
          <p:nvPr>
            <p:ph idx="1"/>
          </p:nvPr>
        </p:nvSpPr>
        <p:spPr>
          <a:xfrm>
            <a:off x="628650" y="2125267"/>
            <a:ext cx="7886700" cy="3364706"/>
          </a:xfrm>
        </p:spPr>
        <p:txBody>
          <a:bodyPr>
            <a:normAutofit fontScale="92500" lnSpcReduction="20000"/>
          </a:bodyPr>
          <a:lstStyle/>
          <a:p>
            <a:r>
              <a:rPr lang="en-GB" dirty="0" smtClean="0"/>
              <a:t>These hypotheses can be challenging for some agencies to talk about as they are inherently political. </a:t>
            </a:r>
          </a:p>
          <a:p>
            <a:r>
              <a:rPr lang="en-GB" dirty="0" smtClean="0"/>
              <a:t>The available evidence is limited by the available data, but supports a conclusion that these exposures are part of the causal pathway(s) leading to recent mortality trends. </a:t>
            </a:r>
          </a:p>
          <a:p>
            <a:r>
              <a:rPr lang="en-GB" dirty="0" smtClean="0"/>
              <a:t>It is plausible that the austerity hypotheses are complementary to other hypotheses. </a:t>
            </a:r>
          </a:p>
          <a:p>
            <a:r>
              <a:rPr lang="en-GB" dirty="0" smtClean="0"/>
              <a:t>More work to test the austerity hypotheses, particularly using international comparisons, should be undertaken. </a:t>
            </a:r>
          </a:p>
          <a:p>
            <a:r>
              <a:rPr lang="en-GB" dirty="0"/>
              <a:t>H</a:t>
            </a:r>
            <a:r>
              <a:rPr lang="en-GB" dirty="0" smtClean="0"/>
              <a:t>ow important this hypothesis, and how much of the trends it explains, needs to be clarified. </a:t>
            </a:r>
          </a:p>
          <a:p>
            <a:r>
              <a:rPr lang="en-GB" dirty="0" smtClean="0"/>
              <a:t>Interactions between hypotheses are very plausible and likely, but plausibility does not mean they are </a:t>
            </a:r>
            <a:r>
              <a:rPr lang="en-GB" b="1" i="1" dirty="0" smtClean="0"/>
              <a:t>all</a:t>
            </a:r>
            <a:r>
              <a:rPr lang="en-GB" dirty="0" smtClean="0"/>
              <a:t> real or important. </a:t>
            </a:r>
            <a:endParaRPr lang="en-GB" dirty="0"/>
          </a:p>
        </p:txBody>
      </p:sp>
    </p:spTree>
    <p:extLst>
      <p:ext uri="{BB962C8B-B14F-4D97-AF65-F5344CB8AC3E}">
        <p14:creationId xmlns:p14="http://schemas.microsoft.com/office/powerpoint/2010/main" val="1116005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A790F8-220E-415D-8E88-79C99C381B67}"/>
              </a:ext>
            </a:extLst>
          </p:cNvPr>
          <p:cNvSpPr>
            <a:spLocks noGrp="1"/>
          </p:cNvSpPr>
          <p:nvPr>
            <p:ph type="title"/>
          </p:nvPr>
        </p:nvSpPr>
        <p:spPr/>
        <p:txBody>
          <a:bodyPr/>
          <a:lstStyle/>
          <a:p>
            <a:r>
              <a:rPr lang="en-GB" dirty="0"/>
              <a:t>Findings from PHW</a:t>
            </a:r>
          </a:p>
        </p:txBody>
      </p:sp>
      <p:pic>
        <p:nvPicPr>
          <p:cNvPr id="4" name="Picture 3">
            <a:extLst>
              <a:ext uri="{FF2B5EF4-FFF2-40B4-BE49-F238E27FC236}">
                <a16:creationId xmlns:a16="http://schemas.microsoft.com/office/drawing/2014/main" xmlns="" id="{5B0EEC86-162F-487B-9A25-B786C21318F5}"/>
              </a:ext>
            </a:extLst>
          </p:cNvPr>
          <p:cNvPicPr>
            <a:picLocks noChangeAspect="1"/>
          </p:cNvPicPr>
          <p:nvPr/>
        </p:nvPicPr>
        <p:blipFill>
          <a:blip r:embed="rId2"/>
          <a:stretch>
            <a:fillRect/>
          </a:stretch>
        </p:blipFill>
        <p:spPr>
          <a:xfrm>
            <a:off x="2771800" y="1196752"/>
            <a:ext cx="3904148" cy="5536154"/>
          </a:xfrm>
          <a:prstGeom prst="rect">
            <a:avLst/>
          </a:prstGeom>
        </p:spPr>
      </p:pic>
    </p:spTree>
    <p:extLst>
      <p:ext uri="{BB962C8B-B14F-4D97-AF65-F5344CB8AC3E}">
        <p14:creationId xmlns:p14="http://schemas.microsoft.com/office/powerpoint/2010/main" val="1048465615"/>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Presentation 7 </a:t>
            </a:r>
            <a:endParaRPr lang="en-GB" dirty="0"/>
          </a:p>
        </p:txBody>
      </p:sp>
      <p:sp>
        <p:nvSpPr>
          <p:cNvPr id="3" name="Subtitle 2"/>
          <p:cNvSpPr>
            <a:spLocks noGrp="1"/>
          </p:cNvSpPr>
          <p:nvPr>
            <p:ph type="subTitle" idx="1"/>
          </p:nvPr>
        </p:nvSpPr>
        <p:spPr/>
        <p:txBody>
          <a:bodyPr/>
          <a:lstStyle/>
          <a:p>
            <a:r>
              <a:rPr lang="en-GB" dirty="0" smtClean="0"/>
              <a:t>Gerry McCartney</a:t>
            </a:r>
          </a:p>
          <a:p>
            <a:r>
              <a:rPr lang="en-GB" dirty="0" smtClean="0"/>
              <a:t>NHS Health Scotland</a:t>
            </a:r>
            <a:endParaRPr lang="en-GB" dirty="0"/>
          </a:p>
        </p:txBody>
      </p:sp>
    </p:spTree>
    <p:extLst>
      <p:ext uri="{BB962C8B-B14F-4D97-AF65-F5344CB8AC3E}">
        <p14:creationId xmlns:p14="http://schemas.microsoft.com/office/powerpoint/2010/main" val="666255476"/>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2136174"/>
            <a:ext cx="6858000" cy="992789"/>
          </a:xfrm>
        </p:spPr>
        <p:txBody>
          <a:bodyPr>
            <a:normAutofit fontScale="90000"/>
          </a:bodyPr>
          <a:lstStyle/>
          <a:p>
            <a:pPr algn="l"/>
            <a:r>
              <a:rPr lang="en-GB" sz="3300" b="1" dirty="0">
                <a:latin typeface="+mn-lt"/>
              </a:rPr>
              <a:t>Hypotheses to explain the recent mortality trends (in no particular order)</a:t>
            </a:r>
          </a:p>
        </p:txBody>
      </p:sp>
      <p:sp>
        <p:nvSpPr>
          <p:cNvPr id="3" name="Subtitle 2"/>
          <p:cNvSpPr>
            <a:spLocks noGrp="1"/>
          </p:cNvSpPr>
          <p:nvPr>
            <p:ph type="subTitle" idx="1"/>
          </p:nvPr>
        </p:nvSpPr>
        <p:spPr/>
        <p:txBody>
          <a:bodyPr/>
          <a:lstStyle/>
          <a:p>
            <a:pPr algn="l"/>
            <a:r>
              <a:rPr lang="en-GB" dirty="0" smtClean="0"/>
              <a:t>Gerry McCartney</a:t>
            </a:r>
          </a:p>
          <a:p>
            <a:pPr algn="l"/>
            <a:r>
              <a:rPr lang="en-GB" dirty="0" smtClean="0"/>
              <a:t>13</a:t>
            </a:r>
            <a:r>
              <a:rPr lang="en-GB" baseline="30000" dirty="0" smtClean="0"/>
              <a:t>th</a:t>
            </a:r>
            <a:r>
              <a:rPr lang="en-GB" dirty="0" smtClean="0"/>
              <a:t> November 2018</a:t>
            </a:r>
            <a:endParaRPr lang="en-GB" dirty="0"/>
          </a:p>
        </p:txBody>
      </p:sp>
    </p:spTree>
    <p:extLst>
      <p:ext uri="{BB962C8B-B14F-4D97-AF65-F5344CB8AC3E}">
        <p14:creationId xmlns:p14="http://schemas.microsoft.com/office/powerpoint/2010/main" val="989227833"/>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Outline </a:t>
            </a:r>
            <a:endParaRPr lang="en-GB" dirty="0"/>
          </a:p>
        </p:txBody>
      </p:sp>
      <p:sp>
        <p:nvSpPr>
          <p:cNvPr id="3" name="Content Placeholder 2"/>
          <p:cNvSpPr>
            <a:spLocks noGrp="1"/>
          </p:cNvSpPr>
          <p:nvPr>
            <p:ph idx="1"/>
          </p:nvPr>
        </p:nvSpPr>
        <p:spPr/>
        <p:txBody>
          <a:bodyPr/>
          <a:lstStyle/>
          <a:p>
            <a:r>
              <a:rPr lang="en-GB" dirty="0" smtClean="0"/>
              <a:t>Single hypotheses listed under overall themes</a:t>
            </a:r>
          </a:p>
          <a:p>
            <a:r>
              <a:rPr lang="en-GB" dirty="0" smtClean="0"/>
              <a:t>Possible interactions shown in illustrative causal diagrams</a:t>
            </a:r>
          </a:p>
          <a:p>
            <a:pPr marL="0" indent="0">
              <a:buNone/>
            </a:pPr>
            <a:r>
              <a:rPr lang="en-GB" dirty="0" smtClean="0"/>
              <a:t>….Not in any particular order</a:t>
            </a:r>
          </a:p>
          <a:p>
            <a:endParaRPr lang="en-GB" dirty="0"/>
          </a:p>
        </p:txBody>
      </p:sp>
    </p:spTree>
    <p:extLst>
      <p:ext uri="{BB962C8B-B14F-4D97-AF65-F5344CB8AC3E}">
        <p14:creationId xmlns:p14="http://schemas.microsoft.com/office/powerpoint/2010/main" val="3113172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413304"/>
            <a:ext cx="7886700" cy="4076669"/>
          </a:xfrm>
        </p:spPr>
        <p:txBody>
          <a:bodyPr>
            <a:normAutofit/>
          </a:bodyPr>
          <a:lstStyle/>
          <a:p>
            <a:r>
              <a:rPr lang="en-GB" dirty="0" smtClean="0"/>
              <a:t>Artefact</a:t>
            </a:r>
          </a:p>
          <a:p>
            <a:pPr lvl="1"/>
            <a:r>
              <a:rPr lang="en-GB" dirty="0"/>
              <a:t>S</a:t>
            </a:r>
            <a:r>
              <a:rPr lang="en-GB" dirty="0" smtClean="0"/>
              <a:t>tandard population change</a:t>
            </a:r>
          </a:p>
          <a:p>
            <a:pPr lvl="1"/>
            <a:r>
              <a:rPr lang="en-GB" dirty="0" smtClean="0"/>
              <a:t>Ageing population</a:t>
            </a:r>
          </a:p>
          <a:p>
            <a:pPr lvl="1"/>
            <a:r>
              <a:rPr lang="en-GB" dirty="0" smtClean="0"/>
              <a:t>Denominator change – returning elderly from EU (salmon bias)</a:t>
            </a:r>
          </a:p>
          <a:p>
            <a:pPr lvl="1"/>
            <a:r>
              <a:rPr lang="en-US" dirty="0" smtClean="0"/>
              <a:t>Cohort passing </a:t>
            </a:r>
            <a:r>
              <a:rPr lang="en-US" dirty="0"/>
              <a:t>into less accurately enumerated population group </a:t>
            </a:r>
            <a:r>
              <a:rPr lang="en-US" dirty="0" smtClean="0"/>
              <a:t>(</a:t>
            </a:r>
            <a:r>
              <a:rPr lang="en-US" dirty="0"/>
              <a:t>90+ </a:t>
            </a:r>
            <a:r>
              <a:rPr lang="en-US" dirty="0" smtClean="0"/>
              <a:t>years)</a:t>
            </a:r>
          </a:p>
          <a:p>
            <a:r>
              <a:rPr lang="en-GB" dirty="0" smtClean="0"/>
              <a:t>Attainment of natural limit to lifespan</a:t>
            </a:r>
          </a:p>
          <a:p>
            <a:r>
              <a:rPr lang="en-GB" dirty="0" smtClean="0"/>
              <a:t>Migration</a:t>
            </a:r>
          </a:p>
          <a:p>
            <a:pPr lvl="1"/>
            <a:r>
              <a:rPr lang="en-GB" dirty="0" smtClean="0"/>
              <a:t>Eastern European in-migration</a:t>
            </a:r>
          </a:p>
        </p:txBody>
      </p:sp>
    </p:spTree>
    <p:extLst>
      <p:ext uri="{BB962C8B-B14F-4D97-AF65-F5344CB8AC3E}">
        <p14:creationId xmlns:p14="http://schemas.microsoft.com/office/powerpoint/2010/main" val="2901425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413304"/>
            <a:ext cx="7886700" cy="4076669"/>
          </a:xfrm>
        </p:spPr>
        <p:txBody>
          <a:bodyPr>
            <a:normAutofit/>
          </a:bodyPr>
          <a:lstStyle/>
          <a:p>
            <a:r>
              <a:rPr lang="en-GB" dirty="0" smtClean="0"/>
              <a:t>Weather</a:t>
            </a:r>
          </a:p>
          <a:p>
            <a:pPr lvl="1"/>
            <a:r>
              <a:rPr lang="en-GB" dirty="0" smtClean="0"/>
              <a:t>Cold, snow/ice</a:t>
            </a:r>
          </a:p>
          <a:p>
            <a:pPr lvl="1"/>
            <a:r>
              <a:rPr lang="en-GB" dirty="0" smtClean="0"/>
              <a:t>Heat </a:t>
            </a:r>
          </a:p>
          <a:p>
            <a:r>
              <a:rPr lang="en-GB" dirty="0" smtClean="0"/>
              <a:t>Influenza</a:t>
            </a:r>
          </a:p>
          <a:p>
            <a:pPr lvl="1"/>
            <a:r>
              <a:rPr lang="en-GB" dirty="0" smtClean="0"/>
              <a:t>Virulent strain</a:t>
            </a:r>
          </a:p>
          <a:p>
            <a:pPr lvl="1"/>
            <a:r>
              <a:rPr lang="en-GB" dirty="0" smtClean="0"/>
              <a:t>‘Harvesting’</a:t>
            </a:r>
          </a:p>
          <a:p>
            <a:pPr lvl="1"/>
            <a:r>
              <a:rPr lang="en-GB" dirty="0" smtClean="0"/>
              <a:t>Vaccine-strain mismatch </a:t>
            </a:r>
          </a:p>
          <a:p>
            <a:pPr lvl="1"/>
            <a:r>
              <a:rPr lang="en-GB" dirty="0" smtClean="0"/>
              <a:t>Interactions – vulnerable cohort from historical exposure; austerity/services under strain; austerity/people made vulnerable. </a:t>
            </a:r>
          </a:p>
        </p:txBody>
      </p:sp>
    </p:spTree>
    <p:extLst>
      <p:ext uri="{BB962C8B-B14F-4D97-AF65-F5344CB8AC3E}">
        <p14:creationId xmlns:p14="http://schemas.microsoft.com/office/powerpoint/2010/main" val="4048363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413304"/>
            <a:ext cx="7886700" cy="4076669"/>
          </a:xfrm>
        </p:spPr>
        <p:txBody>
          <a:bodyPr>
            <a:normAutofit lnSpcReduction="10000"/>
          </a:bodyPr>
          <a:lstStyle/>
          <a:p>
            <a:r>
              <a:rPr lang="en-GB" dirty="0" smtClean="0"/>
              <a:t>Austerity and economic downturn </a:t>
            </a:r>
          </a:p>
          <a:p>
            <a:pPr lvl="1"/>
            <a:r>
              <a:rPr lang="en-GB" dirty="0" smtClean="0"/>
              <a:t>Elderly</a:t>
            </a:r>
          </a:p>
          <a:p>
            <a:pPr lvl="2"/>
            <a:r>
              <a:rPr lang="en-GB" dirty="0" smtClean="0"/>
              <a:t>Reduced or insufficient service provision (esp. social care/NHS) and/or changed distribution/accessibility of service </a:t>
            </a:r>
          </a:p>
          <a:p>
            <a:pPr lvl="2"/>
            <a:r>
              <a:rPr lang="en-GB" dirty="0" smtClean="0"/>
              <a:t>Decreased value of Pension Credit </a:t>
            </a:r>
          </a:p>
          <a:p>
            <a:pPr lvl="1"/>
            <a:r>
              <a:rPr lang="en-GB" dirty="0" smtClean="0"/>
              <a:t>Working age and children</a:t>
            </a:r>
          </a:p>
          <a:p>
            <a:pPr lvl="2"/>
            <a:r>
              <a:rPr lang="en-GB" dirty="0" smtClean="0"/>
              <a:t>Reduced value and increased conditionality of social security (</a:t>
            </a:r>
            <a:r>
              <a:rPr lang="en-GB" dirty="0" err="1" smtClean="0"/>
              <a:t>inc.</a:t>
            </a:r>
            <a:r>
              <a:rPr lang="en-GB" dirty="0" smtClean="0"/>
              <a:t> sanctions, change in benefits and problems with how they have been implemented) </a:t>
            </a:r>
          </a:p>
          <a:p>
            <a:pPr lvl="2"/>
            <a:r>
              <a:rPr lang="en-GB" dirty="0" smtClean="0"/>
              <a:t>Lagged effects of unemployment </a:t>
            </a:r>
            <a:endParaRPr lang="en-GB" dirty="0"/>
          </a:p>
          <a:p>
            <a:pPr lvl="2"/>
            <a:r>
              <a:rPr lang="en-GB" dirty="0" smtClean="0"/>
              <a:t>Decreased real value of wages</a:t>
            </a:r>
          </a:p>
          <a:p>
            <a:pPr lvl="2"/>
            <a:r>
              <a:rPr lang="en-GB" dirty="0" smtClean="0"/>
              <a:t>Increased employment </a:t>
            </a:r>
            <a:r>
              <a:rPr lang="en-GB" dirty="0" err="1" smtClean="0"/>
              <a:t>precarity</a:t>
            </a:r>
            <a:r>
              <a:rPr lang="en-GB" dirty="0" smtClean="0"/>
              <a:t>, work intensity and reduced sense of control </a:t>
            </a:r>
          </a:p>
          <a:p>
            <a:pPr lvl="1"/>
            <a:r>
              <a:rPr lang="en-US" dirty="0" smtClean="0"/>
              <a:t>Broader age impacts</a:t>
            </a:r>
          </a:p>
          <a:p>
            <a:pPr lvl="2"/>
            <a:r>
              <a:rPr lang="en-US" dirty="0" smtClean="0"/>
              <a:t>Homelessness</a:t>
            </a:r>
            <a:r>
              <a:rPr lang="en-US" dirty="0"/>
              <a:t>, poorer housing </a:t>
            </a:r>
            <a:r>
              <a:rPr lang="en-US" dirty="0" smtClean="0"/>
              <a:t>quality</a:t>
            </a:r>
          </a:p>
          <a:p>
            <a:pPr lvl="2"/>
            <a:r>
              <a:rPr lang="en-US" dirty="0"/>
              <a:t>F</a:t>
            </a:r>
            <a:r>
              <a:rPr lang="en-US" dirty="0" smtClean="0"/>
              <a:t>ood/fuel </a:t>
            </a:r>
            <a:r>
              <a:rPr lang="en-US" dirty="0"/>
              <a:t>insecurity </a:t>
            </a:r>
            <a:endParaRPr lang="en-US" dirty="0" smtClean="0"/>
          </a:p>
          <a:p>
            <a:pPr lvl="2"/>
            <a:r>
              <a:rPr lang="en-US" dirty="0"/>
              <a:t>Increased poverty (esp. child poverty) and income inequality </a:t>
            </a:r>
          </a:p>
          <a:p>
            <a:pPr lvl="2"/>
            <a:r>
              <a:rPr lang="en-US" dirty="0"/>
              <a:t>Increase in state pension </a:t>
            </a:r>
            <a:r>
              <a:rPr lang="en-US" dirty="0" smtClean="0"/>
              <a:t>age </a:t>
            </a:r>
            <a:endParaRPr lang="en-US" dirty="0"/>
          </a:p>
          <a:p>
            <a:pPr lvl="2"/>
            <a:endParaRPr lang="en-GB" dirty="0" smtClean="0"/>
          </a:p>
        </p:txBody>
      </p:sp>
    </p:spTree>
    <p:extLst>
      <p:ext uri="{BB962C8B-B14F-4D97-AF65-F5344CB8AC3E}">
        <p14:creationId xmlns:p14="http://schemas.microsoft.com/office/powerpoint/2010/main" val="1828750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413304"/>
            <a:ext cx="7886700" cy="4076669"/>
          </a:xfrm>
        </p:spPr>
        <p:txBody>
          <a:bodyPr>
            <a:normAutofit/>
          </a:bodyPr>
          <a:lstStyle/>
          <a:p>
            <a:r>
              <a:rPr lang="en-GB" dirty="0" smtClean="0"/>
              <a:t>Obesity</a:t>
            </a:r>
          </a:p>
          <a:p>
            <a:pPr lvl="1"/>
            <a:r>
              <a:rPr lang="en-GB" dirty="0" smtClean="0"/>
              <a:t>Increased mortality/morbidity due to obesity</a:t>
            </a:r>
          </a:p>
          <a:p>
            <a:pPr lvl="1"/>
            <a:r>
              <a:rPr lang="en-GB" dirty="0" smtClean="0"/>
              <a:t>Interaction with influenza </a:t>
            </a:r>
          </a:p>
          <a:p>
            <a:r>
              <a:rPr lang="en-GB" dirty="0" smtClean="0"/>
              <a:t>Loneliness/decreased social networks </a:t>
            </a:r>
          </a:p>
          <a:p>
            <a:pPr lvl="1"/>
            <a:r>
              <a:rPr lang="en-GB" dirty="0" smtClean="0"/>
              <a:t>Lack of social support, especially among the elderly </a:t>
            </a:r>
          </a:p>
        </p:txBody>
      </p:sp>
    </p:spTree>
    <p:extLst>
      <p:ext uri="{BB962C8B-B14F-4D97-AF65-F5344CB8AC3E}">
        <p14:creationId xmlns:p14="http://schemas.microsoft.com/office/powerpoint/2010/main" val="1492468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548724" y="1124744"/>
            <a:ext cx="5857593" cy="4464495"/>
          </a:xfrm>
          <a:prstGeom prst="rect">
            <a:avLst/>
          </a:prstGeom>
          <a:noFill/>
          <a:ln w="9525">
            <a:noFill/>
            <a:miter lim="800000"/>
            <a:headEnd/>
            <a:tailEnd/>
          </a:ln>
        </p:spPr>
      </p:pic>
      <p:sp>
        <p:nvSpPr>
          <p:cNvPr id="3" name="TextBox 2"/>
          <p:cNvSpPr txBox="1"/>
          <p:nvPr/>
        </p:nvSpPr>
        <p:spPr>
          <a:xfrm>
            <a:off x="1187624" y="5746030"/>
            <a:ext cx="6912768" cy="923330"/>
          </a:xfrm>
          <a:prstGeom prst="rect">
            <a:avLst/>
          </a:prstGeom>
          <a:noFill/>
        </p:spPr>
        <p:txBody>
          <a:bodyPr wrap="square" rtlCol="0">
            <a:spAutoFit/>
          </a:bodyPr>
          <a:lstStyle/>
          <a:p>
            <a:pPr eaLnBrk="1" fontAlgn="auto" hangingPunct="1">
              <a:spcBef>
                <a:spcPts val="0"/>
              </a:spcBef>
              <a:spcAft>
                <a:spcPts val="0"/>
              </a:spcAft>
            </a:pPr>
            <a:r>
              <a:rPr lang="en-GB" sz="1800" dirty="0" smtClean="0">
                <a:solidFill>
                  <a:prstClr val="black"/>
                </a:solidFill>
                <a:latin typeface="Calibri"/>
                <a:ea typeface="+mn-ea"/>
              </a:rPr>
              <a:t>Hill AB. The Environment and Disease: Association or Causation? </a:t>
            </a:r>
            <a:r>
              <a:rPr lang="en-GB" sz="1800" i="1" dirty="0" smtClean="0">
                <a:solidFill>
                  <a:prstClr val="black"/>
                </a:solidFill>
                <a:latin typeface="Calibri"/>
                <a:ea typeface="+mn-ea"/>
              </a:rPr>
              <a:t>Proc R Soc Med</a:t>
            </a:r>
            <a:r>
              <a:rPr lang="en-GB" sz="1800" dirty="0" smtClean="0">
                <a:solidFill>
                  <a:prstClr val="black"/>
                </a:solidFill>
                <a:latin typeface="Calibri"/>
                <a:ea typeface="+mn-ea"/>
              </a:rPr>
              <a:t> 1965; </a:t>
            </a:r>
            <a:r>
              <a:rPr lang="en-GB" sz="1800" b="1" dirty="0" smtClean="0">
                <a:solidFill>
                  <a:prstClr val="black"/>
                </a:solidFill>
                <a:latin typeface="Calibri"/>
                <a:ea typeface="+mn-ea"/>
              </a:rPr>
              <a:t>58</a:t>
            </a:r>
            <a:r>
              <a:rPr lang="en-GB" sz="1800" dirty="0" smtClean="0">
                <a:solidFill>
                  <a:prstClr val="black"/>
                </a:solidFill>
                <a:latin typeface="Calibri"/>
                <a:ea typeface="+mn-ea"/>
              </a:rPr>
              <a:t>: 295–300.</a:t>
            </a:r>
          </a:p>
          <a:p>
            <a:pPr eaLnBrk="1" fontAlgn="auto" hangingPunct="1">
              <a:spcBef>
                <a:spcPts val="0"/>
              </a:spcBef>
              <a:spcAft>
                <a:spcPts val="0"/>
              </a:spcAft>
            </a:pPr>
            <a:endParaRPr lang="en-GB" sz="1800" dirty="0">
              <a:solidFill>
                <a:prstClr val="black"/>
              </a:solidFill>
              <a:latin typeface="Calibri"/>
              <a:ea typeface="+mn-ea"/>
            </a:endParaRP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Are there any other approaches that might be useful?</a:t>
            </a:r>
            <a:endParaRPr lang="en-GB" dirty="0"/>
          </a:p>
        </p:txBody>
      </p:sp>
      <p:sp>
        <p:nvSpPr>
          <p:cNvPr id="3" name="Content Placeholder 2"/>
          <p:cNvSpPr>
            <a:spLocks noGrp="1"/>
          </p:cNvSpPr>
          <p:nvPr>
            <p:ph idx="1"/>
          </p:nvPr>
        </p:nvSpPr>
        <p:spPr/>
        <p:txBody>
          <a:bodyPr/>
          <a:lstStyle/>
          <a:p>
            <a:endParaRPr lang="en-GB"/>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Rothman’s component cause model</a:t>
            </a:r>
            <a:endParaRPr lang="en-GB" dirty="0"/>
          </a:p>
        </p:txBody>
      </p:sp>
      <p:graphicFrame>
        <p:nvGraphicFramePr>
          <p:cNvPr id="4" name="Diagram 3"/>
          <p:cNvGraphicFramePr/>
          <p:nvPr/>
        </p:nvGraphicFramePr>
        <p:xfrm>
          <a:off x="1524000" y="1397000"/>
          <a:ext cx="2831976" cy="24640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p:cNvGraphicFramePr/>
          <p:nvPr/>
        </p:nvGraphicFramePr>
        <p:xfrm>
          <a:off x="5436096" y="1412776"/>
          <a:ext cx="2831976" cy="246404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6" name="Diagram 5"/>
          <p:cNvGraphicFramePr/>
          <p:nvPr/>
        </p:nvGraphicFramePr>
        <p:xfrm>
          <a:off x="3491880" y="4005064"/>
          <a:ext cx="2831976" cy="2464048"/>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5AA13B-A25A-457A-98AA-3D89E1C113EA}"/>
              </a:ext>
            </a:extLst>
          </p:cNvPr>
          <p:cNvSpPr>
            <a:spLocks noGrp="1"/>
          </p:cNvSpPr>
          <p:nvPr>
            <p:ph type="title"/>
          </p:nvPr>
        </p:nvSpPr>
        <p:spPr/>
        <p:txBody>
          <a:bodyPr/>
          <a:lstStyle/>
          <a:p>
            <a:r>
              <a:rPr lang="en-GB" dirty="0"/>
              <a:t>Findings from PHW</a:t>
            </a:r>
          </a:p>
        </p:txBody>
      </p:sp>
      <p:pic>
        <p:nvPicPr>
          <p:cNvPr id="4" name="Picture 3">
            <a:extLst>
              <a:ext uri="{FF2B5EF4-FFF2-40B4-BE49-F238E27FC236}">
                <a16:creationId xmlns:a16="http://schemas.microsoft.com/office/drawing/2014/main" xmlns="" id="{953B744C-1642-4E5E-9144-D9E7AB803BD4}"/>
              </a:ext>
            </a:extLst>
          </p:cNvPr>
          <p:cNvPicPr>
            <a:picLocks noChangeAspect="1"/>
          </p:cNvPicPr>
          <p:nvPr/>
        </p:nvPicPr>
        <p:blipFill>
          <a:blip r:embed="rId2"/>
          <a:stretch>
            <a:fillRect/>
          </a:stretch>
        </p:blipFill>
        <p:spPr>
          <a:xfrm>
            <a:off x="720446" y="1331262"/>
            <a:ext cx="7632848" cy="5209862"/>
          </a:xfrm>
          <a:prstGeom prst="rect">
            <a:avLst/>
          </a:prstGeom>
        </p:spPr>
      </p:pic>
    </p:spTree>
    <p:extLst>
      <p:ext uri="{BB962C8B-B14F-4D97-AF65-F5344CB8AC3E}">
        <p14:creationId xmlns:p14="http://schemas.microsoft.com/office/powerpoint/2010/main" val="3580608690"/>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Directed Acyclic Graphs</a:t>
            </a:r>
            <a:endParaRPr lang="en-GB" dirty="0"/>
          </a:p>
        </p:txBody>
      </p:sp>
      <p:pic>
        <p:nvPicPr>
          <p:cNvPr id="3" name="Picture 2" descr="dagitty-model (5).png"/>
          <p:cNvPicPr>
            <a:picLocks noChangeAspect="1"/>
          </p:cNvPicPr>
          <p:nvPr/>
        </p:nvPicPr>
        <p:blipFill>
          <a:blip r:embed="rId2" cstate="print"/>
          <a:srcRect l="11976" t="18500" r="29358" b="29000"/>
          <a:stretch>
            <a:fillRect/>
          </a:stretch>
        </p:blipFill>
        <p:spPr>
          <a:xfrm>
            <a:off x="611560" y="2060848"/>
            <a:ext cx="3888432" cy="3600400"/>
          </a:xfrm>
          <a:prstGeom prst="rect">
            <a:avLst/>
          </a:prstGeom>
        </p:spPr>
      </p:pic>
      <p:sp>
        <p:nvSpPr>
          <p:cNvPr id="4" name="TextBox 3"/>
          <p:cNvSpPr txBox="1"/>
          <p:nvPr/>
        </p:nvSpPr>
        <p:spPr>
          <a:xfrm>
            <a:off x="4932040" y="1772816"/>
            <a:ext cx="3456384" cy="1815882"/>
          </a:xfrm>
          <a:prstGeom prst="rect">
            <a:avLst/>
          </a:prstGeom>
          <a:noFill/>
        </p:spPr>
        <p:txBody>
          <a:bodyPr wrap="square" rtlCol="0">
            <a:spAutoFit/>
          </a:bodyPr>
          <a:lstStyle/>
          <a:p>
            <a:pPr eaLnBrk="1" fontAlgn="auto" hangingPunct="1">
              <a:spcBef>
                <a:spcPts val="0"/>
              </a:spcBef>
              <a:spcAft>
                <a:spcPts val="0"/>
              </a:spcAft>
            </a:pPr>
            <a:r>
              <a:rPr lang="en-GB" sz="2800" dirty="0" smtClean="0">
                <a:solidFill>
                  <a:prstClr val="black"/>
                </a:solidFill>
                <a:latin typeface="Calibri"/>
                <a:ea typeface="+mn-ea"/>
              </a:rPr>
              <a:t>back door path</a:t>
            </a:r>
          </a:p>
          <a:p>
            <a:pPr marL="432000" lvl="1" eaLnBrk="1" fontAlgn="auto" hangingPunct="1">
              <a:spcBef>
                <a:spcPts val="0"/>
              </a:spcBef>
              <a:spcAft>
                <a:spcPts val="0"/>
              </a:spcAft>
            </a:pPr>
            <a:r>
              <a:rPr lang="en-GB" sz="2800" dirty="0" smtClean="0">
                <a:solidFill>
                  <a:prstClr val="black"/>
                </a:solidFill>
                <a:latin typeface="Calibri"/>
                <a:ea typeface="+mn-ea"/>
              </a:rPr>
              <a:t> </a:t>
            </a:r>
            <a:r>
              <a:rPr lang="en-GB" sz="2000" i="1" dirty="0" smtClean="0">
                <a:solidFill>
                  <a:prstClr val="black"/>
                </a:solidFill>
                <a:latin typeface="Calibri"/>
                <a:ea typeface="+mn-ea"/>
              </a:rPr>
              <a:t>(confounder)</a:t>
            </a:r>
            <a:endParaRPr lang="en-GB" sz="2800" i="1" dirty="0" smtClean="0">
              <a:solidFill>
                <a:prstClr val="black"/>
              </a:solidFill>
              <a:latin typeface="Calibri"/>
              <a:ea typeface="+mn-ea"/>
            </a:endParaRPr>
          </a:p>
          <a:p>
            <a:pPr eaLnBrk="1" fontAlgn="auto" hangingPunct="1">
              <a:spcBef>
                <a:spcPts val="0"/>
              </a:spcBef>
              <a:spcAft>
                <a:spcPts val="0"/>
              </a:spcAft>
            </a:pPr>
            <a:r>
              <a:rPr lang="en-GB" sz="2800" dirty="0" smtClean="0">
                <a:solidFill>
                  <a:prstClr val="black"/>
                </a:solidFill>
                <a:latin typeface="Calibri"/>
                <a:ea typeface="+mn-ea"/>
              </a:rPr>
              <a:t>collider</a:t>
            </a:r>
          </a:p>
          <a:p>
            <a:pPr eaLnBrk="1" fontAlgn="auto" hangingPunct="1">
              <a:spcBef>
                <a:spcPts val="0"/>
              </a:spcBef>
              <a:spcAft>
                <a:spcPts val="0"/>
              </a:spcAft>
            </a:pPr>
            <a:r>
              <a:rPr lang="en-GB" sz="2800" dirty="0" smtClean="0">
                <a:solidFill>
                  <a:prstClr val="black"/>
                </a:solidFill>
                <a:latin typeface="Calibri"/>
                <a:ea typeface="+mn-ea"/>
              </a:rPr>
              <a:t>mediator</a:t>
            </a:r>
            <a:endParaRPr lang="en-GB" sz="2800" dirty="0">
              <a:solidFill>
                <a:prstClr val="black"/>
              </a:solidFill>
              <a:latin typeface="Calibri"/>
              <a:ea typeface="+mn-ea"/>
            </a:endParaRP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Presentation 8 </a:t>
            </a:r>
            <a:endParaRPr lang="en-GB" dirty="0"/>
          </a:p>
        </p:txBody>
      </p:sp>
      <p:sp>
        <p:nvSpPr>
          <p:cNvPr id="3" name="Subtitle 2"/>
          <p:cNvSpPr>
            <a:spLocks noGrp="1"/>
          </p:cNvSpPr>
          <p:nvPr>
            <p:ph type="subTitle" idx="1"/>
          </p:nvPr>
        </p:nvSpPr>
        <p:spPr/>
        <p:txBody>
          <a:bodyPr/>
          <a:lstStyle/>
          <a:p>
            <a:r>
              <a:rPr lang="en-GB" dirty="0" smtClean="0"/>
              <a:t>Colin </a:t>
            </a:r>
            <a:r>
              <a:rPr lang="en-GB" dirty="0" err="1" smtClean="0"/>
              <a:t>Fischbacher</a:t>
            </a:r>
            <a:endParaRPr lang="en-GB" dirty="0" smtClean="0"/>
          </a:p>
          <a:p>
            <a:r>
              <a:rPr lang="en-GB" dirty="0" smtClean="0"/>
              <a:t>NSS ISD</a:t>
            </a:r>
            <a:endParaRPr lang="en-GB" dirty="0"/>
          </a:p>
        </p:txBody>
      </p:sp>
    </p:spTree>
    <p:extLst>
      <p:ext uri="{BB962C8B-B14F-4D97-AF65-F5344CB8AC3E}">
        <p14:creationId xmlns:p14="http://schemas.microsoft.com/office/powerpoint/2010/main" val="788274090"/>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Observational evidence, causal conclusions</a:t>
            </a:r>
            <a:endParaRPr lang="en-GB" dirty="0"/>
          </a:p>
        </p:txBody>
      </p:sp>
      <p:sp>
        <p:nvSpPr>
          <p:cNvPr id="3" name="Subtitle 2"/>
          <p:cNvSpPr>
            <a:spLocks noGrp="1"/>
          </p:cNvSpPr>
          <p:nvPr>
            <p:ph type="subTitle" idx="1"/>
          </p:nvPr>
        </p:nvSpPr>
        <p:spPr/>
        <p:txBody>
          <a:bodyPr/>
          <a:lstStyle/>
          <a:p>
            <a:r>
              <a:rPr lang="en-GB" dirty="0" smtClean="0"/>
              <a:t>Colin Fischbacher</a:t>
            </a:r>
            <a:endParaRPr lang="en-GB" dirty="0"/>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Understanding mortality trends</a:t>
            </a:r>
            <a:endParaRPr lang="en-GB" dirty="0"/>
          </a:p>
        </p:txBody>
      </p:sp>
      <p:sp>
        <p:nvSpPr>
          <p:cNvPr id="3" name="Content Placeholder 2"/>
          <p:cNvSpPr>
            <a:spLocks noGrp="1"/>
          </p:cNvSpPr>
          <p:nvPr>
            <p:ph idx="1"/>
          </p:nvPr>
        </p:nvSpPr>
        <p:spPr/>
        <p:txBody>
          <a:bodyPr>
            <a:normAutofit fontScale="92500"/>
          </a:bodyPr>
          <a:lstStyle/>
          <a:p>
            <a:r>
              <a:rPr lang="en-GB" dirty="0" smtClean="0"/>
              <a:t>evidence about the causes of current mortality trends is inevitably observational</a:t>
            </a:r>
          </a:p>
          <a:p>
            <a:r>
              <a:rPr lang="en-GB" dirty="0" smtClean="0"/>
              <a:t>assessing whether an association is likely to be causal inevitably involves a degree of judgement</a:t>
            </a:r>
          </a:p>
          <a:p>
            <a:r>
              <a:rPr lang="en-GB" dirty="0" smtClean="0"/>
              <a:t>given the controversy over competing explanations, it is important that the assessment of associations is as objective as possible</a:t>
            </a:r>
          </a:p>
          <a:p>
            <a:r>
              <a:rPr lang="en-GB" dirty="0" smtClean="0"/>
              <a:t>might a standard approach - such as that offered by the Bradford Hill criteria - be helpful?</a:t>
            </a:r>
            <a:endParaRPr lang="en-GB" dirty="0"/>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1. Strength of association</a:t>
            </a:r>
            <a:endParaRPr lang="en-GB" dirty="0"/>
          </a:p>
        </p:txBody>
      </p:sp>
      <p:sp>
        <p:nvSpPr>
          <p:cNvPr id="3" name="Content Placeholder 2"/>
          <p:cNvSpPr>
            <a:spLocks noGrp="1"/>
          </p:cNvSpPr>
          <p:nvPr>
            <p:ph idx="1"/>
          </p:nvPr>
        </p:nvSpPr>
        <p:spPr/>
        <p:txBody>
          <a:bodyPr>
            <a:normAutofit/>
          </a:bodyPr>
          <a:lstStyle/>
          <a:p>
            <a:r>
              <a:rPr lang="en-GB" dirty="0" smtClean="0"/>
              <a:t>a stronger association may be more likely to represent a causal effect</a:t>
            </a:r>
          </a:p>
          <a:p>
            <a:r>
              <a:rPr lang="en-GB" dirty="0" smtClean="0"/>
              <a:t>however initial small studies may produce extreme results which are not confirmed in subsequent research</a:t>
            </a:r>
          </a:p>
          <a:p>
            <a:r>
              <a:rPr lang="en-GB" dirty="0" smtClean="0"/>
              <a:t>some important exposures (</a:t>
            </a:r>
            <a:r>
              <a:rPr lang="en-GB" dirty="0" err="1" smtClean="0"/>
              <a:t>eg</a:t>
            </a:r>
            <a:r>
              <a:rPr lang="en-GB" dirty="0" smtClean="0"/>
              <a:t> environmental ones) have potentially large population effects even though the relative risk is small</a:t>
            </a:r>
            <a:endParaRPr lang="en-GB" dirty="0"/>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2. Consistency</a:t>
            </a:r>
            <a:endParaRPr lang="en-GB" dirty="0"/>
          </a:p>
        </p:txBody>
      </p:sp>
      <p:sp>
        <p:nvSpPr>
          <p:cNvPr id="3" name="Content Placeholder 2"/>
          <p:cNvSpPr>
            <a:spLocks noGrp="1"/>
          </p:cNvSpPr>
          <p:nvPr>
            <p:ph idx="1"/>
          </p:nvPr>
        </p:nvSpPr>
        <p:spPr/>
        <p:txBody>
          <a:bodyPr>
            <a:normAutofit lnSpcReduction="10000"/>
          </a:bodyPr>
          <a:lstStyle/>
          <a:p>
            <a:r>
              <a:rPr lang="en-GB" dirty="0" smtClean="0"/>
              <a:t>an association is more likely to represent a causal relationship if the same association is found in different studies in </a:t>
            </a:r>
            <a:r>
              <a:rPr lang="en-GB" b="1" dirty="0" smtClean="0"/>
              <a:t>different populations</a:t>
            </a:r>
            <a:r>
              <a:rPr lang="en-GB" dirty="0" smtClean="0"/>
              <a:t> using </a:t>
            </a:r>
            <a:r>
              <a:rPr lang="en-GB" b="1" dirty="0" smtClean="0"/>
              <a:t>different designs</a:t>
            </a:r>
          </a:p>
          <a:p>
            <a:r>
              <a:rPr lang="en-GB" dirty="0" smtClean="0"/>
              <a:t>I suggest likely to be helpful – and inconsistent findings would clearly be a problem</a:t>
            </a:r>
          </a:p>
          <a:p>
            <a:r>
              <a:rPr lang="en-GB" dirty="0" smtClean="0"/>
              <a:t>however doesn’t seem essential – for example some causes may be stronger in some populations</a:t>
            </a:r>
            <a:endParaRPr lang="en-GB" dirty="0"/>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3. Specificity</a:t>
            </a:r>
            <a:endParaRPr lang="en-GB" dirty="0"/>
          </a:p>
        </p:txBody>
      </p:sp>
      <p:sp>
        <p:nvSpPr>
          <p:cNvPr id="3" name="Content Placeholder 2"/>
          <p:cNvSpPr>
            <a:spLocks noGrp="1"/>
          </p:cNvSpPr>
          <p:nvPr>
            <p:ph idx="1"/>
          </p:nvPr>
        </p:nvSpPr>
        <p:spPr/>
        <p:txBody>
          <a:bodyPr>
            <a:normAutofit fontScale="92500"/>
          </a:bodyPr>
          <a:lstStyle/>
          <a:p>
            <a:r>
              <a:rPr lang="en-GB" dirty="0" smtClean="0"/>
              <a:t>if the association is specific to one exposure and one outcome then it is more likely to be causal than if there are changes in multiple outcomes</a:t>
            </a:r>
          </a:p>
          <a:p>
            <a:r>
              <a:rPr lang="en-GB" dirty="0" smtClean="0"/>
              <a:t>this criterion may be less helpful since many potential causes (such as socio-economic ones) are likely to impact on a wide range of outcomes</a:t>
            </a:r>
          </a:p>
          <a:p>
            <a:r>
              <a:rPr lang="en-GB" dirty="0" smtClean="0"/>
              <a:t>even more specific causes like flu may impact on a range of outcomes, and not just on respiratory disease</a:t>
            </a:r>
          </a:p>
          <a:p>
            <a:endParaRPr lang="en-GB" dirty="0"/>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4. Temporality</a:t>
            </a:r>
            <a:endParaRPr lang="en-GB" dirty="0"/>
          </a:p>
        </p:txBody>
      </p:sp>
      <p:sp>
        <p:nvSpPr>
          <p:cNvPr id="3" name="Content Placeholder 2"/>
          <p:cNvSpPr>
            <a:spLocks noGrp="1"/>
          </p:cNvSpPr>
          <p:nvPr>
            <p:ph idx="1"/>
          </p:nvPr>
        </p:nvSpPr>
        <p:spPr/>
        <p:txBody>
          <a:bodyPr>
            <a:normAutofit lnSpcReduction="10000"/>
          </a:bodyPr>
          <a:lstStyle/>
          <a:p>
            <a:r>
              <a:rPr lang="en-GB" dirty="0" smtClean="0"/>
              <a:t>the exposure must have happened before the outcome</a:t>
            </a:r>
          </a:p>
          <a:p>
            <a:r>
              <a:rPr lang="en-GB" dirty="0" smtClean="0"/>
              <a:t>also useful where levels of exposure vary widely over time but are strongly correlated with outcomes at all time points</a:t>
            </a:r>
          </a:p>
          <a:p>
            <a:r>
              <a:rPr lang="en-GB" dirty="0" smtClean="0"/>
              <a:t>broader secular trends correlated with trends in outcomes are vulnerable to confounding (</a:t>
            </a:r>
            <a:r>
              <a:rPr lang="en-GB" dirty="0" err="1" smtClean="0"/>
              <a:t>eg</a:t>
            </a:r>
            <a:r>
              <a:rPr lang="en-GB" dirty="0" smtClean="0"/>
              <a:t> broadband speed correlated with mortality increases)</a:t>
            </a:r>
          </a:p>
          <a:p>
            <a:endParaRPr lang="en-GB" dirty="0"/>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5. Dose-response relationship</a:t>
            </a:r>
            <a:endParaRPr lang="en-GB" dirty="0"/>
          </a:p>
        </p:txBody>
      </p:sp>
      <p:sp>
        <p:nvSpPr>
          <p:cNvPr id="3" name="Content Placeholder 2"/>
          <p:cNvSpPr>
            <a:spLocks noGrp="1"/>
          </p:cNvSpPr>
          <p:nvPr>
            <p:ph idx="1"/>
          </p:nvPr>
        </p:nvSpPr>
        <p:spPr/>
        <p:txBody>
          <a:bodyPr/>
          <a:lstStyle/>
          <a:p>
            <a:r>
              <a:rPr lang="en-GB" dirty="0" smtClean="0"/>
              <a:t>a causal relationship is more likely if the risk of the outcome increases with increasing levels of exposure</a:t>
            </a:r>
          </a:p>
          <a:p>
            <a:r>
              <a:rPr lang="en-GB" dirty="0" smtClean="0"/>
              <a:t>likely to be a useful criterion</a:t>
            </a:r>
          </a:p>
          <a:p>
            <a:r>
              <a:rPr lang="en-GB" dirty="0" smtClean="0"/>
              <a:t>however still need to bear in mind the possibility that the exposure is correlated with another confounder (</a:t>
            </a:r>
            <a:r>
              <a:rPr lang="en-GB" dirty="0" err="1" smtClean="0"/>
              <a:t>eg</a:t>
            </a:r>
            <a:r>
              <a:rPr lang="en-GB" dirty="0" smtClean="0"/>
              <a:t> the more books you own the lower your mortality)</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6. Biological plausibility</a:t>
            </a:r>
            <a:endParaRPr lang="en-GB" dirty="0"/>
          </a:p>
        </p:txBody>
      </p:sp>
      <p:sp>
        <p:nvSpPr>
          <p:cNvPr id="3" name="Content Placeholder 2"/>
          <p:cNvSpPr>
            <a:spLocks noGrp="1"/>
          </p:cNvSpPr>
          <p:nvPr>
            <p:ph idx="1"/>
          </p:nvPr>
        </p:nvSpPr>
        <p:spPr/>
        <p:txBody>
          <a:bodyPr>
            <a:normAutofit fontScale="92500" lnSpcReduction="20000"/>
          </a:bodyPr>
          <a:lstStyle/>
          <a:p>
            <a:r>
              <a:rPr lang="en-GB" dirty="0" smtClean="0"/>
              <a:t>association is more likely to represent causation if there are plausible biological mechanisms – </a:t>
            </a:r>
            <a:r>
              <a:rPr lang="en-GB" dirty="0" err="1" smtClean="0"/>
              <a:t>eg</a:t>
            </a:r>
            <a:r>
              <a:rPr lang="en-GB" dirty="0" smtClean="0"/>
              <a:t> tars in cigarettes – no plausible mechanism (</a:t>
            </a:r>
            <a:r>
              <a:rPr lang="en-GB" dirty="0" err="1" smtClean="0"/>
              <a:t>eg</a:t>
            </a:r>
            <a:r>
              <a:rPr lang="en-GB" dirty="0" smtClean="0"/>
              <a:t> an association between breast cancer rates and the price of houses) makes causality unlikely</a:t>
            </a:r>
          </a:p>
          <a:p>
            <a:r>
              <a:rPr lang="en-GB" dirty="0" smtClean="0"/>
              <a:t>a somewhat helpful criterion</a:t>
            </a:r>
          </a:p>
          <a:p>
            <a:r>
              <a:rPr lang="en-GB" dirty="0" smtClean="0"/>
              <a:t>however there are often plausible mechanisms but no causal relationship (</a:t>
            </a:r>
            <a:r>
              <a:rPr lang="en-GB" dirty="0" err="1" smtClean="0"/>
              <a:t>eg</a:t>
            </a:r>
            <a:r>
              <a:rPr lang="en-GB" dirty="0" smtClean="0"/>
              <a:t> an infant sleeping on their back may inhale vomit)</a:t>
            </a:r>
          </a:p>
          <a:p>
            <a:r>
              <a:rPr lang="en-GB" dirty="0" smtClean="0"/>
              <a:t>and there are often no known mechanisms for real causes (</a:t>
            </a:r>
            <a:r>
              <a:rPr lang="en-GB" dirty="0" err="1" smtClean="0"/>
              <a:t>eg</a:t>
            </a:r>
            <a:r>
              <a:rPr lang="en-GB" dirty="0" smtClean="0"/>
              <a:t> cholera in the time of Snow)</a:t>
            </a:r>
            <a:endParaRPr lang="en-GB"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9A9018-BA5D-4B63-BB67-CBF8F6A3FEED}"/>
              </a:ext>
            </a:extLst>
          </p:cNvPr>
          <p:cNvSpPr>
            <a:spLocks noGrp="1"/>
          </p:cNvSpPr>
          <p:nvPr>
            <p:ph type="title"/>
          </p:nvPr>
        </p:nvSpPr>
        <p:spPr/>
        <p:txBody>
          <a:bodyPr/>
          <a:lstStyle/>
          <a:p>
            <a:r>
              <a:rPr lang="en-GB" dirty="0"/>
              <a:t>Additional work by ONS</a:t>
            </a:r>
          </a:p>
        </p:txBody>
      </p:sp>
      <p:sp>
        <p:nvSpPr>
          <p:cNvPr id="3" name="Content Placeholder 2">
            <a:extLst>
              <a:ext uri="{FF2B5EF4-FFF2-40B4-BE49-F238E27FC236}">
                <a16:creationId xmlns:a16="http://schemas.microsoft.com/office/drawing/2014/main" xmlns="" id="{2C3B97ED-1082-4E1A-89C8-1722AC69D377}"/>
              </a:ext>
            </a:extLst>
          </p:cNvPr>
          <p:cNvSpPr>
            <a:spLocks noGrp="1"/>
          </p:cNvSpPr>
          <p:nvPr>
            <p:ph idx="1"/>
          </p:nvPr>
        </p:nvSpPr>
        <p:spPr/>
        <p:txBody>
          <a:bodyPr/>
          <a:lstStyle/>
          <a:p>
            <a:r>
              <a:rPr lang="en-GB" sz="1800" dirty="0"/>
              <a:t>International comparisons of mortality rates and life expectancies:</a:t>
            </a:r>
            <a:r>
              <a:rPr lang="en-GB" dirty="0"/>
              <a:t> </a:t>
            </a:r>
            <a:r>
              <a:rPr lang="en-GB" sz="1800" dirty="0">
                <a:hlinkClick r:id="rId2"/>
              </a:rPr>
              <a:t>https://www.ons.gov.uk/peoplepopulationandcommunity/birthsdeathsandmarriages/lifeexpectancies/articles/changingtrendsinmortalityaninternationalcomparison/2000to2016</a:t>
            </a:r>
            <a:endParaRPr lang="en-GB" sz="1800" dirty="0"/>
          </a:p>
          <a:p>
            <a:endParaRPr lang="en-GB" sz="1800" dirty="0"/>
          </a:p>
          <a:p>
            <a:r>
              <a:rPr lang="en-GB" sz="1800" dirty="0"/>
              <a:t>Comparisons of mortality rates within the UK countries: </a:t>
            </a:r>
            <a:r>
              <a:rPr lang="en-GB" sz="1800" dirty="0">
                <a:hlinkClick r:id="rId3"/>
              </a:rPr>
              <a:t>https://www.ons.gov.uk/peoplepopulationandcommunity/birthsdeathsandmarriages/lifeexpectancies/articles/changingtrendsinmortality/acrossukcomparison1981to2016</a:t>
            </a:r>
            <a:r>
              <a:rPr lang="en-GB" sz="1800" dirty="0"/>
              <a:t> </a:t>
            </a:r>
          </a:p>
          <a:p>
            <a:pPr lvl="1"/>
            <a:r>
              <a:rPr lang="en-US" sz="1800" dirty="0"/>
              <a:t>- At the country level, England and Wales have seen a greater slowdown in overall mortality improvements for males compared with Northern Ireland and Scotland.</a:t>
            </a:r>
          </a:p>
          <a:p>
            <a:pPr lvl="1"/>
            <a:endParaRPr lang="en-GB" dirty="0"/>
          </a:p>
        </p:txBody>
      </p:sp>
    </p:spTree>
    <p:extLst>
      <p:ext uri="{BB962C8B-B14F-4D97-AF65-F5344CB8AC3E}">
        <p14:creationId xmlns:p14="http://schemas.microsoft.com/office/powerpoint/2010/main" val="3726568011"/>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7. Coherence</a:t>
            </a:r>
            <a:endParaRPr lang="en-GB" dirty="0"/>
          </a:p>
        </p:txBody>
      </p:sp>
      <p:sp>
        <p:nvSpPr>
          <p:cNvPr id="3" name="Content Placeholder 2"/>
          <p:cNvSpPr>
            <a:spLocks noGrp="1"/>
          </p:cNvSpPr>
          <p:nvPr>
            <p:ph idx="1"/>
          </p:nvPr>
        </p:nvSpPr>
        <p:spPr/>
        <p:txBody>
          <a:bodyPr>
            <a:normAutofit fontScale="92500" lnSpcReduction="20000"/>
          </a:bodyPr>
          <a:lstStyle/>
          <a:p>
            <a:r>
              <a:rPr lang="en-GB" dirty="0" smtClean="0"/>
              <a:t>the proposed causal relationship shouldn’t conflict with what we already know about the problem</a:t>
            </a:r>
          </a:p>
          <a:p>
            <a:r>
              <a:rPr lang="en-GB" dirty="0" smtClean="0"/>
              <a:t>for example, does smoking cause lung cancer?</a:t>
            </a:r>
          </a:p>
          <a:p>
            <a:r>
              <a:rPr lang="en-GB" dirty="0" smtClean="0"/>
              <a:t>lung cancer increased as the prevalence of smoking rose and was originally more </a:t>
            </a:r>
            <a:r>
              <a:rPr lang="en-GB" dirty="0" err="1" smtClean="0"/>
              <a:t>commen</a:t>
            </a:r>
            <a:r>
              <a:rPr lang="en-GB" dirty="0" smtClean="0"/>
              <a:t> in men, who tended to smoke more; there are pre-cancerous changes in the bronchial epithelium among smokers</a:t>
            </a:r>
          </a:p>
          <a:p>
            <a:r>
              <a:rPr lang="en-GB" dirty="0" smtClean="0"/>
              <a:t>this criterion may be less useful – it overlaps somewhat with plausibility</a:t>
            </a:r>
            <a:endParaRPr lang="en-GB" dirty="0"/>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8. Experiment</a:t>
            </a:r>
            <a:endParaRPr lang="en-GB" dirty="0"/>
          </a:p>
        </p:txBody>
      </p:sp>
      <p:sp>
        <p:nvSpPr>
          <p:cNvPr id="3" name="Content Placeholder 2"/>
          <p:cNvSpPr>
            <a:spLocks noGrp="1"/>
          </p:cNvSpPr>
          <p:nvPr>
            <p:ph idx="1"/>
          </p:nvPr>
        </p:nvSpPr>
        <p:spPr/>
        <p:txBody>
          <a:bodyPr>
            <a:normAutofit fontScale="92500"/>
          </a:bodyPr>
          <a:lstStyle/>
          <a:p>
            <a:r>
              <a:rPr lang="en-GB" dirty="0" smtClean="0"/>
              <a:t>if intervening to cause an exposure (</a:t>
            </a:r>
            <a:r>
              <a:rPr lang="en-GB" dirty="0" err="1" smtClean="0"/>
              <a:t>eg</a:t>
            </a:r>
            <a:r>
              <a:rPr lang="en-GB" dirty="0" smtClean="0"/>
              <a:t> to a drug) produces the outcome then the association is likely to be causal</a:t>
            </a:r>
          </a:p>
          <a:p>
            <a:r>
              <a:rPr lang="en-GB" dirty="0" smtClean="0"/>
              <a:t>very convincing, but feasibility is a concern – </a:t>
            </a:r>
            <a:r>
              <a:rPr lang="en-GB" dirty="0" err="1" smtClean="0"/>
              <a:t>ie</a:t>
            </a:r>
            <a:r>
              <a:rPr lang="en-GB" dirty="0" smtClean="0"/>
              <a:t> you couldn’t ethically allocate harmful exposures</a:t>
            </a:r>
          </a:p>
          <a:p>
            <a:r>
              <a:rPr lang="en-GB" dirty="0" smtClean="0"/>
              <a:t>however you could randomly allocate measures to reduce the impact of a suggested exposure – </a:t>
            </a:r>
            <a:r>
              <a:rPr lang="en-GB" dirty="0" err="1" smtClean="0"/>
              <a:t>eg</a:t>
            </a:r>
            <a:r>
              <a:rPr lang="en-GB" dirty="0" smtClean="0"/>
              <a:t> universal basic income, flu vaccination</a:t>
            </a:r>
            <a:endParaRPr lang="en-GB" dirty="0"/>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9. Analogy</a:t>
            </a:r>
            <a:endParaRPr lang="en-GB" dirty="0"/>
          </a:p>
        </p:txBody>
      </p:sp>
      <p:sp>
        <p:nvSpPr>
          <p:cNvPr id="3" name="Content Placeholder 2"/>
          <p:cNvSpPr>
            <a:spLocks noGrp="1"/>
          </p:cNvSpPr>
          <p:nvPr>
            <p:ph idx="1"/>
          </p:nvPr>
        </p:nvSpPr>
        <p:spPr/>
        <p:txBody>
          <a:bodyPr>
            <a:normAutofit lnSpcReduction="10000"/>
          </a:bodyPr>
          <a:lstStyle/>
          <a:p>
            <a:r>
              <a:rPr lang="en-GB" dirty="0" smtClean="0"/>
              <a:t>if we are proposing novel mechanisms (for example a drug given to a pregnant woman might harm her fetus) is there an analogous example that might justify a causal suggestion?</a:t>
            </a:r>
          </a:p>
          <a:p>
            <a:r>
              <a:rPr lang="en-GB" dirty="0" err="1" smtClean="0"/>
              <a:t>eg</a:t>
            </a:r>
            <a:r>
              <a:rPr lang="en-GB" dirty="0" smtClean="0"/>
              <a:t> – thalidomide damaged children, so perhaps this drug might too</a:t>
            </a:r>
          </a:p>
          <a:p>
            <a:r>
              <a:rPr lang="en-GB" dirty="0" smtClean="0"/>
              <a:t>not clear that this criterion is particularly useful here</a:t>
            </a:r>
            <a:endParaRPr lang="en-GB" dirty="0"/>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548724" y="1124744"/>
            <a:ext cx="5857593" cy="4464495"/>
          </a:xfrm>
          <a:prstGeom prst="rect">
            <a:avLst/>
          </a:prstGeom>
          <a:noFill/>
          <a:ln w="9525">
            <a:noFill/>
            <a:miter lim="800000"/>
            <a:headEnd/>
            <a:tailEnd/>
          </a:ln>
        </p:spPr>
      </p:pic>
      <p:sp>
        <p:nvSpPr>
          <p:cNvPr id="3" name="TextBox 2"/>
          <p:cNvSpPr txBox="1"/>
          <p:nvPr/>
        </p:nvSpPr>
        <p:spPr>
          <a:xfrm>
            <a:off x="1187624" y="5746030"/>
            <a:ext cx="6912768" cy="923330"/>
          </a:xfrm>
          <a:prstGeom prst="rect">
            <a:avLst/>
          </a:prstGeom>
          <a:noFill/>
        </p:spPr>
        <p:txBody>
          <a:bodyPr wrap="square" rtlCol="0">
            <a:spAutoFit/>
          </a:bodyPr>
          <a:lstStyle/>
          <a:p>
            <a:pPr eaLnBrk="1" fontAlgn="auto" hangingPunct="1">
              <a:spcBef>
                <a:spcPts val="0"/>
              </a:spcBef>
              <a:spcAft>
                <a:spcPts val="0"/>
              </a:spcAft>
            </a:pPr>
            <a:r>
              <a:rPr lang="en-GB" sz="1800" dirty="0" smtClean="0">
                <a:solidFill>
                  <a:prstClr val="black"/>
                </a:solidFill>
                <a:latin typeface="Calibri"/>
                <a:ea typeface="+mn-ea"/>
              </a:rPr>
              <a:t>Hill AB. The Environment and Disease: Association or Causation? </a:t>
            </a:r>
            <a:r>
              <a:rPr lang="en-GB" sz="1800" i="1" dirty="0" smtClean="0">
                <a:solidFill>
                  <a:prstClr val="black"/>
                </a:solidFill>
                <a:latin typeface="Calibri"/>
                <a:ea typeface="+mn-ea"/>
              </a:rPr>
              <a:t>Proc R Soc Med</a:t>
            </a:r>
            <a:r>
              <a:rPr lang="en-GB" sz="1800" dirty="0" smtClean="0">
                <a:solidFill>
                  <a:prstClr val="black"/>
                </a:solidFill>
                <a:latin typeface="Calibri"/>
                <a:ea typeface="+mn-ea"/>
              </a:rPr>
              <a:t> 1965; </a:t>
            </a:r>
            <a:r>
              <a:rPr lang="en-GB" sz="1800" b="1" dirty="0" smtClean="0">
                <a:solidFill>
                  <a:prstClr val="black"/>
                </a:solidFill>
                <a:latin typeface="Calibri"/>
                <a:ea typeface="+mn-ea"/>
              </a:rPr>
              <a:t>58</a:t>
            </a:r>
            <a:r>
              <a:rPr lang="en-GB" sz="1800" dirty="0" smtClean="0">
                <a:solidFill>
                  <a:prstClr val="black"/>
                </a:solidFill>
                <a:latin typeface="Calibri"/>
                <a:ea typeface="+mn-ea"/>
              </a:rPr>
              <a:t>: 295–300.</a:t>
            </a:r>
          </a:p>
          <a:p>
            <a:pPr eaLnBrk="1" fontAlgn="auto" hangingPunct="1">
              <a:spcBef>
                <a:spcPts val="0"/>
              </a:spcBef>
              <a:spcAft>
                <a:spcPts val="0"/>
              </a:spcAft>
            </a:pPr>
            <a:endParaRPr lang="en-GB" sz="1800" dirty="0">
              <a:solidFill>
                <a:prstClr val="black"/>
              </a:solidFill>
              <a:latin typeface="Calibri"/>
              <a:ea typeface="+mn-ea"/>
            </a:endParaRP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Are there any other approaches that might be useful?</a:t>
            </a:r>
            <a:endParaRPr lang="en-GB" dirty="0"/>
          </a:p>
        </p:txBody>
      </p:sp>
      <p:sp>
        <p:nvSpPr>
          <p:cNvPr id="3" name="Content Placeholder 2"/>
          <p:cNvSpPr>
            <a:spLocks noGrp="1"/>
          </p:cNvSpPr>
          <p:nvPr>
            <p:ph idx="1"/>
          </p:nvPr>
        </p:nvSpPr>
        <p:spPr/>
        <p:txBody>
          <a:bodyPr/>
          <a:lstStyle/>
          <a:p>
            <a:endParaRPr lang="en-GB"/>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Rothman’s component cause model</a:t>
            </a:r>
            <a:endParaRPr lang="en-GB" dirty="0"/>
          </a:p>
        </p:txBody>
      </p:sp>
      <p:graphicFrame>
        <p:nvGraphicFramePr>
          <p:cNvPr id="4" name="Diagram 3"/>
          <p:cNvGraphicFramePr/>
          <p:nvPr/>
        </p:nvGraphicFramePr>
        <p:xfrm>
          <a:off x="1524000" y="1397000"/>
          <a:ext cx="2831976" cy="24640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p:cNvGraphicFramePr/>
          <p:nvPr/>
        </p:nvGraphicFramePr>
        <p:xfrm>
          <a:off x="5436096" y="1412776"/>
          <a:ext cx="2831976" cy="246404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6" name="Diagram 5"/>
          <p:cNvGraphicFramePr/>
          <p:nvPr/>
        </p:nvGraphicFramePr>
        <p:xfrm>
          <a:off x="3491880" y="4005064"/>
          <a:ext cx="2831976" cy="2464048"/>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Directed Acyclic Graphs</a:t>
            </a:r>
            <a:endParaRPr lang="en-GB" dirty="0"/>
          </a:p>
        </p:txBody>
      </p:sp>
      <p:pic>
        <p:nvPicPr>
          <p:cNvPr id="3" name="Picture 2" descr="dagitty-model (5).png"/>
          <p:cNvPicPr>
            <a:picLocks noChangeAspect="1"/>
          </p:cNvPicPr>
          <p:nvPr/>
        </p:nvPicPr>
        <p:blipFill>
          <a:blip r:embed="rId2" cstate="print"/>
          <a:srcRect l="11976" t="18500" r="29358" b="29000"/>
          <a:stretch>
            <a:fillRect/>
          </a:stretch>
        </p:blipFill>
        <p:spPr>
          <a:xfrm>
            <a:off x="611560" y="2060848"/>
            <a:ext cx="3888432" cy="3600400"/>
          </a:xfrm>
          <a:prstGeom prst="rect">
            <a:avLst/>
          </a:prstGeom>
        </p:spPr>
      </p:pic>
      <p:sp>
        <p:nvSpPr>
          <p:cNvPr id="4" name="TextBox 3"/>
          <p:cNvSpPr txBox="1"/>
          <p:nvPr/>
        </p:nvSpPr>
        <p:spPr>
          <a:xfrm>
            <a:off x="4932040" y="1772816"/>
            <a:ext cx="3456384" cy="1815882"/>
          </a:xfrm>
          <a:prstGeom prst="rect">
            <a:avLst/>
          </a:prstGeom>
          <a:noFill/>
        </p:spPr>
        <p:txBody>
          <a:bodyPr wrap="square" rtlCol="0">
            <a:spAutoFit/>
          </a:bodyPr>
          <a:lstStyle/>
          <a:p>
            <a:pPr eaLnBrk="1" fontAlgn="auto" hangingPunct="1">
              <a:spcBef>
                <a:spcPts val="0"/>
              </a:spcBef>
              <a:spcAft>
                <a:spcPts val="0"/>
              </a:spcAft>
            </a:pPr>
            <a:r>
              <a:rPr lang="en-GB" sz="2800" dirty="0" smtClean="0">
                <a:solidFill>
                  <a:prstClr val="black"/>
                </a:solidFill>
                <a:latin typeface="Calibri"/>
                <a:ea typeface="+mn-ea"/>
              </a:rPr>
              <a:t>back door path</a:t>
            </a:r>
          </a:p>
          <a:p>
            <a:pPr marL="432000" lvl="1" eaLnBrk="1" fontAlgn="auto" hangingPunct="1">
              <a:spcBef>
                <a:spcPts val="0"/>
              </a:spcBef>
              <a:spcAft>
                <a:spcPts val="0"/>
              </a:spcAft>
            </a:pPr>
            <a:r>
              <a:rPr lang="en-GB" sz="2800" dirty="0" smtClean="0">
                <a:solidFill>
                  <a:prstClr val="black"/>
                </a:solidFill>
                <a:latin typeface="Calibri"/>
                <a:ea typeface="+mn-ea"/>
              </a:rPr>
              <a:t> </a:t>
            </a:r>
            <a:r>
              <a:rPr lang="en-GB" sz="2000" i="1" dirty="0" smtClean="0">
                <a:solidFill>
                  <a:prstClr val="black"/>
                </a:solidFill>
                <a:latin typeface="Calibri"/>
                <a:ea typeface="+mn-ea"/>
              </a:rPr>
              <a:t>(confounder)</a:t>
            </a:r>
            <a:endParaRPr lang="en-GB" sz="2800" i="1" dirty="0" smtClean="0">
              <a:solidFill>
                <a:prstClr val="black"/>
              </a:solidFill>
              <a:latin typeface="Calibri"/>
              <a:ea typeface="+mn-ea"/>
            </a:endParaRPr>
          </a:p>
          <a:p>
            <a:pPr eaLnBrk="1" fontAlgn="auto" hangingPunct="1">
              <a:spcBef>
                <a:spcPts val="0"/>
              </a:spcBef>
              <a:spcAft>
                <a:spcPts val="0"/>
              </a:spcAft>
            </a:pPr>
            <a:r>
              <a:rPr lang="en-GB" sz="2800" dirty="0" smtClean="0">
                <a:solidFill>
                  <a:prstClr val="black"/>
                </a:solidFill>
                <a:latin typeface="Calibri"/>
                <a:ea typeface="+mn-ea"/>
              </a:rPr>
              <a:t>collider</a:t>
            </a:r>
          </a:p>
          <a:p>
            <a:pPr eaLnBrk="1" fontAlgn="auto" hangingPunct="1">
              <a:spcBef>
                <a:spcPts val="0"/>
              </a:spcBef>
              <a:spcAft>
                <a:spcPts val="0"/>
              </a:spcAft>
            </a:pPr>
            <a:r>
              <a:rPr lang="en-GB" sz="2800" dirty="0" smtClean="0">
                <a:solidFill>
                  <a:prstClr val="black"/>
                </a:solidFill>
                <a:latin typeface="Calibri"/>
                <a:ea typeface="+mn-ea"/>
              </a:rPr>
              <a:t>mediator</a:t>
            </a:r>
            <a:endParaRPr lang="en-GB" sz="2800" dirty="0">
              <a:solidFill>
                <a:prstClr val="black"/>
              </a:solidFill>
              <a:latin typeface="Calibri"/>
              <a:ea typeface="+mn-ea"/>
            </a:endParaRP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Summing up</a:t>
            </a:r>
            <a:endParaRPr lang="en-GB" dirty="0"/>
          </a:p>
        </p:txBody>
      </p:sp>
      <p:sp>
        <p:nvSpPr>
          <p:cNvPr id="3" name="Content Placeholder 2"/>
          <p:cNvSpPr>
            <a:spLocks noGrp="1"/>
          </p:cNvSpPr>
          <p:nvPr>
            <p:ph idx="1"/>
          </p:nvPr>
        </p:nvSpPr>
        <p:spPr/>
        <p:txBody>
          <a:bodyPr/>
          <a:lstStyle/>
          <a:p>
            <a:r>
              <a:rPr lang="en-GB" dirty="0" smtClean="0"/>
              <a:t>Inevitably much of the evidence around mortality trends is observational</a:t>
            </a:r>
          </a:p>
          <a:p>
            <a:r>
              <a:rPr lang="en-GB" dirty="0" smtClean="0"/>
              <a:t>We need to take an objective and consistent approach to assessing this evidence</a:t>
            </a:r>
          </a:p>
          <a:p>
            <a:r>
              <a:rPr lang="en-GB" dirty="0" smtClean="0"/>
              <a:t>do causal criteria like those of Bradford Hill help with this process?</a:t>
            </a:r>
          </a:p>
          <a:p>
            <a:r>
              <a:rPr lang="en-GB" smtClean="0"/>
              <a:t>are </a:t>
            </a:r>
            <a:r>
              <a:rPr lang="en-GB" dirty="0" smtClean="0"/>
              <a:t>there other possible approaches that might be useful?</a:t>
            </a:r>
            <a:endParaRPr lang="en-GB" dirty="0"/>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Summing up</a:t>
            </a:r>
            <a:endParaRPr lang="en-GB"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Rectangle 6"/>
          <p:cNvSpPr>
            <a:spLocks noChangeArrowheads="1"/>
          </p:cNvSpPr>
          <p:nvPr/>
        </p:nvSpPr>
        <p:spPr bwMode="auto">
          <a:xfrm>
            <a:off x="462310" y="2564904"/>
            <a:ext cx="8435280" cy="1656184"/>
          </a:xfrm>
          <a:prstGeom prst="rect">
            <a:avLst/>
          </a:prstGeom>
          <a:noFill/>
          <a:ln w="9525">
            <a:noFill/>
            <a:miter lim="800000"/>
            <a:headEnd/>
            <a:tailEnd/>
          </a:ln>
        </p:spPr>
        <p:txBody>
          <a:bodyPr anchor="t"/>
          <a:lstStyle/>
          <a:p>
            <a:pPr eaLnBrk="1" hangingPunct="1"/>
            <a:r>
              <a:rPr lang="en-GB" sz="3200" b="1" dirty="0">
                <a:solidFill>
                  <a:srgbClr val="002D46"/>
                </a:solidFill>
              </a:rPr>
              <a:t>Mortality trends and inequality: </a:t>
            </a:r>
          </a:p>
          <a:p>
            <a:pPr eaLnBrk="1" hangingPunct="1"/>
            <a:r>
              <a:rPr lang="en-GB" sz="3200" b="1" dirty="0">
                <a:solidFill>
                  <a:srgbClr val="002D46"/>
                </a:solidFill>
              </a:rPr>
              <a:t>Changing trends in mortality rates</a:t>
            </a:r>
          </a:p>
        </p:txBody>
      </p:sp>
      <p:sp>
        <p:nvSpPr>
          <p:cNvPr id="2055" name="Rectangle 7"/>
          <p:cNvSpPr>
            <a:spLocks noChangeArrowheads="1"/>
          </p:cNvSpPr>
          <p:nvPr/>
        </p:nvSpPr>
        <p:spPr bwMode="auto">
          <a:xfrm>
            <a:off x="457200" y="4725144"/>
            <a:ext cx="6400800" cy="1447056"/>
          </a:xfrm>
          <a:prstGeom prst="rect">
            <a:avLst/>
          </a:prstGeom>
          <a:noFill/>
          <a:ln w="9525">
            <a:noFill/>
            <a:miter lim="800000"/>
            <a:headEnd/>
            <a:tailEnd/>
          </a:ln>
        </p:spPr>
        <p:txBody>
          <a:bodyPr/>
          <a:lstStyle/>
          <a:p>
            <a:pPr eaLnBrk="1" hangingPunct="1">
              <a:spcBef>
                <a:spcPct val="20000"/>
              </a:spcBef>
            </a:pPr>
            <a:r>
              <a:rPr lang="en-GB" sz="2800" b="1" dirty="0">
                <a:solidFill>
                  <a:srgbClr val="002D46"/>
                </a:solidFill>
              </a:rPr>
              <a:t>Chris White</a:t>
            </a:r>
          </a:p>
          <a:p>
            <a:pPr eaLnBrk="1" hangingPunct="1">
              <a:spcBef>
                <a:spcPct val="20000"/>
              </a:spcBef>
            </a:pPr>
            <a:r>
              <a:rPr lang="en-GB" sz="2800" b="1" dirty="0">
                <a:solidFill>
                  <a:srgbClr val="002D46"/>
                </a:solidFill>
              </a:rPr>
              <a:t>Health and Life Events Division</a:t>
            </a:r>
            <a:endParaRPr lang="en-GB" sz="2800" dirty="0">
              <a:solidFill>
                <a:srgbClr val="002D46"/>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6DD54C-139C-4FD0-A960-570FE2428768}"/>
              </a:ext>
            </a:extLst>
          </p:cNvPr>
          <p:cNvSpPr>
            <a:spLocks noGrp="1"/>
          </p:cNvSpPr>
          <p:nvPr>
            <p:ph type="title"/>
          </p:nvPr>
        </p:nvSpPr>
        <p:spPr/>
        <p:txBody>
          <a:bodyPr/>
          <a:lstStyle/>
          <a:p>
            <a:r>
              <a:rPr lang="en-GB" dirty="0"/>
              <a:t>Next steps</a:t>
            </a:r>
          </a:p>
        </p:txBody>
      </p:sp>
      <p:sp>
        <p:nvSpPr>
          <p:cNvPr id="3" name="Content Placeholder 2">
            <a:extLst>
              <a:ext uri="{FF2B5EF4-FFF2-40B4-BE49-F238E27FC236}">
                <a16:creationId xmlns:a16="http://schemas.microsoft.com/office/drawing/2014/main" xmlns="" id="{9AB06424-7E2F-46BC-AA7A-DABC0FA591EB}"/>
              </a:ext>
            </a:extLst>
          </p:cNvPr>
          <p:cNvSpPr>
            <a:spLocks noGrp="1"/>
          </p:cNvSpPr>
          <p:nvPr>
            <p:ph idx="1"/>
          </p:nvPr>
        </p:nvSpPr>
        <p:spPr/>
        <p:txBody>
          <a:bodyPr/>
          <a:lstStyle/>
          <a:p>
            <a:pPr marL="0" indent="0">
              <a:buNone/>
            </a:pPr>
            <a:r>
              <a:rPr lang="en-US" sz="2000" b="1" dirty="0">
                <a:solidFill>
                  <a:srgbClr val="92D050"/>
                </a:solidFill>
              </a:rPr>
              <a:t>ONS plans to investigate this further by looking at:</a:t>
            </a:r>
          </a:p>
          <a:p>
            <a:pPr marL="0" indent="0">
              <a:buNone/>
            </a:pPr>
            <a:endParaRPr lang="en-US" sz="2000" dirty="0"/>
          </a:p>
          <a:p>
            <a:r>
              <a:rPr lang="en-US" sz="2000" dirty="0"/>
              <a:t>the trend in life expectancy by the National Statistics Socioeconomic Classification to encompass the period 2012 to 2016</a:t>
            </a:r>
          </a:p>
          <a:p>
            <a:r>
              <a:rPr lang="en-US" sz="2000" dirty="0"/>
              <a:t>age decomposition of life expectancy and estimation of the contributions of period and cohort effects</a:t>
            </a:r>
          </a:p>
          <a:p>
            <a:r>
              <a:rPr lang="en-GB" sz="2000" dirty="0"/>
              <a:t>Segmented regression analysis for regions of England to assess whether there are geographical differences</a:t>
            </a:r>
            <a:endParaRPr lang="en-US" sz="2000" dirty="0"/>
          </a:p>
        </p:txBody>
      </p:sp>
    </p:spTree>
    <p:extLst>
      <p:ext uri="{BB962C8B-B14F-4D97-AF65-F5344CB8AC3E}">
        <p14:creationId xmlns:p14="http://schemas.microsoft.com/office/powerpoint/2010/main" val="9665392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Rectangle 6"/>
          <p:cNvSpPr>
            <a:spLocks noChangeArrowheads="1"/>
          </p:cNvSpPr>
          <p:nvPr/>
        </p:nvSpPr>
        <p:spPr bwMode="auto">
          <a:xfrm>
            <a:off x="462310" y="2564904"/>
            <a:ext cx="8435280" cy="1656184"/>
          </a:xfrm>
          <a:prstGeom prst="rect">
            <a:avLst/>
          </a:prstGeom>
          <a:noFill/>
          <a:ln w="9525">
            <a:noFill/>
            <a:miter lim="800000"/>
            <a:headEnd/>
            <a:tailEnd/>
          </a:ln>
        </p:spPr>
        <p:txBody>
          <a:bodyPr anchor="t"/>
          <a:lstStyle/>
          <a:p>
            <a:pPr eaLnBrk="1" hangingPunct="1"/>
            <a:r>
              <a:rPr lang="en-GB" sz="3200" b="1" dirty="0">
                <a:solidFill>
                  <a:srgbClr val="002D46"/>
                </a:solidFill>
              </a:rPr>
              <a:t>Mortality trends and inequality:</a:t>
            </a:r>
          </a:p>
          <a:p>
            <a:pPr eaLnBrk="1" hangingPunct="1"/>
            <a:r>
              <a:rPr lang="en-GB" sz="3200" b="1" dirty="0">
                <a:solidFill>
                  <a:srgbClr val="002D46"/>
                </a:solidFill>
              </a:rPr>
              <a:t>Illustrations of inequalities in avoidable mortality and health state life expectancy</a:t>
            </a:r>
          </a:p>
        </p:txBody>
      </p:sp>
      <p:sp>
        <p:nvSpPr>
          <p:cNvPr id="2055" name="Rectangle 7"/>
          <p:cNvSpPr>
            <a:spLocks noChangeArrowheads="1"/>
          </p:cNvSpPr>
          <p:nvPr/>
        </p:nvSpPr>
        <p:spPr bwMode="auto">
          <a:xfrm>
            <a:off x="457200" y="4725144"/>
            <a:ext cx="6400800" cy="1447056"/>
          </a:xfrm>
          <a:prstGeom prst="rect">
            <a:avLst/>
          </a:prstGeom>
          <a:noFill/>
          <a:ln w="9525">
            <a:noFill/>
            <a:miter lim="800000"/>
            <a:headEnd/>
            <a:tailEnd/>
          </a:ln>
        </p:spPr>
        <p:txBody>
          <a:bodyPr/>
          <a:lstStyle/>
          <a:p>
            <a:pPr eaLnBrk="1" hangingPunct="1">
              <a:spcBef>
                <a:spcPct val="20000"/>
              </a:spcBef>
            </a:pPr>
            <a:r>
              <a:rPr lang="en-GB" sz="2800" b="1" dirty="0">
                <a:solidFill>
                  <a:srgbClr val="002D46"/>
                </a:solidFill>
              </a:rPr>
              <a:t>Chris White </a:t>
            </a:r>
          </a:p>
          <a:p>
            <a:pPr eaLnBrk="1" hangingPunct="1">
              <a:spcBef>
                <a:spcPct val="20000"/>
              </a:spcBef>
            </a:pPr>
            <a:r>
              <a:rPr lang="en-GB" sz="2800" b="1" dirty="0">
                <a:solidFill>
                  <a:srgbClr val="002D46"/>
                </a:solidFill>
              </a:rPr>
              <a:t>Health and Life Events Division</a:t>
            </a:r>
            <a:endParaRPr lang="en-GB" sz="2800" dirty="0">
              <a:solidFill>
                <a:srgbClr val="002D46"/>
              </a:solidFill>
            </a:endParaRPr>
          </a:p>
        </p:txBody>
      </p:sp>
    </p:spTree>
    <p:extLst>
      <p:ext uri="{BB962C8B-B14F-4D97-AF65-F5344CB8AC3E}">
        <p14:creationId xmlns:p14="http://schemas.microsoft.com/office/powerpoint/2010/main" val="6679341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B7D2A1-1595-4CF2-A86D-5D4A6BBC6398}"/>
              </a:ext>
            </a:extLst>
          </p:cNvPr>
          <p:cNvSpPr>
            <a:spLocks noGrp="1"/>
          </p:cNvSpPr>
          <p:nvPr>
            <p:ph type="title"/>
          </p:nvPr>
        </p:nvSpPr>
        <p:spPr>
          <a:xfrm>
            <a:off x="107504" y="152400"/>
            <a:ext cx="8350696" cy="828328"/>
          </a:xfrm>
        </p:spPr>
        <p:txBody>
          <a:bodyPr/>
          <a:lstStyle/>
          <a:p>
            <a:r>
              <a:rPr lang="en-GB" sz="4800" dirty="0"/>
              <a:t>Avoidable Mortality</a:t>
            </a:r>
          </a:p>
        </p:txBody>
      </p:sp>
      <p:sp>
        <p:nvSpPr>
          <p:cNvPr id="3" name="Content Placeholder 2">
            <a:extLst>
              <a:ext uri="{FF2B5EF4-FFF2-40B4-BE49-F238E27FC236}">
                <a16:creationId xmlns:a16="http://schemas.microsoft.com/office/drawing/2014/main" xmlns="" id="{BF2DB135-5035-4E66-B7F2-D25D4A4C6CA8}"/>
              </a:ext>
            </a:extLst>
          </p:cNvPr>
          <p:cNvSpPr>
            <a:spLocks noGrp="1"/>
          </p:cNvSpPr>
          <p:nvPr>
            <p:ph idx="1"/>
          </p:nvPr>
        </p:nvSpPr>
        <p:spPr>
          <a:xfrm>
            <a:off x="126232" y="1268760"/>
            <a:ext cx="8910264" cy="5472608"/>
          </a:xfrm>
          <a:solidFill>
            <a:srgbClr val="F7FCFF"/>
          </a:solidFill>
        </p:spPr>
        <p:txBody>
          <a:bodyPr/>
          <a:lstStyle/>
          <a:p>
            <a:pPr>
              <a:lnSpc>
                <a:spcPts val="3000"/>
              </a:lnSpc>
              <a:spcBef>
                <a:spcPts val="1200"/>
              </a:spcBef>
            </a:pPr>
            <a:r>
              <a:rPr lang="en-US" sz="3200" b="1" dirty="0"/>
              <a:t>How do we </a:t>
            </a:r>
            <a:r>
              <a:rPr lang="en-US" sz="3200" b="1" dirty="0">
                <a:hlinkClick r:id="rId3" action="ppaction://hlinkfile"/>
              </a:rPr>
              <a:t>define</a:t>
            </a:r>
            <a:r>
              <a:rPr lang="en-US" sz="3200" b="1" dirty="0"/>
              <a:t> avoidable mortality?</a:t>
            </a:r>
          </a:p>
          <a:p>
            <a:pPr marL="432000" lvl="1" indent="-252000">
              <a:lnSpc>
                <a:spcPts val="3400"/>
              </a:lnSpc>
              <a:spcBef>
                <a:spcPts val="1200"/>
              </a:spcBef>
              <a:spcAft>
                <a:spcPts val="600"/>
              </a:spcAft>
              <a:buFont typeface="Arial" panose="020B0604020202020204" pitchFamily="34" charset="0"/>
              <a:buChar char="•"/>
            </a:pPr>
            <a:r>
              <a:rPr lang="en-US" b="1" dirty="0">
                <a:solidFill>
                  <a:srgbClr val="92D050"/>
                </a:solidFill>
              </a:rPr>
              <a:t>Amenable - </a:t>
            </a:r>
            <a:r>
              <a:rPr lang="en-US" sz="2000" dirty="0"/>
              <a:t>deaths that, in light of medical knowledge and technology currently available, all or most from specific causes could be avoided through good quality healthcare</a:t>
            </a:r>
          </a:p>
          <a:p>
            <a:pPr marL="432000" lvl="1" indent="-252000">
              <a:lnSpc>
                <a:spcPts val="3400"/>
              </a:lnSpc>
              <a:spcBef>
                <a:spcPts val="1200"/>
              </a:spcBef>
              <a:spcAft>
                <a:spcPts val="600"/>
              </a:spcAft>
              <a:buFont typeface="Arial" panose="020B0604020202020204" pitchFamily="34" charset="0"/>
              <a:buChar char="•"/>
            </a:pPr>
            <a:r>
              <a:rPr lang="en-US" b="1" dirty="0">
                <a:solidFill>
                  <a:srgbClr val="C00000"/>
                </a:solidFill>
              </a:rPr>
              <a:t>Preventable - </a:t>
            </a:r>
            <a:r>
              <a:rPr lang="en-US" sz="2000" dirty="0">
                <a:solidFill>
                  <a:schemeClr val="tx1"/>
                </a:solidFill>
              </a:rPr>
              <a:t>deaths that</a:t>
            </a:r>
            <a:r>
              <a:rPr lang="en-US" sz="2000" dirty="0"/>
              <a:t>, in light of current understanding of the determinants of health, all or most from specific causes could be avoided by public health interventions in the broadest sense</a:t>
            </a:r>
          </a:p>
          <a:p>
            <a:pPr marL="432000" lvl="1" indent="-252000">
              <a:lnSpc>
                <a:spcPts val="3400"/>
              </a:lnSpc>
              <a:spcBef>
                <a:spcPts val="1200"/>
              </a:spcBef>
              <a:spcAft>
                <a:spcPts val="600"/>
              </a:spcAft>
              <a:buFont typeface="Arial" panose="020B0604020202020204" pitchFamily="34" charset="0"/>
              <a:buChar char="•"/>
            </a:pPr>
            <a:r>
              <a:rPr lang="en-US" b="1" dirty="0">
                <a:solidFill>
                  <a:srgbClr val="002060"/>
                </a:solidFill>
              </a:rPr>
              <a:t>Avoidable - </a:t>
            </a:r>
            <a:r>
              <a:rPr lang="en-US" sz="2000" dirty="0"/>
              <a:t>avoidable deaths are all those defined as preventable, amenable or both, where each death is counted only once; where a cause of death is both preventable and amenable, all deaths from that cause are counted in both categories when they are presented separately</a:t>
            </a:r>
          </a:p>
          <a:p>
            <a:pPr marL="800100" lvl="1" indent="-342900">
              <a:lnSpc>
                <a:spcPts val="3000"/>
              </a:lnSpc>
              <a:spcBef>
                <a:spcPts val="1200"/>
              </a:spcBef>
              <a:buFont typeface="Arial" panose="020B0604020202020204" pitchFamily="34" charset="0"/>
              <a:buChar char="•"/>
            </a:pPr>
            <a:endParaRPr lang="en-US" b="1" dirty="0">
              <a:solidFill>
                <a:srgbClr val="002060"/>
              </a:solidFill>
            </a:endParaRPr>
          </a:p>
          <a:p>
            <a:pPr marL="800100" lvl="1" indent="-342900">
              <a:lnSpc>
                <a:spcPts val="3000"/>
              </a:lnSpc>
              <a:spcBef>
                <a:spcPts val="1200"/>
              </a:spcBef>
              <a:buFont typeface="Courier New" panose="02070309020205020404" pitchFamily="49" charset="0"/>
              <a:buChar char="o"/>
            </a:pPr>
            <a:endParaRPr lang="en-US" b="1" dirty="0">
              <a:solidFill>
                <a:srgbClr val="C00000"/>
              </a:solidFill>
            </a:endParaRPr>
          </a:p>
          <a:p>
            <a:pPr lvl="1">
              <a:lnSpc>
                <a:spcPts val="3000"/>
              </a:lnSpc>
              <a:spcBef>
                <a:spcPts val="1200"/>
              </a:spcBef>
            </a:pPr>
            <a:endParaRPr lang="en-US" b="1" dirty="0">
              <a:solidFill>
                <a:srgbClr val="92D050"/>
              </a:solidFill>
            </a:endParaRPr>
          </a:p>
          <a:p>
            <a:endParaRPr lang="en-GB" dirty="0"/>
          </a:p>
        </p:txBody>
      </p:sp>
    </p:spTree>
    <p:extLst>
      <p:ext uri="{BB962C8B-B14F-4D97-AF65-F5344CB8AC3E}">
        <p14:creationId xmlns:p14="http://schemas.microsoft.com/office/powerpoint/2010/main" val="15639977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21C9AE-1EC0-45D7-A0EE-36AA5DB29526}"/>
              </a:ext>
            </a:extLst>
          </p:cNvPr>
          <p:cNvSpPr>
            <a:spLocks noGrp="1"/>
          </p:cNvSpPr>
          <p:nvPr>
            <p:ph type="title"/>
          </p:nvPr>
        </p:nvSpPr>
        <p:spPr>
          <a:xfrm>
            <a:off x="35496" y="152400"/>
            <a:ext cx="8424936" cy="828328"/>
          </a:xfrm>
        </p:spPr>
        <p:txBody>
          <a:bodyPr/>
          <a:lstStyle/>
          <a:p>
            <a:r>
              <a:rPr lang="en-GB" sz="4800" dirty="0"/>
              <a:t>Coverage</a:t>
            </a:r>
          </a:p>
        </p:txBody>
      </p:sp>
      <p:sp>
        <p:nvSpPr>
          <p:cNvPr id="3" name="Content Placeholder 2">
            <a:extLst>
              <a:ext uri="{FF2B5EF4-FFF2-40B4-BE49-F238E27FC236}">
                <a16:creationId xmlns:a16="http://schemas.microsoft.com/office/drawing/2014/main" xmlns="" id="{A2939817-5C70-4B51-BFB1-B55B4437F6B7}"/>
              </a:ext>
            </a:extLst>
          </p:cNvPr>
          <p:cNvSpPr>
            <a:spLocks noGrp="1"/>
          </p:cNvSpPr>
          <p:nvPr>
            <p:ph idx="1"/>
          </p:nvPr>
        </p:nvSpPr>
        <p:spPr>
          <a:xfrm>
            <a:off x="176264" y="1268760"/>
            <a:ext cx="8716215" cy="5328592"/>
          </a:xfrm>
        </p:spPr>
        <p:txBody>
          <a:bodyPr/>
          <a:lstStyle/>
          <a:p>
            <a:pPr>
              <a:lnSpc>
                <a:spcPts val="3400"/>
              </a:lnSpc>
              <a:spcBef>
                <a:spcPts val="1200"/>
              </a:spcBef>
              <a:spcAft>
                <a:spcPts val="600"/>
              </a:spcAft>
            </a:pPr>
            <a:r>
              <a:rPr lang="en-GB" sz="3200" b="1" dirty="0"/>
              <a:t>Geographic: </a:t>
            </a:r>
          </a:p>
          <a:p>
            <a:pPr marL="576000" lvl="1" indent="-324000">
              <a:lnSpc>
                <a:spcPts val="3400"/>
              </a:lnSpc>
              <a:spcBef>
                <a:spcPts val="1200"/>
              </a:spcBef>
              <a:spcAft>
                <a:spcPts val="0"/>
              </a:spcAft>
              <a:buFont typeface="Arial" panose="020B0604020202020204" pitchFamily="34" charset="0"/>
              <a:buChar char="•"/>
            </a:pPr>
            <a:r>
              <a:rPr lang="en-GB" b="1" dirty="0">
                <a:solidFill>
                  <a:srgbClr val="92D050"/>
                </a:solidFill>
              </a:rPr>
              <a:t>Trend from 2014 to 2016 (update to 2017, February)</a:t>
            </a:r>
          </a:p>
          <a:p>
            <a:pPr marL="576000" lvl="1" indent="-324000">
              <a:lnSpc>
                <a:spcPts val="3400"/>
              </a:lnSpc>
              <a:spcBef>
                <a:spcPts val="1200"/>
              </a:spcBef>
              <a:spcAft>
                <a:spcPts val="0"/>
              </a:spcAft>
              <a:buFont typeface="Arial" panose="020B0604020202020204" pitchFamily="34" charset="0"/>
              <a:buChar char="•"/>
            </a:pPr>
            <a:r>
              <a:rPr lang="en-GB" b="1" dirty="0">
                <a:solidFill>
                  <a:srgbClr val="92D050"/>
                </a:solidFill>
              </a:rPr>
              <a:t>UK and Constituent Countries</a:t>
            </a:r>
          </a:p>
          <a:p>
            <a:pPr marL="900000" lvl="2" indent="-324000">
              <a:lnSpc>
                <a:spcPts val="3400"/>
              </a:lnSpc>
              <a:spcBef>
                <a:spcPts val="600"/>
              </a:spcBef>
              <a:spcAft>
                <a:spcPts val="0"/>
              </a:spcAft>
              <a:buFont typeface="Arial" panose="020B0604020202020204" pitchFamily="34" charset="0"/>
              <a:buChar char="•"/>
            </a:pPr>
            <a:r>
              <a:rPr lang="en-GB" b="1" dirty="0">
                <a:solidFill>
                  <a:srgbClr val="92D050"/>
                </a:solidFill>
              </a:rPr>
              <a:t>UA’s and Health Boards in Wales </a:t>
            </a:r>
          </a:p>
          <a:p>
            <a:pPr marL="900000" lvl="2" indent="-324000">
              <a:lnSpc>
                <a:spcPts val="3400"/>
              </a:lnSpc>
              <a:spcBef>
                <a:spcPts val="600"/>
              </a:spcBef>
              <a:spcAft>
                <a:spcPts val="0"/>
              </a:spcAft>
              <a:buFont typeface="Arial" panose="020B0604020202020204" pitchFamily="34" charset="0"/>
              <a:buChar char="•"/>
            </a:pPr>
            <a:r>
              <a:rPr lang="en-GB" b="1" dirty="0">
                <a:solidFill>
                  <a:srgbClr val="92D050"/>
                </a:solidFill>
              </a:rPr>
              <a:t>LAs and CCGs in England</a:t>
            </a:r>
          </a:p>
          <a:p>
            <a:pPr marL="400050">
              <a:lnSpc>
                <a:spcPts val="3400"/>
              </a:lnSpc>
              <a:spcBef>
                <a:spcPts val="1200"/>
              </a:spcBef>
              <a:spcAft>
                <a:spcPts val="0"/>
              </a:spcAft>
              <a:buFont typeface="Arial" panose="020B0604020202020204" pitchFamily="34" charset="0"/>
              <a:buChar char="•"/>
            </a:pPr>
            <a:r>
              <a:rPr lang="en-GB" sz="3200" b="1" dirty="0">
                <a:solidFill>
                  <a:schemeClr val="tx1"/>
                </a:solidFill>
              </a:rPr>
              <a:t>Socioeconomic:</a:t>
            </a:r>
          </a:p>
          <a:p>
            <a:pPr marL="800100" lvl="1">
              <a:lnSpc>
                <a:spcPts val="3400"/>
              </a:lnSpc>
              <a:spcBef>
                <a:spcPts val="1200"/>
              </a:spcBef>
              <a:spcAft>
                <a:spcPts val="0"/>
              </a:spcAft>
              <a:buFont typeface="Arial" panose="020B0604020202020204" pitchFamily="34" charset="0"/>
              <a:buChar char="•"/>
            </a:pPr>
            <a:r>
              <a:rPr lang="en-GB" b="1" dirty="0">
                <a:solidFill>
                  <a:srgbClr val="C00000"/>
                </a:solidFill>
              </a:rPr>
              <a:t>Based on IMD and WIMD versions</a:t>
            </a:r>
          </a:p>
          <a:p>
            <a:pPr marL="800100" lvl="1">
              <a:lnSpc>
                <a:spcPts val="3400"/>
              </a:lnSpc>
              <a:spcBef>
                <a:spcPts val="1200"/>
              </a:spcBef>
              <a:spcAft>
                <a:spcPts val="0"/>
              </a:spcAft>
              <a:buFont typeface="Arial" panose="020B0604020202020204" pitchFamily="34" charset="0"/>
              <a:buChar char="•"/>
            </a:pPr>
            <a:r>
              <a:rPr lang="en-GB" b="1" dirty="0">
                <a:solidFill>
                  <a:srgbClr val="C00000"/>
                </a:solidFill>
              </a:rPr>
              <a:t>Trend from 2001 to 2016 (update to 2017, March)</a:t>
            </a:r>
          </a:p>
          <a:p>
            <a:pPr marL="800100" lvl="1">
              <a:lnSpc>
                <a:spcPts val="3400"/>
              </a:lnSpc>
              <a:spcBef>
                <a:spcPts val="1200"/>
              </a:spcBef>
              <a:spcAft>
                <a:spcPts val="0"/>
              </a:spcAft>
              <a:buFont typeface="Arial" panose="020B0604020202020204" pitchFamily="34" charset="0"/>
              <a:buChar char="•"/>
            </a:pPr>
            <a:r>
              <a:rPr lang="en-GB" b="1" dirty="0">
                <a:solidFill>
                  <a:srgbClr val="C00000"/>
                </a:solidFill>
              </a:rPr>
              <a:t>Age-standardised rates, SIIs and RIIs</a:t>
            </a:r>
          </a:p>
        </p:txBody>
      </p:sp>
    </p:spTree>
    <p:extLst>
      <p:ext uri="{BB962C8B-B14F-4D97-AF65-F5344CB8AC3E}">
        <p14:creationId xmlns:p14="http://schemas.microsoft.com/office/powerpoint/2010/main" val="36719439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F60AF3-2DCE-4505-93BF-A8C58BBBC148}"/>
              </a:ext>
            </a:extLst>
          </p:cNvPr>
          <p:cNvSpPr>
            <a:spLocks noGrp="1"/>
          </p:cNvSpPr>
          <p:nvPr>
            <p:ph type="title"/>
          </p:nvPr>
        </p:nvSpPr>
        <p:spPr>
          <a:xfrm>
            <a:off x="28057" y="3742"/>
            <a:ext cx="6992215" cy="1121001"/>
          </a:xfrm>
        </p:spPr>
        <p:txBody>
          <a:bodyPr/>
          <a:lstStyle/>
          <a:p>
            <a:r>
              <a:rPr lang="en-GB" sz="3600" dirty="0"/>
              <a:t>Recent publication content</a:t>
            </a:r>
          </a:p>
        </p:txBody>
      </p:sp>
      <p:sp>
        <p:nvSpPr>
          <p:cNvPr id="3" name="Content Placeholder 2">
            <a:extLst>
              <a:ext uri="{FF2B5EF4-FFF2-40B4-BE49-F238E27FC236}">
                <a16:creationId xmlns:a16="http://schemas.microsoft.com/office/drawing/2014/main" xmlns="" id="{9843983B-32A3-4B93-8496-D641F25164B3}"/>
              </a:ext>
            </a:extLst>
          </p:cNvPr>
          <p:cNvSpPr>
            <a:spLocks noGrp="1"/>
          </p:cNvSpPr>
          <p:nvPr>
            <p:ph idx="1"/>
          </p:nvPr>
        </p:nvSpPr>
        <p:spPr>
          <a:xfrm>
            <a:off x="179512" y="1524000"/>
            <a:ext cx="2376264" cy="5217368"/>
          </a:xfrm>
        </p:spPr>
        <p:txBody>
          <a:bodyPr/>
          <a:lstStyle/>
          <a:p>
            <a:r>
              <a:rPr lang="en-GB" dirty="0">
                <a:hlinkClick r:id="rId3"/>
              </a:rPr>
              <a:t>Local area interactive</a:t>
            </a:r>
            <a:endParaRPr lang="en-GB" dirty="0"/>
          </a:p>
          <a:p>
            <a:pPr marL="0" indent="0">
              <a:buNone/>
            </a:pPr>
            <a:endParaRPr lang="en-GB" dirty="0"/>
          </a:p>
          <a:p>
            <a:endParaRPr lang="en-GB" dirty="0"/>
          </a:p>
          <a:p>
            <a:endParaRPr lang="en-GB" dirty="0"/>
          </a:p>
          <a:p>
            <a:endParaRPr lang="en-GB" dirty="0"/>
          </a:p>
        </p:txBody>
      </p:sp>
      <p:pic>
        <p:nvPicPr>
          <p:cNvPr id="19" name="Picture 18">
            <a:extLst>
              <a:ext uri="{FF2B5EF4-FFF2-40B4-BE49-F238E27FC236}">
                <a16:creationId xmlns:a16="http://schemas.microsoft.com/office/drawing/2014/main" xmlns="" id="{F1B2B932-BF52-4507-867F-18DDB6FBAD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5976" y="1020053"/>
            <a:ext cx="4788024" cy="5807310"/>
          </a:xfrm>
          <a:prstGeom prst="rect">
            <a:avLst/>
          </a:prstGeom>
        </p:spPr>
      </p:pic>
    </p:spTree>
    <p:extLst>
      <p:ext uri="{BB962C8B-B14F-4D97-AF65-F5344CB8AC3E}">
        <p14:creationId xmlns:p14="http://schemas.microsoft.com/office/powerpoint/2010/main" val="13553431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265FE8A4-CE78-4E21-A385-9E363439FC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78" y="921802"/>
            <a:ext cx="9163178" cy="5531534"/>
          </a:xfrm>
          <a:prstGeom prst="rect">
            <a:avLst/>
          </a:prstGeom>
        </p:spPr>
      </p:pic>
    </p:spTree>
    <p:extLst>
      <p:ext uri="{BB962C8B-B14F-4D97-AF65-F5344CB8AC3E}">
        <p14:creationId xmlns:p14="http://schemas.microsoft.com/office/powerpoint/2010/main" val="247053868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AEB3198-5D51-4BF7-910F-76F65F470C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95" y="548680"/>
            <a:ext cx="9187387" cy="5760640"/>
          </a:xfrm>
          <a:prstGeom prst="rect">
            <a:avLst/>
          </a:prstGeom>
        </p:spPr>
      </p:pic>
      <p:sp>
        <p:nvSpPr>
          <p:cNvPr id="2" name="TextBox 1">
            <a:extLst>
              <a:ext uri="{FF2B5EF4-FFF2-40B4-BE49-F238E27FC236}">
                <a16:creationId xmlns:a16="http://schemas.microsoft.com/office/drawing/2014/main" xmlns="" id="{0A1BB45E-0D5A-4F35-BFFB-D2A4EF651F03}"/>
              </a:ext>
            </a:extLst>
          </p:cNvPr>
          <p:cNvSpPr txBox="1"/>
          <p:nvPr/>
        </p:nvSpPr>
        <p:spPr>
          <a:xfrm>
            <a:off x="5220072" y="1772816"/>
            <a:ext cx="2160240" cy="461665"/>
          </a:xfrm>
          <a:prstGeom prst="rect">
            <a:avLst/>
          </a:prstGeom>
          <a:noFill/>
        </p:spPr>
        <p:txBody>
          <a:bodyPr wrap="square" rtlCol="0">
            <a:spAutoFit/>
          </a:bodyPr>
          <a:lstStyle/>
          <a:p>
            <a:r>
              <a:rPr lang="en-GB" dirty="0">
                <a:solidFill>
                  <a:srgbClr val="0054D0"/>
                </a:solidFill>
              </a:rPr>
              <a:t>Most deprived</a:t>
            </a:r>
          </a:p>
        </p:txBody>
      </p:sp>
      <p:sp>
        <p:nvSpPr>
          <p:cNvPr id="4" name="TextBox 3">
            <a:extLst>
              <a:ext uri="{FF2B5EF4-FFF2-40B4-BE49-F238E27FC236}">
                <a16:creationId xmlns:a16="http://schemas.microsoft.com/office/drawing/2014/main" xmlns="" id="{06035244-8D90-4791-8EAB-2D54BDF60328}"/>
              </a:ext>
            </a:extLst>
          </p:cNvPr>
          <p:cNvSpPr txBox="1"/>
          <p:nvPr/>
        </p:nvSpPr>
        <p:spPr>
          <a:xfrm>
            <a:off x="5220072" y="3198167"/>
            <a:ext cx="2160240" cy="461665"/>
          </a:xfrm>
          <a:prstGeom prst="rect">
            <a:avLst/>
          </a:prstGeom>
          <a:noFill/>
        </p:spPr>
        <p:txBody>
          <a:bodyPr wrap="square" rtlCol="0">
            <a:spAutoFit/>
          </a:bodyPr>
          <a:lstStyle/>
          <a:p>
            <a:r>
              <a:rPr lang="en-GB" dirty="0">
                <a:solidFill>
                  <a:srgbClr val="C00000"/>
                </a:solidFill>
              </a:rPr>
              <a:t>Wales</a:t>
            </a:r>
          </a:p>
        </p:txBody>
      </p:sp>
      <p:sp>
        <p:nvSpPr>
          <p:cNvPr id="6" name="TextBox 5">
            <a:extLst>
              <a:ext uri="{FF2B5EF4-FFF2-40B4-BE49-F238E27FC236}">
                <a16:creationId xmlns:a16="http://schemas.microsoft.com/office/drawing/2014/main" xmlns="" id="{260EE9FD-A4B8-415D-99D6-661C88092412}"/>
              </a:ext>
            </a:extLst>
          </p:cNvPr>
          <p:cNvSpPr txBox="1"/>
          <p:nvPr/>
        </p:nvSpPr>
        <p:spPr>
          <a:xfrm>
            <a:off x="5220072" y="4869160"/>
            <a:ext cx="2304256" cy="461665"/>
          </a:xfrm>
          <a:prstGeom prst="rect">
            <a:avLst/>
          </a:prstGeom>
          <a:noFill/>
        </p:spPr>
        <p:txBody>
          <a:bodyPr wrap="square" rtlCol="0">
            <a:spAutoFit/>
          </a:bodyPr>
          <a:lstStyle/>
          <a:p>
            <a:r>
              <a:rPr lang="en-GB" dirty="0">
                <a:solidFill>
                  <a:srgbClr val="92D050"/>
                </a:solidFill>
              </a:rPr>
              <a:t>Least deprived</a:t>
            </a:r>
          </a:p>
        </p:txBody>
      </p:sp>
    </p:spTree>
    <p:extLst>
      <p:ext uri="{BB962C8B-B14F-4D97-AF65-F5344CB8AC3E}">
        <p14:creationId xmlns:p14="http://schemas.microsoft.com/office/powerpoint/2010/main" val="7128789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5DA3B64-50CE-473B-A54E-250CBD4779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66" y="536235"/>
            <a:ext cx="9124333" cy="5773085"/>
          </a:xfrm>
          <a:prstGeom prst="rect">
            <a:avLst/>
          </a:prstGeom>
        </p:spPr>
      </p:pic>
      <p:sp>
        <p:nvSpPr>
          <p:cNvPr id="3" name="TextBox 2">
            <a:extLst>
              <a:ext uri="{FF2B5EF4-FFF2-40B4-BE49-F238E27FC236}">
                <a16:creationId xmlns:a16="http://schemas.microsoft.com/office/drawing/2014/main" xmlns="" id="{B5A7FB70-4878-44E2-816C-F352B87A1352}"/>
              </a:ext>
            </a:extLst>
          </p:cNvPr>
          <p:cNvSpPr txBox="1"/>
          <p:nvPr/>
        </p:nvSpPr>
        <p:spPr>
          <a:xfrm>
            <a:off x="5220072" y="1772816"/>
            <a:ext cx="2160240" cy="461665"/>
          </a:xfrm>
          <a:prstGeom prst="rect">
            <a:avLst/>
          </a:prstGeom>
          <a:noFill/>
        </p:spPr>
        <p:txBody>
          <a:bodyPr wrap="square" rtlCol="0">
            <a:spAutoFit/>
          </a:bodyPr>
          <a:lstStyle/>
          <a:p>
            <a:r>
              <a:rPr lang="en-GB" dirty="0">
                <a:solidFill>
                  <a:srgbClr val="0054D0"/>
                </a:solidFill>
              </a:rPr>
              <a:t>Most deprived</a:t>
            </a:r>
          </a:p>
        </p:txBody>
      </p:sp>
      <p:sp>
        <p:nvSpPr>
          <p:cNvPr id="4" name="TextBox 3">
            <a:extLst>
              <a:ext uri="{FF2B5EF4-FFF2-40B4-BE49-F238E27FC236}">
                <a16:creationId xmlns:a16="http://schemas.microsoft.com/office/drawing/2014/main" xmlns="" id="{9811407D-F49A-4FB9-B2C9-5246A6184FF9}"/>
              </a:ext>
            </a:extLst>
          </p:cNvPr>
          <p:cNvSpPr txBox="1"/>
          <p:nvPr/>
        </p:nvSpPr>
        <p:spPr>
          <a:xfrm>
            <a:off x="5220072" y="3198167"/>
            <a:ext cx="2160240" cy="461665"/>
          </a:xfrm>
          <a:prstGeom prst="rect">
            <a:avLst/>
          </a:prstGeom>
          <a:noFill/>
        </p:spPr>
        <p:txBody>
          <a:bodyPr wrap="square" rtlCol="0">
            <a:spAutoFit/>
          </a:bodyPr>
          <a:lstStyle/>
          <a:p>
            <a:r>
              <a:rPr lang="en-GB" dirty="0">
                <a:solidFill>
                  <a:srgbClr val="C00000"/>
                </a:solidFill>
              </a:rPr>
              <a:t>Wales</a:t>
            </a:r>
          </a:p>
        </p:txBody>
      </p:sp>
      <p:sp>
        <p:nvSpPr>
          <p:cNvPr id="6" name="TextBox 5">
            <a:extLst>
              <a:ext uri="{FF2B5EF4-FFF2-40B4-BE49-F238E27FC236}">
                <a16:creationId xmlns:a16="http://schemas.microsoft.com/office/drawing/2014/main" xmlns="" id="{6CE72B0D-733C-4443-A64C-40F144D508DD}"/>
              </a:ext>
            </a:extLst>
          </p:cNvPr>
          <p:cNvSpPr txBox="1"/>
          <p:nvPr/>
        </p:nvSpPr>
        <p:spPr>
          <a:xfrm>
            <a:off x="5220072" y="4869160"/>
            <a:ext cx="2304256" cy="461665"/>
          </a:xfrm>
          <a:prstGeom prst="rect">
            <a:avLst/>
          </a:prstGeom>
          <a:noFill/>
        </p:spPr>
        <p:txBody>
          <a:bodyPr wrap="square" rtlCol="0">
            <a:spAutoFit/>
          </a:bodyPr>
          <a:lstStyle/>
          <a:p>
            <a:r>
              <a:rPr lang="en-GB" dirty="0">
                <a:solidFill>
                  <a:srgbClr val="92D050"/>
                </a:solidFill>
              </a:rPr>
              <a:t>Least deprived</a:t>
            </a:r>
          </a:p>
        </p:txBody>
      </p:sp>
    </p:spTree>
    <p:extLst>
      <p:ext uri="{BB962C8B-B14F-4D97-AF65-F5344CB8AC3E}">
        <p14:creationId xmlns:p14="http://schemas.microsoft.com/office/powerpoint/2010/main" val="98378295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F26F1DFE-8655-4DC7-B160-CB50CFC63D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8133"/>
            <a:ext cx="9144000" cy="5941734"/>
          </a:xfrm>
          <a:prstGeom prst="rect">
            <a:avLst/>
          </a:prstGeom>
        </p:spPr>
      </p:pic>
    </p:spTree>
    <p:extLst>
      <p:ext uri="{BB962C8B-B14F-4D97-AF65-F5344CB8AC3E}">
        <p14:creationId xmlns:p14="http://schemas.microsoft.com/office/powerpoint/2010/main" val="103393309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23169BE-3ED7-4CD8-8D1A-6FDAAFC49E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8133"/>
            <a:ext cx="9144000" cy="5941734"/>
          </a:xfrm>
          <a:prstGeom prst="rect">
            <a:avLst/>
          </a:prstGeom>
        </p:spPr>
      </p:pic>
    </p:spTree>
    <p:extLst>
      <p:ext uri="{BB962C8B-B14F-4D97-AF65-F5344CB8AC3E}">
        <p14:creationId xmlns:p14="http://schemas.microsoft.com/office/powerpoint/2010/main" val="15913091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2940" y="116632"/>
            <a:ext cx="7772400" cy="1143000"/>
          </a:xfrm>
        </p:spPr>
        <p:txBody>
          <a:bodyPr/>
          <a:lstStyle/>
          <a:p>
            <a:r>
              <a:rPr lang="en-GB" dirty="0"/>
              <a:t>Background</a:t>
            </a:r>
          </a:p>
        </p:txBody>
      </p:sp>
      <p:sp>
        <p:nvSpPr>
          <p:cNvPr id="4099" name="Rectangle 3"/>
          <p:cNvSpPr>
            <a:spLocks noGrp="1" noChangeArrowheads="1"/>
          </p:cNvSpPr>
          <p:nvPr>
            <p:ph type="body" idx="1"/>
          </p:nvPr>
        </p:nvSpPr>
        <p:spPr>
          <a:xfrm>
            <a:off x="323528" y="1196752"/>
            <a:ext cx="8496944" cy="4572000"/>
          </a:xfrm>
        </p:spPr>
        <p:txBody>
          <a:bodyPr/>
          <a:lstStyle/>
          <a:p>
            <a:pPr>
              <a:lnSpc>
                <a:spcPct val="150000"/>
              </a:lnSpc>
              <a:spcBef>
                <a:spcPts val="1200"/>
              </a:spcBef>
            </a:pPr>
            <a:r>
              <a:rPr lang="en-GB" sz="2400" dirty="0"/>
              <a:t>Mortality rates were steadily falling during 20</a:t>
            </a:r>
            <a:r>
              <a:rPr lang="en-GB" sz="2400" baseline="30000" dirty="0"/>
              <a:t>th</a:t>
            </a:r>
            <a:r>
              <a:rPr lang="en-GB" sz="2400" dirty="0"/>
              <a:t> and early 21</a:t>
            </a:r>
            <a:r>
              <a:rPr lang="en-GB" sz="2400" baseline="30000" dirty="0"/>
              <a:t>st</a:t>
            </a:r>
            <a:r>
              <a:rPr lang="en-GB" sz="2400" dirty="0"/>
              <a:t> Centuries</a:t>
            </a:r>
          </a:p>
          <a:p>
            <a:pPr>
              <a:lnSpc>
                <a:spcPct val="150000"/>
              </a:lnSpc>
              <a:spcBef>
                <a:spcPts val="1200"/>
              </a:spcBef>
            </a:pPr>
            <a:r>
              <a:rPr lang="en-GB" sz="2400" dirty="0"/>
              <a:t>Because of this life expectancy has steadily grown</a:t>
            </a:r>
          </a:p>
          <a:p>
            <a:pPr marL="820738" lvl="1" indent="-342900">
              <a:lnSpc>
                <a:spcPts val="3200"/>
              </a:lnSpc>
              <a:spcBef>
                <a:spcPts val="1200"/>
              </a:spcBef>
              <a:buFont typeface="Courier New" panose="02070309020205020404" pitchFamily="49" charset="0"/>
              <a:buChar char="o"/>
            </a:pPr>
            <a:r>
              <a:rPr lang="en-GB" sz="2000" dirty="0"/>
              <a:t>Life Expectancy at birth in </a:t>
            </a:r>
            <a:r>
              <a:rPr lang="en-GB" sz="2000" b="1" dirty="0">
                <a:solidFill>
                  <a:srgbClr val="92D050"/>
                </a:solidFill>
              </a:rPr>
              <a:t>1900</a:t>
            </a:r>
            <a:r>
              <a:rPr lang="en-GB" sz="2000" dirty="0"/>
              <a:t> was </a:t>
            </a:r>
            <a:r>
              <a:rPr lang="en-GB" sz="2000" b="1" dirty="0">
                <a:solidFill>
                  <a:srgbClr val="92D050"/>
                </a:solidFill>
              </a:rPr>
              <a:t>48 years </a:t>
            </a:r>
            <a:r>
              <a:rPr lang="en-GB" sz="2000" dirty="0"/>
              <a:t>for males but by </a:t>
            </a:r>
            <a:r>
              <a:rPr lang="en-GB" sz="2000" b="1" dirty="0">
                <a:solidFill>
                  <a:srgbClr val="92D050"/>
                </a:solidFill>
              </a:rPr>
              <a:t>2016</a:t>
            </a:r>
            <a:r>
              <a:rPr lang="en-GB" sz="2000" dirty="0"/>
              <a:t> had increased to </a:t>
            </a:r>
            <a:r>
              <a:rPr lang="en-GB" sz="2000" b="1" dirty="0">
                <a:solidFill>
                  <a:srgbClr val="92D050"/>
                </a:solidFill>
              </a:rPr>
              <a:t>79 years</a:t>
            </a:r>
          </a:p>
          <a:p>
            <a:pPr marL="820738" lvl="1" indent="-342900">
              <a:lnSpc>
                <a:spcPts val="3200"/>
              </a:lnSpc>
              <a:spcBef>
                <a:spcPts val="1200"/>
              </a:spcBef>
              <a:buFont typeface="Courier New" panose="02070309020205020404" pitchFamily="49" charset="0"/>
              <a:buChar char="o"/>
            </a:pPr>
            <a:r>
              <a:rPr lang="en-GB" sz="2000" dirty="0"/>
              <a:t>Infant mortality reduced from </a:t>
            </a:r>
            <a:r>
              <a:rPr lang="en-GB" sz="2000" b="1" dirty="0">
                <a:solidFill>
                  <a:srgbClr val="92D050"/>
                </a:solidFill>
              </a:rPr>
              <a:t>&gt;150 deaths per 1000 </a:t>
            </a:r>
            <a:r>
              <a:rPr lang="en-GB" sz="2000" dirty="0"/>
              <a:t>to </a:t>
            </a:r>
            <a:r>
              <a:rPr lang="en-GB" sz="2000" b="1" dirty="0">
                <a:solidFill>
                  <a:srgbClr val="92D050"/>
                </a:solidFill>
              </a:rPr>
              <a:t>&lt;4/1000</a:t>
            </a:r>
          </a:p>
          <a:p>
            <a:pPr marL="820738" lvl="1" indent="-342900">
              <a:lnSpc>
                <a:spcPts val="3200"/>
              </a:lnSpc>
              <a:spcBef>
                <a:spcPts val="1200"/>
              </a:spcBef>
              <a:buFont typeface="Courier New" panose="02070309020205020404" pitchFamily="49" charset="0"/>
              <a:buChar char="o"/>
            </a:pPr>
            <a:r>
              <a:rPr lang="en-GB" sz="2000" dirty="0"/>
              <a:t>Deaths in adults also reduced markedly through </a:t>
            </a:r>
            <a:r>
              <a:rPr lang="en-GB" sz="2000" b="1" dirty="0">
                <a:solidFill>
                  <a:srgbClr val="92D050"/>
                </a:solidFill>
              </a:rPr>
              <a:t>better living standards</a:t>
            </a:r>
            <a:r>
              <a:rPr lang="en-GB" sz="2000" dirty="0"/>
              <a:t>, improvements to </a:t>
            </a:r>
            <a:r>
              <a:rPr lang="en-GB" sz="2000" b="1" dirty="0">
                <a:solidFill>
                  <a:srgbClr val="92D050"/>
                </a:solidFill>
              </a:rPr>
              <a:t>health care </a:t>
            </a:r>
            <a:r>
              <a:rPr lang="en-GB" sz="2000" dirty="0"/>
              <a:t>and its access as well as </a:t>
            </a:r>
            <a:r>
              <a:rPr lang="en-GB" sz="2000" b="1" dirty="0">
                <a:solidFill>
                  <a:srgbClr val="92D050"/>
                </a:solidFill>
              </a:rPr>
              <a:t>behavioural changes </a:t>
            </a:r>
            <a:r>
              <a:rPr lang="en-GB" sz="2000" dirty="0"/>
              <a:t>such as reductions in smoking and dietary changes</a:t>
            </a:r>
          </a:p>
          <a:p>
            <a:pPr marL="820738" lvl="1" indent="-342900">
              <a:lnSpc>
                <a:spcPct val="150000"/>
              </a:lnSpc>
              <a:spcBef>
                <a:spcPts val="1200"/>
              </a:spcBef>
              <a:buFont typeface="Courier New" panose="02070309020205020404" pitchFamily="49" charset="0"/>
              <a:buChar char="o"/>
            </a:pPr>
            <a:endParaRPr lang="en-GB" sz="2000" dirty="0"/>
          </a:p>
          <a:p>
            <a:pPr marL="820738" lvl="1" indent="-342900">
              <a:lnSpc>
                <a:spcPct val="150000"/>
              </a:lnSpc>
              <a:spcBef>
                <a:spcPts val="1200"/>
              </a:spcBef>
              <a:buFont typeface="Courier New" panose="02070309020205020404" pitchFamily="49" charset="0"/>
              <a:buChar char="o"/>
            </a:pPr>
            <a:endParaRPr lang="en-GB" sz="20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206B7047-B008-4155-9AF4-AEA5C01708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8133"/>
            <a:ext cx="9144000" cy="5941734"/>
          </a:xfrm>
          <a:prstGeom prst="rect">
            <a:avLst/>
          </a:prstGeom>
        </p:spPr>
      </p:pic>
    </p:spTree>
    <p:extLst>
      <p:ext uri="{BB962C8B-B14F-4D97-AF65-F5344CB8AC3E}">
        <p14:creationId xmlns:p14="http://schemas.microsoft.com/office/powerpoint/2010/main" val="251490401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20BB702D-7B8A-4C46-BA90-EB108D5738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8133"/>
            <a:ext cx="9144000" cy="5941734"/>
          </a:xfrm>
          <a:prstGeom prst="rect">
            <a:avLst/>
          </a:prstGeom>
        </p:spPr>
      </p:pic>
    </p:spTree>
    <p:extLst>
      <p:ext uri="{BB962C8B-B14F-4D97-AF65-F5344CB8AC3E}">
        <p14:creationId xmlns:p14="http://schemas.microsoft.com/office/powerpoint/2010/main" val="94800935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20F105-E082-4F0F-8BA5-FC91B06FAA1F}"/>
              </a:ext>
            </a:extLst>
          </p:cNvPr>
          <p:cNvSpPr>
            <a:spLocks noGrp="1"/>
          </p:cNvSpPr>
          <p:nvPr>
            <p:ph type="title"/>
          </p:nvPr>
        </p:nvSpPr>
        <p:spPr>
          <a:xfrm>
            <a:off x="107504" y="116632"/>
            <a:ext cx="7772400" cy="828328"/>
          </a:xfrm>
        </p:spPr>
        <p:txBody>
          <a:bodyPr/>
          <a:lstStyle/>
          <a:p>
            <a:r>
              <a:rPr lang="en-GB" dirty="0"/>
              <a:t>Health State Life Expectancy</a:t>
            </a:r>
          </a:p>
        </p:txBody>
      </p:sp>
      <p:sp>
        <p:nvSpPr>
          <p:cNvPr id="3" name="Content Placeholder 2">
            <a:extLst>
              <a:ext uri="{FF2B5EF4-FFF2-40B4-BE49-F238E27FC236}">
                <a16:creationId xmlns:a16="http://schemas.microsoft.com/office/drawing/2014/main" xmlns="" id="{C3724313-DC43-4615-B77F-9FE7DE46A208}"/>
              </a:ext>
            </a:extLst>
          </p:cNvPr>
          <p:cNvSpPr>
            <a:spLocks noGrp="1"/>
          </p:cNvSpPr>
          <p:nvPr>
            <p:ph idx="1"/>
          </p:nvPr>
        </p:nvSpPr>
        <p:spPr>
          <a:xfrm>
            <a:off x="251520" y="1524000"/>
            <a:ext cx="8568952" cy="5145360"/>
          </a:xfrm>
        </p:spPr>
        <p:txBody>
          <a:bodyPr/>
          <a:lstStyle/>
          <a:p>
            <a:pPr>
              <a:lnSpc>
                <a:spcPts val="3400"/>
              </a:lnSpc>
              <a:spcBef>
                <a:spcPts val="1200"/>
              </a:spcBef>
            </a:pPr>
            <a:r>
              <a:rPr lang="en-GB" dirty="0"/>
              <a:t>Measures:</a:t>
            </a:r>
          </a:p>
          <a:p>
            <a:pPr marL="800100" lvl="1" indent="-342900">
              <a:lnSpc>
                <a:spcPts val="3400"/>
              </a:lnSpc>
              <a:spcBef>
                <a:spcPts val="1200"/>
              </a:spcBef>
              <a:buFont typeface="Arial" panose="020B0604020202020204" pitchFamily="34" charset="0"/>
              <a:buChar char="•"/>
            </a:pPr>
            <a:r>
              <a:rPr lang="en-GB" dirty="0"/>
              <a:t>Life Expectancy</a:t>
            </a:r>
          </a:p>
          <a:p>
            <a:pPr marL="800100" lvl="1" indent="-342900">
              <a:lnSpc>
                <a:spcPts val="3400"/>
              </a:lnSpc>
              <a:spcBef>
                <a:spcPts val="1200"/>
              </a:spcBef>
              <a:buFont typeface="Arial" panose="020B0604020202020204" pitchFamily="34" charset="0"/>
              <a:buChar char="•"/>
            </a:pPr>
            <a:r>
              <a:rPr lang="en-GB" dirty="0"/>
              <a:t>Healthy Life Expectancy\Proportion of life spent healthy</a:t>
            </a:r>
          </a:p>
          <a:p>
            <a:pPr marL="800100" lvl="1" indent="-342900">
              <a:lnSpc>
                <a:spcPts val="3400"/>
              </a:lnSpc>
              <a:spcBef>
                <a:spcPts val="1200"/>
              </a:spcBef>
              <a:buFont typeface="Arial" panose="020B0604020202020204" pitchFamily="34" charset="0"/>
              <a:buChar char="•"/>
            </a:pPr>
            <a:r>
              <a:rPr lang="en-GB" dirty="0"/>
              <a:t>Disability-free life expectancy\Proportion of life spent disability-free</a:t>
            </a:r>
          </a:p>
          <a:p>
            <a:pPr marL="400050">
              <a:lnSpc>
                <a:spcPts val="3400"/>
              </a:lnSpc>
              <a:spcBef>
                <a:spcPts val="1200"/>
              </a:spcBef>
              <a:buFont typeface="Arial" panose="020B0604020202020204" pitchFamily="34" charset="0"/>
              <a:buChar char="•"/>
            </a:pPr>
            <a:r>
              <a:rPr lang="en-GB" dirty="0"/>
              <a:t>Coverage</a:t>
            </a:r>
          </a:p>
          <a:p>
            <a:pPr marL="800100" lvl="1">
              <a:lnSpc>
                <a:spcPts val="3400"/>
              </a:lnSpc>
              <a:spcBef>
                <a:spcPts val="1200"/>
              </a:spcBef>
              <a:buFont typeface="Arial" panose="020B0604020202020204" pitchFamily="34" charset="0"/>
              <a:buChar char="•"/>
            </a:pPr>
            <a:r>
              <a:rPr lang="en-GB" dirty="0"/>
              <a:t>Geographic</a:t>
            </a:r>
          </a:p>
          <a:p>
            <a:pPr marL="800100" lvl="1">
              <a:lnSpc>
                <a:spcPts val="3400"/>
              </a:lnSpc>
              <a:spcBef>
                <a:spcPts val="1200"/>
              </a:spcBef>
              <a:buFont typeface="Arial" panose="020B0604020202020204" pitchFamily="34" charset="0"/>
              <a:buChar char="•"/>
            </a:pPr>
            <a:r>
              <a:rPr lang="en-GB" dirty="0"/>
              <a:t>Socioeconomic</a:t>
            </a:r>
          </a:p>
        </p:txBody>
      </p:sp>
    </p:spTree>
    <p:extLst>
      <p:ext uri="{BB962C8B-B14F-4D97-AF65-F5344CB8AC3E}">
        <p14:creationId xmlns:p14="http://schemas.microsoft.com/office/powerpoint/2010/main" val="420602208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2A9466-8F81-42A9-AEC5-11624976FFB4}"/>
              </a:ext>
            </a:extLst>
          </p:cNvPr>
          <p:cNvSpPr>
            <a:spLocks noGrp="1"/>
          </p:cNvSpPr>
          <p:nvPr>
            <p:ph type="title"/>
          </p:nvPr>
        </p:nvSpPr>
        <p:spPr>
          <a:xfrm>
            <a:off x="179512" y="116632"/>
            <a:ext cx="7772400" cy="756320"/>
          </a:xfrm>
        </p:spPr>
        <p:txBody>
          <a:bodyPr/>
          <a:lstStyle/>
          <a:p>
            <a:r>
              <a:rPr lang="en-GB" dirty="0"/>
              <a:t>Geographic Coverage</a:t>
            </a:r>
          </a:p>
        </p:txBody>
      </p:sp>
      <p:sp>
        <p:nvSpPr>
          <p:cNvPr id="3" name="Content Placeholder 2">
            <a:extLst>
              <a:ext uri="{FF2B5EF4-FFF2-40B4-BE49-F238E27FC236}">
                <a16:creationId xmlns:a16="http://schemas.microsoft.com/office/drawing/2014/main" xmlns="" id="{D04D993A-657E-43E8-B277-6299D0E82505}"/>
              </a:ext>
            </a:extLst>
          </p:cNvPr>
          <p:cNvSpPr>
            <a:spLocks noGrp="1"/>
          </p:cNvSpPr>
          <p:nvPr>
            <p:ph idx="1"/>
          </p:nvPr>
        </p:nvSpPr>
        <p:spPr>
          <a:xfrm>
            <a:off x="179512" y="1196752"/>
            <a:ext cx="8278688" cy="5472608"/>
          </a:xfrm>
        </p:spPr>
        <p:txBody>
          <a:bodyPr/>
          <a:lstStyle/>
          <a:p>
            <a:pPr>
              <a:lnSpc>
                <a:spcPts val="3400"/>
              </a:lnSpc>
              <a:spcBef>
                <a:spcPts val="1200"/>
              </a:spcBef>
            </a:pPr>
            <a:r>
              <a:rPr lang="en-GB" b="1" dirty="0">
                <a:solidFill>
                  <a:srgbClr val="8200B0"/>
                </a:solidFill>
              </a:rPr>
              <a:t>UK, constituent countries, regions</a:t>
            </a:r>
          </a:p>
          <a:p>
            <a:pPr marL="800100" lvl="1" indent="-342900">
              <a:lnSpc>
                <a:spcPts val="3400"/>
              </a:lnSpc>
              <a:spcBef>
                <a:spcPts val="1200"/>
              </a:spcBef>
              <a:buFont typeface="Arial" panose="020B0604020202020204" pitchFamily="34" charset="0"/>
              <a:buChar char="•"/>
            </a:pPr>
            <a:r>
              <a:rPr lang="en-GB" dirty="0">
                <a:solidFill>
                  <a:schemeClr val="tx1"/>
                </a:solidFill>
              </a:rPr>
              <a:t>Trend in life expectancy 2001-03 to 2014-16</a:t>
            </a:r>
          </a:p>
          <a:p>
            <a:pPr marL="800100" lvl="1" indent="-342900">
              <a:lnSpc>
                <a:spcPts val="3400"/>
              </a:lnSpc>
              <a:spcBef>
                <a:spcPts val="1200"/>
              </a:spcBef>
              <a:buFont typeface="Arial" panose="020B0604020202020204" pitchFamily="34" charset="0"/>
              <a:buChar char="•"/>
            </a:pPr>
            <a:r>
              <a:rPr lang="en-GB" dirty="0">
                <a:solidFill>
                  <a:schemeClr val="tx1"/>
                </a:solidFill>
              </a:rPr>
              <a:t>Trend in HLE and DFLE 2009-11 to 2014-16</a:t>
            </a:r>
          </a:p>
          <a:p>
            <a:pPr marL="400050">
              <a:lnSpc>
                <a:spcPts val="3400"/>
              </a:lnSpc>
              <a:spcBef>
                <a:spcPts val="1800"/>
              </a:spcBef>
              <a:buFont typeface="Arial" panose="020B0604020202020204" pitchFamily="34" charset="0"/>
              <a:buChar char="•"/>
            </a:pPr>
            <a:r>
              <a:rPr lang="en-GB" b="1" dirty="0">
                <a:solidFill>
                  <a:srgbClr val="C00000"/>
                </a:solidFill>
              </a:rPr>
              <a:t>England’s local authorities</a:t>
            </a:r>
          </a:p>
          <a:p>
            <a:pPr marL="800100" lvl="1" indent="-342900">
              <a:lnSpc>
                <a:spcPts val="3400"/>
              </a:lnSpc>
              <a:spcBef>
                <a:spcPts val="1200"/>
              </a:spcBef>
              <a:buFont typeface="Arial" panose="020B0604020202020204" pitchFamily="34" charset="0"/>
              <a:buChar char="•"/>
            </a:pPr>
            <a:r>
              <a:rPr lang="en-GB" dirty="0">
                <a:solidFill>
                  <a:schemeClr val="tx1"/>
                </a:solidFill>
              </a:rPr>
              <a:t>Trend in life expectancy 2001-03 to 2014-16</a:t>
            </a:r>
          </a:p>
          <a:p>
            <a:pPr marL="800100" lvl="1" indent="-342900">
              <a:lnSpc>
                <a:spcPts val="3400"/>
              </a:lnSpc>
              <a:spcBef>
                <a:spcPts val="1200"/>
              </a:spcBef>
              <a:buFont typeface="Arial" panose="020B0604020202020204" pitchFamily="34" charset="0"/>
              <a:buChar char="•"/>
            </a:pPr>
            <a:r>
              <a:rPr lang="en-GB" dirty="0">
                <a:solidFill>
                  <a:schemeClr val="tx1"/>
                </a:solidFill>
              </a:rPr>
              <a:t>Trend in HLE and DFLE 2009-11 to 2014-16</a:t>
            </a:r>
          </a:p>
          <a:p>
            <a:pPr marL="400050">
              <a:lnSpc>
                <a:spcPts val="3400"/>
              </a:lnSpc>
              <a:spcBef>
                <a:spcPts val="1800"/>
              </a:spcBef>
              <a:buFont typeface="Arial" panose="020B0604020202020204" pitchFamily="34" charset="0"/>
              <a:buChar char="•"/>
            </a:pPr>
            <a:r>
              <a:rPr lang="en-GB" b="1" dirty="0">
                <a:solidFill>
                  <a:srgbClr val="008000"/>
                </a:solidFill>
              </a:rPr>
              <a:t>Wales’ Unitary Authorities\Health Boards</a:t>
            </a:r>
          </a:p>
          <a:p>
            <a:pPr marL="800100" lvl="1" indent="-342900">
              <a:lnSpc>
                <a:spcPts val="3400"/>
              </a:lnSpc>
              <a:spcBef>
                <a:spcPts val="1200"/>
              </a:spcBef>
              <a:buFont typeface="Arial" panose="020B0604020202020204" pitchFamily="34" charset="0"/>
              <a:buChar char="•"/>
            </a:pPr>
            <a:r>
              <a:rPr lang="en-GB" dirty="0">
                <a:solidFill>
                  <a:schemeClr val="tx1"/>
                </a:solidFill>
              </a:rPr>
              <a:t>Trend in life expectancy 2001-03 to 2014-16</a:t>
            </a:r>
          </a:p>
          <a:p>
            <a:pPr marL="800100" lvl="1" indent="-342900">
              <a:lnSpc>
                <a:spcPts val="3400"/>
              </a:lnSpc>
              <a:spcBef>
                <a:spcPts val="1200"/>
              </a:spcBef>
              <a:buFont typeface="Arial" panose="020B0604020202020204" pitchFamily="34" charset="0"/>
              <a:buChar char="•"/>
            </a:pPr>
            <a:r>
              <a:rPr lang="en-GB" dirty="0">
                <a:solidFill>
                  <a:schemeClr val="tx1"/>
                </a:solidFill>
              </a:rPr>
              <a:t>Trend in HLE and DFLE 2011-13 to 2014-16</a:t>
            </a:r>
          </a:p>
          <a:p>
            <a:pPr marL="800100" lvl="1" indent="-342900">
              <a:buFont typeface="Arial" panose="020B0604020202020204" pitchFamily="34" charset="0"/>
              <a:buChar char="•"/>
            </a:pPr>
            <a:endParaRPr lang="en-GB" dirty="0"/>
          </a:p>
        </p:txBody>
      </p:sp>
    </p:spTree>
    <p:extLst>
      <p:ext uri="{BB962C8B-B14F-4D97-AF65-F5344CB8AC3E}">
        <p14:creationId xmlns:p14="http://schemas.microsoft.com/office/powerpoint/2010/main" val="203414042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AF44FC-1C34-4CA8-BA99-65097594431C}"/>
              </a:ext>
            </a:extLst>
          </p:cNvPr>
          <p:cNvSpPr>
            <a:spLocks noGrp="1"/>
          </p:cNvSpPr>
          <p:nvPr>
            <p:ph type="title"/>
          </p:nvPr>
        </p:nvSpPr>
        <p:spPr>
          <a:xfrm>
            <a:off x="179512" y="116632"/>
            <a:ext cx="7772400" cy="828328"/>
          </a:xfrm>
        </p:spPr>
        <p:txBody>
          <a:bodyPr/>
          <a:lstStyle/>
          <a:p>
            <a:r>
              <a:rPr lang="en-GB" dirty="0"/>
              <a:t>Geographic Content</a:t>
            </a:r>
          </a:p>
        </p:txBody>
      </p:sp>
      <p:sp>
        <p:nvSpPr>
          <p:cNvPr id="3" name="Content Placeholder 2">
            <a:extLst>
              <a:ext uri="{FF2B5EF4-FFF2-40B4-BE49-F238E27FC236}">
                <a16:creationId xmlns:a16="http://schemas.microsoft.com/office/drawing/2014/main" xmlns="" id="{F31050AC-8848-4BAE-B6AB-82A804D4D6FD}"/>
              </a:ext>
            </a:extLst>
          </p:cNvPr>
          <p:cNvSpPr>
            <a:spLocks noGrp="1"/>
          </p:cNvSpPr>
          <p:nvPr>
            <p:ph idx="1"/>
          </p:nvPr>
        </p:nvSpPr>
        <p:spPr/>
        <p:txBody>
          <a:bodyPr/>
          <a:lstStyle/>
          <a:p>
            <a:r>
              <a:rPr lang="en-GB" dirty="0">
                <a:hlinkClick r:id="rId3"/>
              </a:rPr>
              <a:t>Local area interactive</a:t>
            </a:r>
            <a:endParaRPr lang="en-GB" dirty="0"/>
          </a:p>
          <a:p>
            <a:r>
              <a:rPr lang="en-GB" dirty="0">
                <a:hlinkClick r:id="rId4"/>
              </a:rPr>
              <a:t>Local area interactive showing gain</a:t>
            </a:r>
            <a:endParaRPr lang="en-GB" dirty="0"/>
          </a:p>
          <a:p>
            <a:endParaRPr lang="en-GB" dirty="0"/>
          </a:p>
          <a:p>
            <a:endParaRPr lang="en-GB" dirty="0"/>
          </a:p>
        </p:txBody>
      </p:sp>
    </p:spTree>
    <p:extLst>
      <p:ext uri="{BB962C8B-B14F-4D97-AF65-F5344CB8AC3E}">
        <p14:creationId xmlns:p14="http://schemas.microsoft.com/office/powerpoint/2010/main" val="371335978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1F793DF-0C90-48F9-B7D8-0C41D9F0E2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8133"/>
            <a:ext cx="9144000" cy="5941734"/>
          </a:xfrm>
          <a:prstGeom prst="rect">
            <a:avLst/>
          </a:prstGeom>
        </p:spPr>
      </p:pic>
    </p:spTree>
    <p:extLst>
      <p:ext uri="{BB962C8B-B14F-4D97-AF65-F5344CB8AC3E}">
        <p14:creationId xmlns:p14="http://schemas.microsoft.com/office/powerpoint/2010/main" val="348181244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44D68335-5F44-42DD-801D-52EBA1F423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8133"/>
            <a:ext cx="9144000" cy="5941734"/>
          </a:xfrm>
          <a:prstGeom prst="rect">
            <a:avLst/>
          </a:prstGeom>
        </p:spPr>
      </p:pic>
    </p:spTree>
    <p:extLst>
      <p:ext uri="{BB962C8B-B14F-4D97-AF65-F5344CB8AC3E}">
        <p14:creationId xmlns:p14="http://schemas.microsoft.com/office/powerpoint/2010/main" val="372335436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9CCF13F-63CF-45FF-B5A5-13F858C735A6}"/>
              </a:ext>
            </a:extLst>
          </p:cNvPr>
          <p:cNvPicPr>
            <a:picLocks noChangeAspect="1"/>
          </p:cNvPicPr>
          <p:nvPr/>
        </p:nvPicPr>
        <p:blipFill>
          <a:blip r:embed="rId3"/>
          <a:stretch>
            <a:fillRect/>
          </a:stretch>
        </p:blipFill>
        <p:spPr>
          <a:xfrm>
            <a:off x="0" y="813633"/>
            <a:ext cx="9144000" cy="5230733"/>
          </a:xfrm>
          <a:prstGeom prst="rect">
            <a:avLst/>
          </a:prstGeom>
        </p:spPr>
      </p:pic>
    </p:spTree>
    <p:extLst>
      <p:ext uri="{BB962C8B-B14F-4D97-AF65-F5344CB8AC3E}">
        <p14:creationId xmlns:p14="http://schemas.microsoft.com/office/powerpoint/2010/main" val="191209755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84F878E-EC34-4C07-8FFE-9B5A37E7A230}"/>
              </a:ext>
            </a:extLst>
          </p:cNvPr>
          <p:cNvPicPr>
            <a:picLocks noChangeAspect="1"/>
          </p:cNvPicPr>
          <p:nvPr/>
        </p:nvPicPr>
        <p:blipFill>
          <a:blip r:embed="rId3"/>
          <a:stretch>
            <a:fillRect/>
          </a:stretch>
        </p:blipFill>
        <p:spPr>
          <a:xfrm>
            <a:off x="0" y="885847"/>
            <a:ext cx="9144000" cy="5086306"/>
          </a:xfrm>
          <a:prstGeom prst="rect">
            <a:avLst/>
          </a:prstGeom>
        </p:spPr>
      </p:pic>
    </p:spTree>
    <p:extLst>
      <p:ext uri="{BB962C8B-B14F-4D97-AF65-F5344CB8AC3E}">
        <p14:creationId xmlns:p14="http://schemas.microsoft.com/office/powerpoint/2010/main" val="90375224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2BC2698-8EC6-48CA-95DB-DF25A69C69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76672"/>
            <a:ext cx="9178929" cy="5882272"/>
          </a:xfrm>
          <a:prstGeom prst="rect">
            <a:avLst/>
          </a:prstGeom>
        </p:spPr>
      </p:pic>
    </p:spTree>
    <p:extLst>
      <p:ext uri="{BB962C8B-B14F-4D97-AF65-F5344CB8AC3E}">
        <p14:creationId xmlns:p14="http://schemas.microsoft.com/office/powerpoint/2010/main" val="37127028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A8902407-DB84-49E8-B033-6894CF029348}"/>
              </a:ext>
            </a:extLst>
          </p:cNvPr>
          <p:cNvPicPr>
            <a:picLocks noChangeAspect="1"/>
          </p:cNvPicPr>
          <p:nvPr/>
        </p:nvPicPr>
        <p:blipFill>
          <a:blip r:embed="rId3"/>
          <a:stretch>
            <a:fillRect/>
          </a:stretch>
        </p:blipFill>
        <p:spPr>
          <a:xfrm>
            <a:off x="371423" y="1340768"/>
            <a:ext cx="8401153" cy="5234486"/>
          </a:xfrm>
          <a:prstGeom prst="rect">
            <a:avLst/>
          </a:prstGeom>
        </p:spPr>
      </p:pic>
      <p:sp>
        <p:nvSpPr>
          <p:cNvPr id="2" name="Title 1">
            <a:extLst>
              <a:ext uri="{FF2B5EF4-FFF2-40B4-BE49-F238E27FC236}">
                <a16:creationId xmlns:a16="http://schemas.microsoft.com/office/drawing/2014/main" xmlns="" id="{D5866878-0D24-47A9-92D7-55830BE4E6F5}"/>
              </a:ext>
            </a:extLst>
          </p:cNvPr>
          <p:cNvSpPr>
            <a:spLocks noGrp="1"/>
          </p:cNvSpPr>
          <p:nvPr>
            <p:ph type="title"/>
          </p:nvPr>
        </p:nvSpPr>
        <p:spPr>
          <a:xfrm>
            <a:off x="179512" y="30020"/>
            <a:ext cx="8784976" cy="950708"/>
          </a:xfrm>
        </p:spPr>
        <p:txBody>
          <a:bodyPr/>
          <a:lstStyle/>
          <a:p>
            <a:r>
              <a:rPr lang="en-GB" sz="2800" dirty="0"/>
              <a:t>Trend 1981-2016 age-standardised mortality rates: Wales</a:t>
            </a:r>
          </a:p>
        </p:txBody>
      </p:sp>
    </p:spTree>
    <p:extLst>
      <p:ext uri="{BB962C8B-B14F-4D97-AF65-F5344CB8AC3E}">
        <p14:creationId xmlns:p14="http://schemas.microsoft.com/office/powerpoint/2010/main" val="224533062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B76509-FE0C-44FE-8445-9243E9C29213}"/>
              </a:ext>
            </a:extLst>
          </p:cNvPr>
          <p:cNvSpPr>
            <a:spLocks noGrp="1"/>
          </p:cNvSpPr>
          <p:nvPr>
            <p:ph type="title"/>
          </p:nvPr>
        </p:nvSpPr>
        <p:spPr>
          <a:xfrm>
            <a:off x="251520" y="188640"/>
            <a:ext cx="5614392" cy="756320"/>
          </a:xfrm>
        </p:spPr>
        <p:txBody>
          <a:bodyPr/>
          <a:lstStyle/>
          <a:p>
            <a:r>
              <a:rPr lang="en-GB" dirty="0"/>
              <a:t>Upcoming publications</a:t>
            </a:r>
          </a:p>
        </p:txBody>
      </p:sp>
      <p:sp>
        <p:nvSpPr>
          <p:cNvPr id="3" name="Content Placeholder 2">
            <a:extLst>
              <a:ext uri="{FF2B5EF4-FFF2-40B4-BE49-F238E27FC236}">
                <a16:creationId xmlns:a16="http://schemas.microsoft.com/office/drawing/2014/main" xmlns="" id="{3FBD5A8C-27B8-40C9-B952-42F85742DE7F}"/>
              </a:ext>
            </a:extLst>
          </p:cNvPr>
          <p:cNvSpPr>
            <a:spLocks noGrp="1"/>
          </p:cNvSpPr>
          <p:nvPr>
            <p:ph idx="1"/>
          </p:nvPr>
        </p:nvSpPr>
        <p:spPr>
          <a:xfrm>
            <a:off x="254590" y="1196752"/>
            <a:ext cx="8576391" cy="5544616"/>
          </a:xfrm>
        </p:spPr>
        <p:txBody>
          <a:bodyPr/>
          <a:lstStyle/>
          <a:p>
            <a:pPr>
              <a:lnSpc>
                <a:spcPts val="3400"/>
              </a:lnSpc>
              <a:spcBef>
                <a:spcPts val="1200"/>
              </a:spcBef>
            </a:pPr>
            <a:r>
              <a:rPr lang="en-GB" sz="2400" dirty="0"/>
              <a:t>Excess Winter Mortality in England and Wales 16/17 final, 17/18 provisional (Nov 2018)</a:t>
            </a:r>
          </a:p>
          <a:p>
            <a:pPr>
              <a:lnSpc>
                <a:spcPts val="3400"/>
              </a:lnSpc>
              <a:spcBef>
                <a:spcPts val="1200"/>
              </a:spcBef>
            </a:pPr>
            <a:r>
              <a:rPr lang="en-GB" sz="2400" dirty="0"/>
              <a:t>Health State Life Expectancy for local areas of the UK 2015-17 (Dec 2018)</a:t>
            </a:r>
          </a:p>
          <a:p>
            <a:pPr>
              <a:lnSpc>
                <a:spcPts val="3400"/>
              </a:lnSpc>
              <a:spcBef>
                <a:spcPts val="1200"/>
              </a:spcBef>
            </a:pPr>
            <a:r>
              <a:rPr lang="en-GB" sz="2400" dirty="0"/>
              <a:t>Avoidable Mortality in UK and sub-national and health areas of England and Wales 2017 (Feb 2019)</a:t>
            </a:r>
          </a:p>
          <a:p>
            <a:pPr>
              <a:lnSpc>
                <a:spcPts val="3400"/>
              </a:lnSpc>
              <a:spcBef>
                <a:spcPts val="1200"/>
              </a:spcBef>
            </a:pPr>
            <a:r>
              <a:rPr lang="en-GB" sz="2400" dirty="0"/>
              <a:t>Socioeconomic inequality in avoidable mortality, England and Wales 2017 (Mar 2019) </a:t>
            </a:r>
          </a:p>
          <a:p>
            <a:pPr>
              <a:lnSpc>
                <a:spcPts val="3400"/>
              </a:lnSpc>
              <a:spcBef>
                <a:spcPts val="1200"/>
              </a:spcBef>
            </a:pPr>
            <a:r>
              <a:rPr lang="en-GB" sz="2400" dirty="0"/>
              <a:t>Socioeconomic inequality in health state life expectancy, England and Wales 2015-17 (Mar 2019)</a:t>
            </a:r>
          </a:p>
          <a:p>
            <a:pPr>
              <a:lnSpc>
                <a:spcPts val="3400"/>
              </a:lnSpc>
              <a:spcBef>
                <a:spcPts val="1200"/>
              </a:spcBef>
            </a:pPr>
            <a:r>
              <a:rPr lang="en-GB" sz="2400" dirty="0"/>
              <a:t>Quarterly mortality surveillance Jul-Sept 2018 (Dec 2018)</a:t>
            </a:r>
          </a:p>
        </p:txBody>
      </p:sp>
    </p:spTree>
    <p:extLst>
      <p:ext uri="{BB962C8B-B14F-4D97-AF65-F5344CB8AC3E}">
        <p14:creationId xmlns:p14="http://schemas.microsoft.com/office/powerpoint/2010/main" val="46663700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805A4B-5B83-45F1-A583-1A207965576A}"/>
              </a:ext>
            </a:extLst>
          </p:cNvPr>
          <p:cNvSpPr>
            <a:spLocks noGrp="1"/>
          </p:cNvSpPr>
          <p:nvPr>
            <p:ph type="title"/>
          </p:nvPr>
        </p:nvSpPr>
        <p:spPr/>
        <p:txBody>
          <a:bodyPr/>
          <a:lstStyle/>
          <a:p>
            <a:r>
              <a:rPr lang="en-GB" dirty="0"/>
              <a:t>Questions?</a:t>
            </a:r>
          </a:p>
        </p:txBody>
      </p:sp>
      <p:sp>
        <p:nvSpPr>
          <p:cNvPr id="3" name="Content Placeholder 2">
            <a:extLst>
              <a:ext uri="{FF2B5EF4-FFF2-40B4-BE49-F238E27FC236}">
                <a16:creationId xmlns:a16="http://schemas.microsoft.com/office/drawing/2014/main" xmlns="" id="{046E9D02-A6E4-44B6-A1CC-523E7BCB071E}"/>
              </a:ext>
            </a:extLst>
          </p:cNvPr>
          <p:cNvSpPr>
            <a:spLocks noGrp="1"/>
          </p:cNvSpPr>
          <p:nvPr>
            <p:ph idx="1"/>
          </p:nvPr>
        </p:nvSpPr>
        <p:spPr/>
        <p:txBody>
          <a:bodyPr/>
          <a:lstStyle/>
          <a:p>
            <a:pPr marL="0" indent="0">
              <a:buNone/>
            </a:pPr>
            <a:r>
              <a:rPr lang="en-GB" dirty="0">
                <a:solidFill>
                  <a:schemeClr val="tx1"/>
                </a:solidFill>
              </a:rPr>
              <a:t>To contact us:</a:t>
            </a:r>
            <a:endParaRPr lang="en-GB" dirty="0">
              <a:solidFill>
                <a:schemeClr val="tx1"/>
              </a:solidFill>
              <a:hlinkClick r:id="rId3"/>
            </a:endParaRPr>
          </a:p>
          <a:p>
            <a:r>
              <a:rPr lang="en-GB" dirty="0">
                <a:hlinkClick r:id="rId4"/>
              </a:rPr>
              <a:t>Matthew.Peet@ons.gov.uk</a:t>
            </a:r>
            <a:endParaRPr lang="en-GB" dirty="0">
              <a:hlinkClick r:id="rId3"/>
            </a:endParaRPr>
          </a:p>
          <a:p>
            <a:r>
              <a:rPr lang="en-GB" dirty="0">
                <a:hlinkClick r:id="rId3"/>
              </a:rPr>
              <a:t>Chris.White@ons.gov.uk</a:t>
            </a:r>
            <a:r>
              <a:rPr lang="en-GB" dirty="0"/>
              <a:t> </a:t>
            </a:r>
          </a:p>
          <a:p>
            <a:r>
              <a:rPr lang="en-GB" dirty="0">
                <a:hlinkClick r:id="rId5"/>
              </a:rPr>
              <a:t>mortality@ons.gov.uk</a:t>
            </a:r>
            <a:endParaRPr lang="en-GB" dirty="0"/>
          </a:p>
          <a:p>
            <a:endParaRPr lang="en-GB" dirty="0"/>
          </a:p>
        </p:txBody>
      </p:sp>
    </p:spTree>
    <p:extLst>
      <p:ext uri="{BB962C8B-B14F-4D97-AF65-F5344CB8AC3E}">
        <p14:creationId xmlns:p14="http://schemas.microsoft.com/office/powerpoint/2010/main" val="62521277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Presentation 2</a:t>
            </a:r>
            <a:endParaRPr lang="en-GB" dirty="0"/>
          </a:p>
        </p:txBody>
      </p:sp>
      <p:sp>
        <p:nvSpPr>
          <p:cNvPr id="3" name="Subtitle 2"/>
          <p:cNvSpPr>
            <a:spLocks noGrp="1"/>
          </p:cNvSpPr>
          <p:nvPr>
            <p:ph type="subTitle" idx="1"/>
          </p:nvPr>
        </p:nvSpPr>
        <p:spPr/>
        <p:txBody>
          <a:bodyPr/>
          <a:lstStyle/>
          <a:p>
            <a:r>
              <a:rPr lang="en-GB" dirty="0" smtClean="0"/>
              <a:t>Lynda Fenton, Health Scotland</a:t>
            </a:r>
          </a:p>
          <a:p>
            <a:r>
              <a:rPr lang="en-GB" dirty="0" smtClean="0"/>
              <a:t>Julie Ramsay, National Records for Scotland</a:t>
            </a:r>
            <a:endParaRPr lang="en-GB" dirty="0"/>
          </a:p>
        </p:txBody>
      </p:sp>
    </p:spTree>
    <p:extLst>
      <p:ext uri="{BB962C8B-B14F-4D97-AF65-F5344CB8AC3E}">
        <p14:creationId xmlns:p14="http://schemas.microsoft.com/office/powerpoint/2010/main" val="41753991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l"/>
            <a:r>
              <a:rPr lang="en-GB" dirty="0"/>
              <a:t>Scottish mortality trends</a:t>
            </a:r>
          </a:p>
        </p:txBody>
      </p:sp>
      <p:sp>
        <p:nvSpPr>
          <p:cNvPr id="3" name="Subtitle 2"/>
          <p:cNvSpPr>
            <a:spLocks noGrp="1"/>
          </p:cNvSpPr>
          <p:nvPr>
            <p:ph type="subTitle" idx="1"/>
          </p:nvPr>
        </p:nvSpPr>
        <p:spPr>
          <a:xfrm>
            <a:off x="1143000" y="3992829"/>
            <a:ext cx="6858000" cy="1241822"/>
          </a:xfrm>
        </p:spPr>
        <p:txBody>
          <a:bodyPr/>
          <a:lstStyle/>
          <a:p>
            <a:pPr algn="r"/>
            <a:r>
              <a:rPr lang="en-GB" dirty="0"/>
              <a:t>Mortality trends workshop, Edinburgh, 13</a:t>
            </a:r>
            <a:r>
              <a:rPr lang="en-GB" baseline="30000" dirty="0"/>
              <a:t>th</a:t>
            </a:r>
            <a:r>
              <a:rPr lang="en-GB" dirty="0"/>
              <a:t> November 2018</a:t>
            </a:r>
          </a:p>
          <a:p>
            <a:pPr algn="r"/>
            <a:r>
              <a:rPr lang="en-GB" dirty="0"/>
              <a:t>Julie Ramsay and Maria Kaye, National Records for Scotland</a:t>
            </a:r>
          </a:p>
          <a:p>
            <a:pPr algn="r"/>
            <a:r>
              <a:rPr lang="en-GB" dirty="0"/>
              <a:t>Lynda Fenton, Jon Minton and Gerry McCartney, NHS Health Scotland</a:t>
            </a:r>
          </a:p>
        </p:txBody>
      </p:sp>
    </p:spTree>
    <p:extLst>
      <p:ext uri="{BB962C8B-B14F-4D97-AF65-F5344CB8AC3E}">
        <p14:creationId xmlns:p14="http://schemas.microsoft.com/office/powerpoint/2010/main" val="236630791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Overview</a:t>
            </a:r>
          </a:p>
        </p:txBody>
      </p:sp>
      <p:sp>
        <p:nvSpPr>
          <p:cNvPr id="3" name="Content Placeholder 2"/>
          <p:cNvSpPr>
            <a:spLocks noGrp="1"/>
          </p:cNvSpPr>
          <p:nvPr>
            <p:ph idx="1"/>
          </p:nvPr>
        </p:nvSpPr>
        <p:spPr/>
        <p:txBody>
          <a:bodyPr/>
          <a:lstStyle/>
          <a:p>
            <a:r>
              <a:rPr lang="en-GB" dirty="0"/>
              <a:t>Life expectancy – trend, average annual change and international comparison</a:t>
            </a:r>
          </a:p>
          <a:p>
            <a:r>
              <a:rPr lang="en-GB" dirty="0"/>
              <a:t>Age-standardised mortality </a:t>
            </a:r>
            <a:r>
              <a:rPr lang="en-GB" dirty="0" smtClean="0"/>
              <a:t>rates – trend and segmented </a:t>
            </a:r>
            <a:r>
              <a:rPr lang="en-GB" dirty="0"/>
              <a:t>regression for breakpoint</a:t>
            </a:r>
          </a:p>
          <a:p>
            <a:r>
              <a:rPr lang="en-GB" dirty="0" smtClean="0"/>
              <a:t>Indexed age-group </a:t>
            </a:r>
            <a:r>
              <a:rPr lang="en-GB" dirty="0"/>
              <a:t>mortality </a:t>
            </a:r>
            <a:r>
              <a:rPr lang="en-GB" dirty="0" smtClean="0"/>
              <a:t>rates </a:t>
            </a:r>
          </a:p>
          <a:p>
            <a:r>
              <a:rPr lang="en-GB" dirty="0" smtClean="0"/>
              <a:t>Decomposition </a:t>
            </a:r>
            <a:r>
              <a:rPr lang="en-GB" dirty="0"/>
              <a:t>of change in life expectancy </a:t>
            </a:r>
            <a:r>
              <a:rPr lang="en-GB" dirty="0" smtClean="0"/>
              <a:t>by:</a:t>
            </a:r>
          </a:p>
          <a:p>
            <a:pPr lvl="1"/>
            <a:r>
              <a:rPr lang="en-GB" dirty="0" smtClean="0"/>
              <a:t> age</a:t>
            </a:r>
          </a:p>
          <a:p>
            <a:pPr lvl="1"/>
            <a:r>
              <a:rPr lang="en-GB" dirty="0" smtClean="0"/>
              <a:t>cause </a:t>
            </a:r>
            <a:r>
              <a:rPr lang="en-GB" dirty="0"/>
              <a:t>of death </a:t>
            </a:r>
            <a:endParaRPr lang="en-GB" dirty="0" smtClean="0"/>
          </a:p>
          <a:p>
            <a:pPr lvl="1"/>
            <a:r>
              <a:rPr lang="en-GB" dirty="0"/>
              <a:t>a</a:t>
            </a:r>
            <a:r>
              <a:rPr lang="en-GB" dirty="0" smtClean="0"/>
              <a:t>rea deprivation index (SIMD) </a:t>
            </a:r>
            <a:endParaRPr lang="en-GB" dirty="0"/>
          </a:p>
        </p:txBody>
      </p:sp>
    </p:spTree>
    <p:extLst>
      <p:ext uri="{BB962C8B-B14F-4D97-AF65-F5344CB8AC3E}">
        <p14:creationId xmlns:p14="http://schemas.microsoft.com/office/powerpoint/2010/main" val="148057214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7475" y="972567"/>
            <a:ext cx="7886700" cy="994172"/>
          </a:xfrm>
        </p:spPr>
        <p:txBody>
          <a:bodyPr>
            <a:normAutofit/>
          </a:bodyPr>
          <a:lstStyle/>
          <a:p>
            <a:r>
              <a:rPr lang="en-GB" sz="2700" dirty="0"/>
              <a:t>Life expectancy in Scotland 	</a:t>
            </a:r>
          </a:p>
        </p:txBody>
      </p:sp>
      <p:pic>
        <p:nvPicPr>
          <p:cNvPr id="3" name="Picture 2"/>
          <p:cNvPicPr>
            <a:picLocks noChangeAspect="1"/>
          </p:cNvPicPr>
          <p:nvPr/>
        </p:nvPicPr>
        <p:blipFill>
          <a:blip r:embed="rId3"/>
          <a:stretch>
            <a:fillRect/>
          </a:stretch>
        </p:blipFill>
        <p:spPr>
          <a:xfrm>
            <a:off x="318222" y="1691042"/>
            <a:ext cx="8591533" cy="4119729"/>
          </a:xfrm>
          <a:prstGeom prst="rect">
            <a:avLst/>
          </a:prstGeom>
        </p:spPr>
      </p:pic>
    </p:spTree>
    <p:extLst>
      <p:ext uri="{BB962C8B-B14F-4D97-AF65-F5344CB8AC3E}">
        <p14:creationId xmlns:p14="http://schemas.microsoft.com/office/powerpoint/2010/main" val="320234392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700" dirty="0"/>
              <a:t>Average annual change in life expectancy - Scotland</a:t>
            </a:r>
          </a:p>
        </p:txBody>
      </p:sp>
      <p:sp>
        <p:nvSpPr>
          <p:cNvPr id="5" name="TextBox 1"/>
          <p:cNvSpPr txBox="1"/>
          <p:nvPr/>
        </p:nvSpPr>
        <p:spPr>
          <a:xfrm>
            <a:off x="5084180" y="5537411"/>
            <a:ext cx="2945757" cy="40151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fontAlgn="auto" hangingPunct="1">
              <a:spcBef>
                <a:spcPts val="0"/>
              </a:spcBef>
              <a:spcAft>
                <a:spcPts val="0"/>
              </a:spcAft>
            </a:pPr>
            <a:r>
              <a:rPr lang="en-GB" sz="1050" dirty="0">
                <a:solidFill>
                  <a:prstClr val="black"/>
                </a:solidFill>
              </a:rPr>
              <a:t>Source: Human Mortality Database, single year life expectancy estimates, Scotland to 2016</a:t>
            </a:r>
          </a:p>
        </p:txBody>
      </p:sp>
      <p:pic>
        <p:nvPicPr>
          <p:cNvPr id="3" name="Picture 2"/>
          <p:cNvPicPr>
            <a:picLocks noChangeAspect="1"/>
          </p:cNvPicPr>
          <p:nvPr/>
        </p:nvPicPr>
        <p:blipFill>
          <a:blip r:embed="rId3"/>
          <a:stretch>
            <a:fillRect/>
          </a:stretch>
        </p:blipFill>
        <p:spPr>
          <a:xfrm>
            <a:off x="340307" y="1842487"/>
            <a:ext cx="7091787" cy="3895682"/>
          </a:xfrm>
          <a:prstGeom prst="rect">
            <a:avLst/>
          </a:prstGeom>
        </p:spPr>
      </p:pic>
    </p:spTree>
    <p:extLst>
      <p:ext uri="{BB962C8B-B14F-4D97-AF65-F5344CB8AC3E}">
        <p14:creationId xmlns:p14="http://schemas.microsoft.com/office/powerpoint/2010/main" val="210223931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994" y="1034087"/>
            <a:ext cx="8041006" cy="857250"/>
          </a:xfrm>
        </p:spPr>
        <p:txBody>
          <a:bodyPr>
            <a:normAutofit/>
          </a:bodyPr>
          <a:lstStyle/>
          <a:p>
            <a:pPr algn="l"/>
            <a:r>
              <a:rPr lang="en-US" sz="2700" dirty="0"/>
              <a:t>International comparison: women</a:t>
            </a:r>
            <a:endParaRPr lang="en-GB" sz="2700" dirty="0"/>
          </a:p>
        </p:txBody>
      </p:sp>
      <p:sp>
        <p:nvSpPr>
          <p:cNvPr id="4" name="Rectangle 3"/>
          <p:cNvSpPr/>
          <p:nvPr/>
        </p:nvSpPr>
        <p:spPr>
          <a:xfrm>
            <a:off x="1180215" y="2266951"/>
            <a:ext cx="6957946" cy="32633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en-GB" sz="1350" dirty="0">
              <a:solidFill>
                <a:prstClr val="white"/>
              </a:solidFill>
            </a:endParaRPr>
          </a:p>
        </p:txBody>
      </p:sp>
      <p:sp>
        <p:nvSpPr>
          <p:cNvPr id="5" name="Rectangle 4"/>
          <p:cNvSpPr/>
          <p:nvPr/>
        </p:nvSpPr>
        <p:spPr>
          <a:xfrm>
            <a:off x="2408275" y="2266951"/>
            <a:ext cx="5979971" cy="33581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en-GB" sz="1350">
              <a:solidFill>
                <a:prstClr val="white"/>
              </a:solidFill>
            </a:endParaRPr>
          </a:p>
        </p:txBody>
      </p:sp>
      <p:pic>
        <p:nvPicPr>
          <p:cNvPr id="7" name="Picture 6"/>
          <p:cNvPicPr>
            <a:picLocks noChangeAspect="1"/>
          </p:cNvPicPr>
          <p:nvPr/>
        </p:nvPicPr>
        <p:blipFill>
          <a:blip r:embed="rId3"/>
          <a:stretch>
            <a:fillRect/>
          </a:stretch>
        </p:blipFill>
        <p:spPr>
          <a:xfrm>
            <a:off x="189669" y="1584704"/>
            <a:ext cx="8939035" cy="4348349"/>
          </a:xfrm>
          <a:prstGeom prst="rect">
            <a:avLst/>
          </a:prstGeom>
        </p:spPr>
      </p:pic>
    </p:spTree>
    <p:extLst>
      <p:ext uri="{BB962C8B-B14F-4D97-AF65-F5344CB8AC3E}">
        <p14:creationId xmlns:p14="http://schemas.microsoft.com/office/powerpoint/2010/main" val="62491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Age standardised mortality rates</a:t>
            </a:r>
          </a:p>
        </p:txBody>
      </p:sp>
      <p:pic>
        <p:nvPicPr>
          <p:cNvPr id="5" name="Picture 4"/>
          <p:cNvPicPr>
            <a:picLocks noChangeAspect="1"/>
          </p:cNvPicPr>
          <p:nvPr/>
        </p:nvPicPr>
        <p:blipFill>
          <a:blip r:embed="rId3"/>
          <a:stretch>
            <a:fillRect/>
          </a:stretch>
        </p:blipFill>
        <p:spPr>
          <a:xfrm>
            <a:off x="559381" y="1942710"/>
            <a:ext cx="7955969" cy="3667062"/>
          </a:xfrm>
          <a:prstGeom prst="rect">
            <a:avLst/>
          </a:prstGeom>
        </p:spPr>
      </p:pic>
    </p:spTree>
    <p:extLst>
      <p:ext uri="{BB962C8B-B14F-4D97-AF65-F5344CB8AC3E}">
        <p14:creationId xmlns:p14="http://schemas.microsoft.com/office/powerpoint/2010/main" val="54696186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1075" y="1126702"/>
            <a:ext cx="7746967" cy="857250"/>
          </a:xfrm>
        </p:spPr>
        <p:txBody>
          <a:bodyPr>
            <a:normAutofit/>
          </a:bodyPr>
          <a:lstStyle/>
          <a:p>
            <a:pPr algn="l"/>
            <a:r>
              <a:rPr lang="en-US" dirty="0">
                <a:solidFill>
                  <a:prstClr val="black"/>
                </a:solidFill>
              </a:rPr>
              <a:t>Segmented regression results</a:t>
            </a:r>
            <a:endParaRPr lang="en-GB"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777" y="1875024"/>
            <a:ext cx="5502522" cy="412572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5777" y="1875012"/>
            <a:ext cx="5502522" cy="4125727"/>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5777" y="1875024"/>
            <a:ext cx="5502522" cy="4125727"/>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5777" y="1875000"/>
            <a:ext cx="5502539" cy="4125739"/>
          </a:xfrm>
          <a:prstGeom prst="rect">
            <a:avLst/>
          </a:prstGeom>
        </p:spPr>
      </p:pic>
    </p:spTree>
    <p:extLst>
      <p:ext uri="{BB962C8B-B14F-4D97-AF65-F5344CB8AC3E}">
        <p14:creationId xmlns:p14="http://schemas.microsoft.com/office/powerpoint/2010/main" val="668522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GB" dirty="0"/>
              <a:t>The Issue (1)</a:t>
            </a:r>
          </a:p>
        </p:txBody>
      </p:sp>
      <p:sp>
        <p:nvSpPr>
          <p:cNvPr id="6147" name="Rectangle 3"/>
          <p:cNvSpPr>
            <a:spLocks noGrp="1" noChangeArrowheads="1"/>
          </p:cNvSpPr>
          <p:nvPr>
            <p:ph type="body" idx="1"/>
          </p:nvPr>
        </p:nvSpPr>
        <p:spPr>
          <a:xfrm>
            <a:off x="251520" y="1524000"/>
            <a:ext cx="8640960" cy="4572000"/>
          </a:xfrm>
        </p:spPr>
        <p:txBody>
          <a:bodyPr/>
          <a:lstStyle/>
          <a:p>
            <a:pPr>
              <a:lnSpc>
                <a:spcPts val="3200"/>
              </a:lnSpc>
              <a:spcBef>
                <a:spcPts val="1200"/>
              </a:spcBef>
            </a:pPr>
            <a:r>
              <a:rPr lang="en-US" dirty="0"/>
              <a:t>Since 2011 there have been noticeable changes:</a:t>
            </a:r>
          </a:p>
          <a:p>
            <a:pPr marL="800100" lvl="1" indent="-342900">
              <a:lnSpc>
                <a:spcPts val="3200"/>
              </a:lnSpc>
              <a:spcBef>
                <a:spcPts val="600"/>
              </a:spcBef>
              <a:buFont typeface="Courier New" panose="02070309020205020404" pitchFamily="49" charset="0"/>
              <a:buChar char="o"/>
            </a:pPr>
            <a:r>
              <a:rPr lang="en-US" sz="2000" dirty="0"/>
              <a:t>Overall improvement stagnating</a:t>
            </a:r>
          </a:p>
          <a:p>
            <a:pPr marL="800100" lvl="1" indent="-342900">
              <a:lnSpc>
                <a:spcPts val="3200"/>
              </a:lnSpc>
              <a:spcBef>
                <a:spcPts val="600"/>
              </a:spcBef>
              <a:buFont typeface="Courier New" panose="02070309020205020404" pitchFamily="49" charset="0"/>
              <a:buChar char="o"/>
            </a:pPr>
            <a:r>
              <a:rPr lang="en-GB" sz="2000" dirty="0"/>
              <a:t>Pattern becoming less regular with an abrupt fall then sharp increase between 2013 to 2014 and 2014 to 2015</a:t>
            </a:r>
          </a:p>
          <a:p>
            <a:pPr marL="800100" lvl="1" indent="-342900">
              <a:lnSpc>
                <a:spcPts val="3200"/>
              </a:lnSpc>
              <a:spcBef>
                <a:spcPts val="600"/>
              </a:spcBef>
              <a:buFont typeface="Courier New" panose="02070309020205020404" pitchFamily="49" charset="0"/>
              <a:buChar char="o"/>
            </a:pPr>
            <a:r>
              <a:rPr lang="en-GB" sz="2000" dirty="0"/>
              <a:t>Rates in 2015, 2016 and 2017 remain higher than 2014 and Q1 2018 is highest rate since 2009</a:t>
            </a:r>
          </a:p>
          <a:p>
            <a:pPr marL="400050">
              <a:lnSpc>
                <a:spcPts val="3200"/>
              </a:lnSpc>
              <a:spcBef>
                <a:spcPts val="1200"/>
              </a:spcBef>
              <a:buFont typeface="Arial" panose="020B0604020202020204" pitchFamily="34" charset="0"/>
              <a:buChar char="•"/>
            </a:pPr>
            <a:r>
              <a:rPr lang="en-GB" sz="2400" dirty="0"/>
              <a:t>Evidence clear that the familiar reductions observed before the 2010s are not occurring in the same way this decade</a:t>
            </a:r>
          </a:p>
          <a:p>
            <a:pPr marL="800100" lvl="1" indent="-342900">
              <a:lnSpc>
                <a:spcPts val="3200"/>
              </a:lnSpc>
              <a:spcBef>
                <a:spcPts val="1200"/>
              </a:spcBef>
              <a:buFont typeface="Courier New" panose="02070309020205020404" pitchFamily="49" charset="0"/>
              <a:buChar char="o"/>
            </a:pPr>
            <a:endParaRPr lang="en-GB" sz="2000"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4181" y="857251"/>
            <a:ext cx="7886700" cy="994172"/>
          </a:xfrm>
        </p:spPr>
        <p:txBody>
          <a:bodyPr/>
          <a:lstStyle/>
          <a:p>
            <a:r>
              <a:rPr lang="en-GB" dirty="0"/>
              <a:t>Segmented regression results</a:t>
            </a:r>
          </a:p>
        </p:txBody>
      </p:sp>
      <p:pic>
        <p:nvPicPr>
          <p:cNvPr id="3" name="Picture 2"/>
          <p:cNvPicPr>
            <a:picLocks noChangeAspect="1"/>
          </p:cNvPicPr>
          <p:nvPr/>
        </p:nvPicPr>
        <p:blipFill>
          <a:blip r:embed="rId3"/>
          <a:stretch>
            <a:fillRect/>
          </a:stretch>
        </p:blipFill>
        <p:spPr>
          <a:xfrm>
            <a:off x="3847993" y="4984378"/>
            <a:ext cx="1393031" cy="250031"/>
          </a:xfrm>
          <a:prstGeom prst="rect">
            <a:avLst/>
          </a:prstGeom>
        </p:spPr>
      </p:pic>
      <p:cxnSp>
        <p:nvCxnSpPr>
          <p:cNvPr id="5" name="Straight Arrow Connector 4"/>
          <p:cNvCxnSpPr>
            <a:endCxn id="3" idx="0"/>
          </p:cNvCxnSpPr>
          <p:nvPr/>
        </p:nvCxnSpPr>
        <p:spPr>
          <a:xfrm>
            <a:off x="4544508" y="4616129"/>
            <a:ext cx="1" cy="368249"/>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11" name="TextBox 10"/>
          <p:cNvSpPr txBox="1"/>
          <p:nvPr/>
        </p:nvSpPr>
        <p:spPr>
          <a:xfrm>
            <a:off x="3854368" y="4141191"/>
            <a:ext cx="1406324" cy="507831"/>
          </a:xfrm>
          <a:prstGeom prst="rect">
            <a:avLst/>
          </a:prstGeom>
          <a:noFill/>
        </p:spPr>
        <p:txBody>
          <a:bodyPr wrap="square" rtlCol="0">
            <a:spAutoFit/>
          </a:bodyPr>
          <a:lstStyle/>
          <a:p>
            <a:pPr algn="ctr" eaLnBrk="1" fontAlgn="auto" hangingPunct="1">
              <a:spcBef>
                <a:spcPts val="0"/>
              </a:spcBef>
              <a:spcAft>
                <a:spcPts val="0"/>
              </a:spcAft>
            </a:pPr>
            <a:r>
              <a:rPr lang="en-GB" sz="1350" dirty="0">
                <a:solidFill>
                  <a:prstClr val="black"/>
                </a:solidFill>
                <a:latin typeface="Calibri" panose="020F0502020204030204"/>
                <a:ea typeface="+mn-ea"/>
              </a:rPr>
              <a:t>Midpoint of breakpoint year</a:t>
            </a:r>
          </a:p>
        </p:txBody>
      </p:sp>
      <p:cxnSp>
        <p:nvCxnSpPr>
          <p:cNvPr id="15" name="Elbow Connector 14"/>
          <p:cNvCxnSpPr/>
          <p:nvPr/>
        </p:nvCxnSpPr>
        <p:spPr>
          <a:xfrm>
            <a:off x="3854369" y="5389868"/>
            <a:ext cx="1293472" cy="138896"/>
          </a:xfrm>
          <a:prstGeom prst="bentConnector3">
            <a:avLst>
              <a:gd name="adj1" fmla="val 335"/>
            </a:avLst>
          </a:prstGeom>
          <a:ln w="57150"/>
        </p:spPr>
        <p:style>
          <a:lnRef idx="1">
            <a:schemeClr val="dk1"/>
          </a:lnRef>
          <a:fillRef idx="0">
            <a:schemeClr val="dk1"/>
          </a:fillRef>
          <a:effectRef idx="0">
            <a:schemeClr val="dk1"/>
          </a:effectRef>
          <a:fontRef idx="minor">
            <a:schemeClr val="tx1"/>
          </a:fontRef>
        </p:style>
      </p:cxnSp>
      <p:cxnSp>
        <p:nvCxnSpPr>
          <p:cNvPr id="19" name="Elbow Connector 18"/>
          <p:cNvCxnSpPr/>
          <p:nvPr/>
        </p:nvCxnSpPr>
        <p:spPr>
          <a:xfrm rot="10800000" flipV="1">
            <a:off x="4557531" y="5389867"/>
            <a:ext cx="703162" cy="138896"/>
          </a:xfrm>
          <a:prstGeom prst="bentConnector3">
            <a:avLst>
              <a:gd name="adj1" fmla="val -617"/>
            </a:avLst>
          </a:prstGeom>
          <a:ln w="57150"/>
        </p:spPr>
        <p:style>
          <a:lnRef idx="1">
            <a:schemeClr val="dk1"/>
          </a:lnRef>
          <a:fillRef idx="0">
            <a:schemeClr val="dk1"/>
          </a:fillRef>
          <a:effectRef idx="0">
            <a:schemeClr val="dk1"/>
          </a:effectRef>
          <a:fontRef idx="minor">
            <a:schemeClr val="tx1"/>
          </a:fontRef>
        </p:style>
      </p:cxnSp>
      <p:sp>
        <p:nvSpPr>
          <p:cNvPr id="24" name="TextBox 23"/>
          <p:cNvSpPr txBox="1"/>
          <p:nvPr/>
        </p:nvSpPr>
        <p:spPr>
          <a:xfrm>
            <a:off x="5312778" y="5234409"/>
            <a:ext cx="1571263" cy="507831"/>
          </a:xfrm>
          <a:prstGeom prst="rect">
            <a:avLst/>
          </a:prstGeom>
          <a:noFill/>
        </p:spPr>
        <p:txBody>
          <a:bodyPr wrap="square" rtlCol="0">
            <a:spAutoFit/>
          </a:bodyPr>
          <a:lstStyle/>
          <a:p>
            <a:pPr eaLnBrk="1" fontAlgn="auto" hangingPunct="1">
              <a:spcBef>
                <a:spcPts val="0"/>
              </a:spcBef>
              <a:spcAft>
                <a:spcPts val="0"/>
              </a:spcAft>
            </a:pPr>
            <a:r>
              <a:rPr lang="en-GB" sz="1350" dirty="0">
                <a:solidFill>
                  <a:prstClr val="black"/>
                </a:solidFill>
                <a:latin typeface="Calibri" panose="020F0502020204030204"/>
                <a:ea typeface="+mn-ea"/>
              </a:rPr>
              <a:t>95% confidence interval</a:t>
            </a:r>
          </a:p>
        </p:txBody>
      </p:sp>
      <p:pic>
        <p:nvPicPr>
          <p:cNvPr id="6" name="Picture 5"/>
          <p:cNvPicPr>
            <a:picLocks noChangeAspect="1"/>
          </p:cNvPicPr>
          <p:nvPr/>
        </p:nvPicPr>
        <p:blipFill>
          <a:blip r:embed="rId4"/>
          <a:stretch>
            <a:fillRect/>
          </a:stretch>
        </p:blipFill>
        <p:spPr>
          <a:xfrm>
            <a:off x="296057" y="3492048"/>
            <a:ext cx="8522947" cy="2487383"/>
          </a:xfrm>
          <a:prstGeom prst="rect">
            <a:avLst/>
          </a:prstGeom>
        </p:spPr>
      </p:pic>
      <p:pic>
        <p:nvPicPr>
          <p:cNvPr id="4" name="Picture 3"/>
          <p:cNvPicPr>
            <a:picLocks noChangeAspect="1"/>
          </p:cNvPicPr>
          <p:nvPr/>
        </p:nvPicPr>
        <p:blipFill>
          <a:blip r:embed="rId5"/>
          <a:stretch>
            <a:fillRect/>
          </a:stretch>
        </p:blipFill>
        <p:spPr>
          <a:xfrm>
            <a:off x="283034" y="1534559"/>
            <a:ext cx="8522947" cy="2286198"/>
          </a:xfrm>
          <a:prstGeom prst="rect">
            <a:avLst/>
          </a:prstGeom>
        </p:spPr>
      </p:pic>
    </p:spTree>
    <p:extLst>
      <p:ext uri="{BB962C8B-B14F-4D97-AF65-F5344CB8AC3E}">
        <p14:creationId xmlns:p14="http://schemas.microsoft.com/office/powerpoint/2010/main" val="358719115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392" y="1217904"/>
            <a:ext cx="2651263" cy="2002217"/>
          </a:xfrm>
        </p:spPr>
        <p:txBody>
          <a:bodyPr>
            <a:normAutofit fontScale="90000"/>
          </a:bodyPr>
          <a:lstStyle/>
          <a:p>
            <a:r>
              <a:rPr lang="en-GB" dirty="0" smtClean="0"/>
              <a:t>Indexed age-group mortality </a:t>
            </a:r>
            <a:r>
              <a:rPr lang="en-GB" dirty="0"/>
              <a:t>rates </a:t>
            </a:r>
            <a:r>
              <a:rPr lang="en-GB" dirty="0" smtClean="0"/>
              <a:t>– male</a:t>
            </a:r>
            <a:br>
              <a:rPr lang="en-GB" dirty="0" smtClean="0"/>
            </a:br>
            <a:r>
              <a:rPr lang="en-GB" dirty="0" smtClean="0"/>
              <a:t>1981-2016</a:t>
            </a:r>
            <a:endParaRPr lang="en-GB" dirty="0"/>
          </a:p>
        </p:txBody>
      </p:sp>
      <p:pic>
        <p:nvPicPr>
          <p:cNvPr id="5" name="Picture 4">
            <a:extLst>
              <a:ext uri="{FF2B5EF4-FFF2-40B4-BE49-F238E27FC236}">
                <a16:creationId xmlns="" xmlns:a16="http://schemas.microsoft.com/office/drawing/2014/main" id="{6CE02A22-06C2-4A6D-A385-455F207FD4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5956" y="857250"/>
            <a:ext cx="5623064" cy="5143500"/>
          </a:xfrm>
          <a:prstGeom prst="rect">
            <a:avLst/>
          </a:prstGeom>
        </p:spPr>
      </p:pic>
      <p:sp>
        <p:nvSpPr>
          <p:cNvPr id="3" name="TextBox 2"/>
          <p:cNvSpPr txBox="1"/>
          <p:nvPr/>
        </p:nvSpPr>
        <p:spPr>
          <a:xfrm>
            <a:off x="5246959" y="2941796"/>
            <a:ext cx="555585" cy="253916"/>
          </a:xfrm>
          <a:prstGeom prst="rect">
            <a:avLst/>
          </a:prstGeom>
          <a:noFill/>
        </p:spPr>
        <p:txBody>
          <a:bodyPr wrap="square" rtlCol="0">
            <a:spAutoFit/>
          </a:bodyPr>
          <a:lstStyle/>
          <a:p>
            <a:pPr eaLnBrk="1" fontAlgn="auto" hangingPunct="1">
              <a:spcBef>
                <a:spcPts val="0"/>
              </a:spcBef>
              <a:spcAft>
                <a:spcPts val="0"/>
              </a:spcAft>
            </a:pPr>
            <a:r>
              <a:rPr lang="en-GB" sz="1050" dirty="0">
                <a:solidFill>
                  <a:prstClr val="black"/>
                </a:solidFill>
                <a:latin typeface="Calibri" panose="020F0502020204030204"/>
                <a:ea typeface="+mn-ea"/>
              </a:rPr>
              <a:t>2010</a:t>
            </a:r>
          </a:p>
        </p:txBody>
      </p:sp>
      <p:sp>
        <p:nvSpPr>
          <p:cNvPr id="9" name="TextBox 8"/>
          <p:cNvSpPr txBox="1"/>
          <p:nvPr/>
        </p:nvSpPr>
        <p:spPr>
          <a:xfrm>
            <a:off x="3519414" y="2941796"/>
            <a:ext cx="555585" cy="253916"/>
          </a:xfrm>
          <a:prstGeom prst="rect">
            <a:avLst/>
          </a:prstGeom>
          <a:noFill/>
        </p:spPr>
        <p:txBody>
          <a:bodyPr wrap="square" rtlCol="0">
            <a:spAutoFit/>
          </a:bodyPr>
          <a:lstStyle/>
          <a:p>
            <a:pPr eaLnBrk="1" fontAlgn="auto" hangingPunct="1">
              <a:spcBef>
                <a:spcPts val="0"/>
              </a:spcBef>
              <a:spcAft>
                <a:spcPts val="0"/>
              </a:spcAft>
            </a:pPr>
            <a:r>
              <a:rPr lang="en-GB" sz="1050" dirty="0">
                <a:solidFill>
                  <a:prstClr val="black"/>
                </a:solidFill>
                <a:latin typeface="Calibri" panose="020F0502020204030204"/>
                <a:ea typeface="+mn-ea"/>
              </a:rPr>
              <a:t>1980</a:t>
            </a:r>
          </a:p>
        </p:txBody>
      </p:sp>
      <p:sp>
        <p:nvSpPr>
          <p:cNvPr id="10" name="TextBox 9"/>
          <p:cNvSpPr txBox="1"/>
          <p:nvPr/>
        </p:nvSpPr>
        <p:spPr>
          <a:xfrm>
            <a:off x="4079617" y="2941796"/>
            <a:ext cx="555585" cy="253916"/>
          </a:xfrm>
          <a:prstGeom prst="rect">
            <a:avLst/>
          </a:prstGeom>
          <a:noFill/>
        </p:spPr>
        <p:txBody>
          <a:bodyPr wrap="square" rtlCol="0">
            <a:spAutoFit/>
          </a:bodyPr>
          <a:lstStyle/>
          <a:p>
            <a:pPr eaLnBrk="1" fontAlgn="auto" hangingPunct="1">
              <a:spcBef>
                <a:spcPts val="0"/>
              </a:spcBef>
              <a:spcAft>
                <a:spcPts val="0"/>
              </a:spcAft>
            </a:pPr>
            <a:r>
              <a:rPr lang="en-GB" sz="1050" dirty="0">
                <a:solidFill>
                  <a:prstClr val="black"/>
                </a:solidFill>
                <a:latin typeface="Calibri" panose="020F0502020204030204"/>
                <a:ea typeface="+mn-ea"/>
              </a:rPr>
              <a:t>1990</a:t>
            </a:r>
          </a:p>
        </p:txBody>
      </p:sp>
      <p:sp>
        <p:nvSpPr>
          <p:cNvPr id="11" name="TextBox 10"/>
          <p:cNvSpPr txBox="1"/>
          <p:nvPr/>
        </p:nvSpPr>
        <p:spPr>
          <a:xfrm>
            <a:off x="4663288" y="2941796"/>
            <a:ext cx="555585" cy="253916"/>
          </a:xfrm>
          <a:prstGeom prst="rect">
            <a:avLst/>
          </a:prstGeom>
          <a:noFill/>
        </p:spPr>
        <p:txBody>
          <a:bodyPr wrap="square" rtlCol="0">
            <a:spAutoFit/>
          </a:bodyPr>
          <a:lstStyle/>
          <a:p>
            <a:pPr eaLnBrk="1" fontAlgn="auto" hangingPunct="1">
              <a:spcBef>
                <a:spcPts val="0"/>
              </a:spcBef>
              <a:spcAft>
                <a:spcPts val="0"/>
              </a:spcAft>
            </a:pPr>
            <a:r>
              <a:rPr lang="en-GB" sz="1050" dirty="0">
                <a:solidFill>
                  <a:prstClr val="black"/>
                </a:solidFill>
                <a:latin typeface="Calibri" panose="020F0502020204030204"/>
                <a:ea typeface="+mn-ea"/>
              </a:rPr>
              <a:t>2000</a:t>
            </a:r>
          </a:p>
        </p:txBody>
      </p:sp>
      <p:pic>
        <p:nvPicPr>
          <p:cNvPr id="4" name="Picture 3"/>
          <p:cNvPicPr>
            <a:picLocks noChangeAspect="1"/>
          </p:cNvPicPr>
          <p:nvPr/>
        </p:nvPicPr>
        <p:blipFill>
          <a:blip r:embed="rId4"/>
          <a:stretch>
            <a:fillRect/>
          </a:stretch>
        </p:blipFill>
        <p:spPr>
          <a:xfrm>
            <a:off x="824696" y="3220120"/>
            <a:ext cx="1430601" cy="2543291"/>
          </a:xfrm>
          <a:prstGeom prst="rect">
            <a:avLst/>
          </a:prstGeom>
        </p:spPr>
      </p:pic>
      <p:sp>
        <p:nvSpPr>
          <p:cNvPr id="12" name="Rectangle 11">
            <a:extLst>
              <a:ext uri="{FF2B5EF4-FFF2-40B4-BE49-F238E27FC236}">
                <a16:creationId xmlns="" xmlns:a16="http://schemas.microsoft.com/office/drawing/2014/main" id="{780B8AC2-4F7F-4D66-B416-1C9AC59ABDB0}"/>
              </a:ext>
            </a:extLst>
          </p:cNvPr>
          <p:cNvSpPr/>
          <p:nvPr/>
        </p:nvSpPr>
        <p:spPr>
          <a:xfrm>
            <a:off x="8397987" y="2652298"/>
            <a:ext cx="653580" cy="24947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en-GB" sz="1350" dirty="0">
              <a:solidFill>
                <a:prstClr val="white"/>
              </a:solidFill>
            </a:endParaRPr>
          </a:p>
        </p:txBody>
      </p:sp>
    </p:spTree>
    <p:extLst>
      <p:ext uri="{BB962C8B-B14F-4D97-AF65-F5344CB8AC3E}">
        <p14:creationId xmlns:p14="http://schemas.microsoft.com/office/powerpoint/2010/main" val="406746730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Summary of findings </a:t>
            </a:r>
            <a:r>
              <a:rPr lang="en-GB" dirty="0" smtClean="0"/>
              <a:t>part 1</a:t>
            </a:r>
            <a:endParaRPr lang="en-GB" dirty="0"/>
          </a:p>
        </p:txBody>
      </p:sp>
      <p:sp>
        <p:nvSpPr>
          <p:cNvPr id="3" name="Content Placeholder 2"/>
          <p:cNvSpPr>
            <a:spLocks noGrp="1"/>
          </p:cNvSpPr>
          <p:nvPr>
            <p:ph idx="1"/>
          </p:nvPr>
        </p:nvSpPr>
        <p:spPr>
          <a:xfrm>
            <a:off x="628650" y="2125266"/>
            <a:ext cx="7886700" cy="3364707"/>
          </a:xfrm>
        </p:spPr>
        <p:txBody>
          <a:bodyPr>
            <a:normAutofit/>
          </a:bodyPr>
          <a:lstStyle/>
          <a:p>
            <a:r>
              <a:rPr lang="en-GB" dirty="0"/>
              <a:t>The recent stalling of life expectancy is marked in scale</a:t>
            </a:r>
          </a:p>
          <a:p>
            <a:r>
              <a:rPr lang="en-GB" dirty="0"/>
              <a:t>Whilst a number of countries have experience reduced gains in life expectancy, these are not uniform in scale or occurrence.</a:t>
            </a:r>
          </a:p>
          <a:p>
            <a:r>
              <a:rPr lang="en-GB" dirty="0"/>
              <a:t>A significant change in the trend of mortality rates of men and women occurred within the period 2011-2014</a:t>
            </a:r>
          </a:p>
          <a:p>
            <a:r>
              <a:rPr lang="en-US" dirty="0"/>
              <a:t>A</a:t>
            </a:r>
            <a:r>
              <a:rPr lang="en-GB" dirty="0" err="1" smtClean="0"/>
              <a:t>ge</a:t>
            </a:r>
            <a:r>
              <a:rPr lang="en-GB" dirty="0" smtClean="0"/>
              <a:t>-group </a:t>
            </a:r>
            <a:r>
              <a:rPr lang="en-GB" dirty="0"/>
              <a:t>mortality </a:t>
            </a:r>
            <a:r>
              <a:rPr lang="en-GB" dirty="0" smtClean="0"/>
              <a:t>rates show </a:t>
            </a:r>
            <a:r>
              <a:rPr lang="en-GB" dirty="0"/>
              <a:t>stalling of improvements among those aged 55-89 years. Patterns in younger age groups </a:t>
            </a:r>
            <a:r>
              <a:rPr lang="en-GB" dirty="0" smtClean="0"/>
              <a:t>concerning in Scotland and vary more between </a:t>
            </a:r>
            <a:r>
              <a:rPr lang="en-GB" dirty="0"/>
              <a:t>countries.</a:t>
            </a:r>
          </a:p>
          <a:p>
            <a:pPr marL="0" indent="0">
              <a:buNone/>
            </a:pPr>
            <a:endParaRPr lang="en-GB" dirty="0"/>
          </a:p>
        </p:txBody>
      </p:sp>
    </p:spTree>
    <p:extLst>
      <p:ext uri="{BB962C8B-B14F-4D97-AF65-F5344CB8AC3E}">
        <p14:creationId xmlns:p14="http://schemas.microsoft.com/office/powerpoint/2010/main" val="358211747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4A41E0-63A1-47D0-BAF8-EBE0138FD476}"/>
              </a:ext>
            </a:extLst>
          </p:cNvPr>
          <p:cNvSpPr>
            <a:spLocks noGrp="1"/>
          </p:cNvSpPr>
          <p:nvPr>
            <p:ph type="title"/>
          </p:nvPr>
        </p:nvSpPr>
        <p:spPr/>
        <p:txBody>
          <a:bodyPr/>
          <a:lstStyle/>
          <a:p>
            <a:r>
              <a:rPr lang="en-GB" dirty="0" smtClean="0"/>
              <a:t>Life expectancy at birth - Scotland</a:t>
            </a:r>
            <a:endParaRPr lang="en-GB" dirty="0"/>
          </a:p>
        </p:txBody>
      </p:sp>
      <p:pic>
        <p:nvPicPr>
          <p:cNvPr id="4" name="Picture 3"/>
          <p:cNvPicPr>
            <a:picLocks noChangeAspect="1"/>
          </p:cNvPicPr>
          <p:nvPr/>
        </p:nvPicPr>
        <p:blipFill>
          <a:blip r:embed="rId2"/>
          <a:stretch>
            <a:fillRect/>
          </a:stretch>
        </p:blipFill>
        <p:spPr>
          <a:xfrm>
            <a:off x="628651" y="1986186"/>
            <a:ext cx="7018628" cy="4014564"/>
          </a:xfrm>
          <a:prstGeom prst="rect">
            <a:avLst/>
          </a:prstGeom>
        </p:spPr>
      </p:pic>
    </p:spTree>
    <p:extLst>
      <p:ext uri="{BB962C8B-B14F-4D97-AF65-F5344CB8AC3E}">
        <p14:creationId xmlns:p14="http://schemas.microsoft.com/office/powerpoint/2010/main" val="206482234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948793"/>
            <a:ext cx="7886700" cy="994172"/>
          </a:xfrm>
        </p:spPr>
        <p:txBody>
          <a:bodyPr>
            <a:normAutofit/>
          </a:bodyPr>
          <a:lstStyle/>
          <a:p>
            <a:r>
              <a:rPr lang="en-GB" sz="2700" dirty="0"/>
              <a:t>Life expectancy changes: age, men</a:t>
            </a:r>
          </a:p>
        </p:txBody>
      </p:sp>
      <p:sp>
        <p:nvSpPr>
          <p:cNvPr id="3" name="Rectangle 2"/>
          <p:cNvSpPr/>
          <p:nvPr/>
        </p:nvSpPr>
        <p:spPr>
          <a:xfrm>
            <a:off x="1452813" y="4466724"/>
            <a:ext cx="3095124" cy="649705"/>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eaLnBrk="1" fontAlgn="auto" hangingPunct="1">
              <a:spcBef>
                <a:spcPts val="0"/>
              </a:spcBef>
              <a:spcAft>
                <a:spcPts val="0"/>
              </a:spcAft>
            </a:pPr>
            <a:endParaRPr lang="en-GB" sz="1350">
              <a:solidFill>
                <a:prstClr val="black"/>
              </a:solidFill>
            </a:endParaRPr>
          </a:p>
        </p:txBody>
      </p:sp>
      <p:grpSp>
        <p:nvGrpSpPr>
          <p:cNvPr id="4" name="Group 3"/>
          <p:cNvGrpSpPr/>
          <p:nvPr/>
        </p:nvGrpSpPr>
        <p:grpSpPr>
          <a:xfrm>
            <a:off x="2417306" y="2789730"/>
            <a:ext cx="1295478" cy="830229"/>
            <a:chOff x="3223074" y="2576640"/>
            <a:chExt cx="1727304" cy="1106972"/>
          </a:xfrm>
        </p:grpSpPr>
        <p:sp>
          <p:nvSpPr>
            <p:cNvPr id="5" name="TextBox 1"/>
            <p:cNvSpPr txBox="1"/>
            <p:nvPr/>
          </p:nvSpPr>
          <p:spPr>
            <a:xfrm>
              <a:off x="3223074" y="2576640"/>
              <a:ext cx="1727304" cy="110697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fontAlgn="auto" hangingPunct="1">
                <a:spcBef>
                  <a:spcPts val="0"/>
                </a:spcBef>
                <a:spcAft>
                  <a:spcPts val="0"/>
                </a:spcAft>
              </a:pPr>
              <a:r>
                <a:rPr lang="en-GB" sz="1050" dirty="0">
                  <a:solidFill>
                    <a:prstClr val="black"/>
                  </a:solidFill>
                </a:rPr>
                <a:t>Bigger improvement in 15-34 </a:t>
              </a:r>
              <a:r>
                <a:rPr lang="en-GB" sz="1050" dirty="0" err="1">
                  <a:solidFill>
                    <a:prstClr val="black"/>
                  </a:solidFill>
                </a:rPr>
                <a:t>yr</a:t>
              </a:r>
              <a:r>
                <a:rPr lang="en-GB" sz="1050" dirty="0">
                  <a:solidFill>
                    <a:prstClr val="black"/>
                  </a:solidFill>
                </a:rPr>
                <a:t> olds in later period (from 0.1 </a:t>
              </a:r>
              <a:r>
                <a:rPr lang="en-GB" sz="1050" dirty="0" err="1">
                  <a:solidFill>
                    <a:prstClr val="black"/>
                  </a:solidFill>
                </a:rPr>
                <a:t>yrs</a:t>
              </a:r>
              <a:r>
                <a:rPr lang="en-GB" sz="1050" dirty="0">
                  <a:solidFill>
                    <a:prstClr val="black"/>
                  </a:solidFill>
                </a:rPr>
                <a:t> to 0.21yrs)</a:t>
              </a:r>
            </a:p>
          </p:txBody>
        </p:sp>
        <p:cxnSp>
          <p:nvCxnSpPr>
            <p:cNvPr id="7" name="Straight Arrow Connector 6">
              <a:extLst>
                <a:ext uri="{FF2B5EF4-FFF2-40B4-BE49-F238E27FC236}">
                  <a16:creationId xmlns:lc="http://schemas.openxmlformats.org/drawingml/2006/lockedCanvas" xmlns:a16="http://schemas.microsoft.com/office/drawing/2014/main" xmlns:cdr="http://schemas.openxmlformats.org/drawingml/2006/chartDrawing" xmlns:c="http://schemas.openxmlformats.org/drawingml/2006/chart" xmlns="" id="{6E9B4247-E93B-407F-88CE-BA1E49018B29}"/>
                </a:ext>
              </a:extLst>
            </p:cNvPr>
            <p:cNvCxnSpPr/>
            <p:nvPr/>
          </p:nvCxnSpPr>
          <p:spPr>
            <a:xfrm>
              <a:off x="3223074" y="3651349"/>
              <a:ext cx="1653784"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3832579" y="2423666"/>
            <a:ext cx="1430717" cy="927827"/>
            <a:chOff x="5110105" y="2088554"/>
            <a:chExt cx="1907622" cy="1237103"/>
          </a:xfrm>
        </p:grpSpPr>
        <p:sp>
          <p:nvSpPr>
            <p:cNvPr id="8" name="TextBox 1"/>
            <p:cNvSpPr txBox="1"/>
            <p:nvPr/>
          </p:nvSpPr>
          <p:spPr>
            <a:xfrm>
              <a:off x="5110105" y="2088554"/>
              <a:ext cx="1907622" cy="123710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fontAlgn="auto" hangingPunct="1">
                <a:spcBef>
                  <a:spcPts val="0"/>
                </a:spcBef>
                <a:spcAft>
                  <a:spcPts val="0"/>
                </a:spcAft>
              </a:pPr>
              <a:r>
                <a:rPr lang="en-GB" sz="1050" dirty="0">
                  <a:solidFill>
                    <a:prstClr val="black"/>
                  </a:solidFill>
                </a:rPr>
                <a:t>Negative impact of 40-49 </a:t>
              </a:r>
              <a:r>
                <a:rPr lang="en-GB" sz="1050" dirty="0" err="1">
                  <a:solidFill>
                    <a:prstClr val="black"/>
                  </a:solidFill>
                </a:rPr>
                <a:t>yr</a:t>
              </a:r>
              <a:r>
                <a:rPr lang="en-GB" sz="1050" dirty="0">
                  <a:solidFill>
                    <a:prstClr val="black"/>
                  </a:solidFill>
                </a:rPr>
                <a:t> olds in later period (from +0.08 </a:t>
              </a:r>
              <a:r>
                <a:rPr lang="en-GB" sz="1050" dirty="0" err="1">
                  <a:solidFill>
                    <a:prstClr val="black"/>
                  </a:solidFill>
                </a:rPr>
                <a:t>yrs</a:t>
              </a:r>
              <a:r>
                <a:rPr lang="en-GB" sz="1050" dirty="0">
                  <a:solidFill>
                    <a:prstClr val="black"/>
                  </a:solidFill>
                </a:rPr>
                <a:t> to -0.11 </a:t>
              </a:r>
              <a:r>
                <a:rPr lang="en-GB" sz="1050" dirty="0" err="1">
                  <a:solidFill>
                    <a:prstClr val="black"/>
                  </a:solidFill>
                </a:rPr>
                <a:t>yrs</a:t>
              </a:r>
              <a:r>
                <a:rPr lang="en-GB" sz="1050" dirty="0">
                  <a:solidFill>
                    <a:prstClr val="black"/>
                  </a:solidFill>
                </a:rPr>
                <a:t>)</a:t>
              </a:r>
            </a:p>
          </p:txBody>
        </p:sp>
        <p:cxnSp>
          <p:nvCxnSpPr>
            <p:cNvPr id="9" name="Straight Arrow Connector 8">
              <a:extLst>
                <a:ext uri="{FF2B5EF4-FFF2-40B4-BE49-F238E27FC236}">
                  <a16:creationId xmlns:lc="http://schemas.openxmlformats.org/drawingml/2006/lockedCanvas" xmlns:a16="http://schemas.microsoft.com/office/drawing/2014/main" xmlns:cdr="http://schemas.openxmlformats.org/drawingml/2006/chartDrawing" xmlns:c="http://schemas.openxmlformats.org/drawingml/2006/chart" xmlns="" id="{7EDE5E05-488D-4F3F-A8E0-CB3D1950211F}"/>
                </a:ext>
              </a:extLst>
            </p:cNvPr>
            <p:cNvCxnSpPr/>
            <p:nvPr/>
          </p:nvCxnSpPr>
          <p:spPr>
            <a:xfrm flipV="1">
              <a:off x="5919975" y="3126973"/>
              <a:ext cx="712997" cy="630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5263295" y="2050202"/>
            <a:ext cx="2317830" cy="490854"/>
            <a:chOff x="7017727" y="1590602"/>
            <a:chExt cx="3090440" cy="654472"/>
          </a:xfrm>
        </p:grpSpPr>
        <p:sp>
          <p:nvSpPr>
            <p:cNvPr id="11" name="TextBox 1"/>
            <p:cNvSpPr txBox="1"/>
            <p:nvPr/>
          </p:nvSpPr>
          <p:spPr>
            <a:xfrm>
              <a:off x="7017727" y="1590602"/>
              <a:ext cx="3090440" cy="65447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fontAlgn="auto" hangingPunct="1">
                <a:spcBef>
                  <a:spcPts val="0"/>
                </a:spcBef>
                <a:spcAft>
                  <a:spcPts val="0"/>
                </a:spcAft>
              </a:pPr>
              <a:r>
                <a:rPr lang="en-GB" sz="1050" dirty="0">
                  <a:solidFill>
                    <a:prstClr val="black"/>
                  </a:solidFill>
                </a:rPr>
                <a:t>Much smaller improvement in 60-79 </a:t>
              </a:r>
              <a:r>
                <a:rPr lang="en-GB" sz="1050" dirty="0" err="1">
                  <a:solidFill>
                    <a:prstClr val="black"/>
                  </a:solidFill>
                </a:rPr>
                <a:t>yr</a:t>
              </a:r>
              <a:r>
                <a:rPr lang="en-GB" sz="1050" dirty="0">
                  <a:solidFill>
                    <a:prstClr val="black"/>
                  </a:solidFill>
                </a:rPr>
                <a:t> olds (from 1.15 </a:t>
              </a:r>
              <a:r>
                <a:rPr lang="en-GB" sz="1050" dirty="0" err="1">
                  <a:solidFill>
                    <a:prstClr val="black"/>
                  </a:solidFill>
                </a:rPr>
                <a:t>yrs</a:t>
              </a:r>
              <a:r>
                <a:rPr lang="en-GB" sz="1050" dirty="0">
                  <a:solidFill>
                    <a:prstClr val="black"/>
                  </a:solidFill>
                </a:rPr>
                <a:t> to 0.41 </a:t>
              </a:r>
              <a:r>
                <a:rPr lang="en-GB" sz="1050" dirty="0" err="1">
                  <a:solidFill>
                    <a:prstClr val="black"/>
                  </a:solidFill>
                </a:rPr>
                <a:t>yrs</a:t>
              </a:r>
              <a:r>
                <a:rPr lang="en-GB" sz="1050" dirty="0">
                  <a:solidFill>
                    <a:prstClr val="black"/>
                  </a:solidFill>
                </a:rPr>
                <a:t>)</a:t>
              </a:r>
            </a:p>
          </p:txBody>
        </p:sp>
        <p:cxnSp>
          <p:nvCxnSpPr>
            <p:cNvPr id="12" name="Straight Arrow Connector 11">
              <a:extLst>
                <a:ext uri="{FF2B5EF4-FFF2-40B4-BE49-F238E27FC236}">
                  <a16:creationId xmlns:lc="http://schemas.openxmlformats.org/drawingml/2006/lockedCanvas" xmlns:a16="http://schemas.microsoft.com/office/drawing/2014/main" xmlns:cdr="http://schemas.openxmlformats.org/drawingml/2006/chartDrawing" xmlns:c="http://schemas.openxmlformats.org/drawingml/2006/chart" xmlns="" id="{5AE5A766-E621-4734-9BBE-D1B96B9B7293}"/>
                </a:ext>
              </a:extLst>
            </p:cNvPr>
            <p:cNvCxnSpPr/>
            <p:nvPr/>
          </p:nvCxnSpPr>
          <p:spPr>
            <a:xfrm flipV="1">
              <a:off x="7493307" y="2245074"/>
              <a:ext cx="160236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pic>
        <p:nvPicPr>
          <p:cNvPr id="14" name="Picture 13"/>
          <p:cNvPicPr>
            <a:picLocks noChangeAspect="1"/>
          </p:cNvPicPr>
          <p:nvPr/>
        </p:nvPicPr>
        <p:blipFill>
          <a:blip r:embed="rId3"/>
          <a:stretch>
            <a:fillRect/>
          </a:stretch>
        </p:blipFill>
        <p:spPr>
          <a:xfrm>
            <a:off x="628651" y="1751531"/>
            <a:ext cx="7434716" cy="4188315"/>
          </a:xfrm>
          <a:prstGeom prst="rect">
            <a:avLst/>
          </a:prstGeom>
        </p:spPr>
      </p:pic>
    </p:spTree>
    <p:extLst>
      <p:ext uri="{BB962C8B-B14F-4D97-AF65-F5344CB8AC3E}">
        <p14:creationId xmlns:p14="http://schemas.microsoft.com/office/powerpoint/2010/main" val="1098418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28650" y="948793"/>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GB" sz="2700" dirty="0">
                <a:solidFill>
                  <a:prstClr val="black"/>
                </a:solidFill>
              </a:rPr>
              <a:t>Life expectancy changes: age, women</a:t>
            </a:r>
          </a:p>
        </p:txBody>
      </p:sp>
      <p:grpSp>
        <p:nvGrpSpPr>
          <p:cNvPr id="2" name="Group 1"/>
          <p:cNvGrpSpPr/>
          <p:nvPr/>
        </p:nvGrpSpPr>
        <p:grpSpPr>
          <a:xfrm>
            <a:off x="2593953" y="2679694"/>
            <a:ext cx="1295478" cy="769774"/>
            <a:chOff x="3483613" y="2517206"/>
            <a:chExt cx="1727304" cy="1026365"/>
          </a:xfrm>
        </p:grpSpPr>
        <p:sp>
          <p:nvSpPr>
            <p:cNvPr id="5" name="TextBox 1"/>
            <p:cNvSpPr txBox="1"/>
            <p:nvPr/>
          </p:nvSpPr>
          <p:spPr>
            <a:xfrm>
              <a:off x="3483613" y="2517206"/>
              <a:ext cx="1727304" cy="102636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fontAlgn="auto" hangingPunct="1">
                <a:spcBef>
                  <a:spcPts val="0"/>
                </a:spcBef>
                <a:spcAft>
                  <a:spcPts val="0"/>
                </a:spcAft>
              </a:pPr>
              <a:r>
                <a:rPr lang="en-GB" sz="1050" dirty="0">
                  <a:solidFill>
                    <a:prstClr val="black"/>
                  </a:solidFill>
                </a:rPr>
                <a:t>Bigger improvement in 15-34 </a:t>
              </a:r>
              <a:r>
                <a:rPr lang="en-GB" sz="1050" dirty="0" err="1">
                  <a:solidFill>
                    <a:prstClr val="black"/>
                  </a:solidFill>
                </a:rPr>
                <a:t>yr</a:t>
              </a:r>
              <a:r>
                <a:rPr lang="en-GB" sz="1050" dirty="0">
                  <a:solidFill>
                    <a:prstClr val="black"/>
                  </a:solidFill>
                </a:rPr>
                <a:t> olds in later period (from 0.0 </a:t>
              </a:r>
              <a:r>
                <a:rPr lang="en-GB" sz="1050" dirty="0" err="1">
                  <a:solidFill>
                    <a:prstClr val="black"/>
                  </a:solidFill>
                </a:rPr>
                <a:t>yrs</a:t>
              </a:r>
              <a:r>
                <a:rPr lang="en-GB" sz="1050" dirty="0">
                  <a:solidFill>
                    <a:prstClr val="black"/>
                  </a:solidFill>
                </a:rPr>
                <a:t> to 0.09yrs)</a:t>
              </a:r>
            </a:p>
          </p:txBody>
        </p:sp>
        <p:cxnSp>
          <p:nvCxnSpPr>
            <p:cNvPr id="6" name="Straight Arrow Connector 5">
              <a:extLst>
                <a:ext uri="{FF2B5EF4-FFF2-40B4-BE49-F238E27FC236}">
                  <a16:creationId xmlns:lc="http://schemas.openxmlformats.org/drawingml/2006/lockedCanvas" xmlns:a16="http://schemas.microsoft.com/office/drawing/2014/main" xmlns:cdr="http://schemas.openxmlformats.org/drawingml/2006/chartDrawing" xmlns:c="http://schemas.openxmlformats.org/drawingml/2006/chart" xmlns="" id="{24CF6585-E727-49D6-9A76-CAA47948A8AD}"/>
                </a:ext>
              </a:extLst>
            </p:cNvPr>
            <p:cNvCxnSpPr/>
            <p:nvPr/>
          </p:nvCxnSpPr>
          <p:spPr>
            <a:xfrm>
              <a:off x="3557132" y="3543571"/>
              <a:ext cx="1653785"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9" name="Group 8"/>
          <p:cNvGrpSpPr/>
          <p:nvPr/>
        </p:nvGrpSpPr>
        <p:grpSpPr>
          <a:xfrm>
            <a:off x="3966062" y="2860785"/>
            <a:ext cx="1892461" cy="675630"/>
            <a:chOff x="5284436" y="2758661"/>
            <a:chExt cx="2523281" cy="900840"/>
          </a:xfrm>
        </p:grpSpPr>
        <p:sp>
          <p:nvSpPr>
            <p:cNvPr id="7" name="TextBox 1"/>
            <p:cNvSpPr txBox="1"/>
            <p:nvPr/>
          </p:nvSpPr>
          <p:spPr>
            <a:xfrm>
              <a:off x="5284436" y="2758661"/>
              <a:ext cx="2523281" cy="90084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fontAlgn="auto" hangingPunct="1">
                <a:spcBef>
                  <a:spcPts val="0"/>
                </a:spcBef>
                <a:spcAft>
                  <a:spcPts val="0"/>
                </a:spcAft>
              </a:pPr>
              <a:r>
                <a:rPr lang="en-GB" sz="1050" dirty="0">
                  <a:solidFill>
                    <a:prstClr val="black"/>
                  </a:solidFill>
                </a:rPr>
                <a:t>Negative impact of 35-49 </a:t>
              </a:r>
              <a:r>
                <a:rPr lang="en-GB" sz="1050" dirty="0" err="1">
                  <a:solidFill>
                    <a:prstClr val="black"/>
                  </a:solidFill>
                </a:rPr>
                <a:t>yr</a:t>
              </a:r>
              <a:r>
                <a:rPr lang="en-GB" sz="1050" dirty="0">
                  <a:solidFill>
                    <a:prstClr val="black"/>
                  </a:solidFill>
                </a:rPr>
                <a:t> olds in later period (from +0.04 </a:t>
              </a:r>
              <a:r>
                <a:rPr lang="en-GB" sz="1050" dirty="0" err="1">
                  <a:solidFill>
                    <a:prstClr val="black"/>
                  </a:solidFill>
                </a:rPr>
                <a:t>yrs</a:t>
              </a:r>
              <a:r>
                <a:rPr lang="en-GB" sz="1050" dirty="0">
                  <a:solidFill>
                    <a:prstClr val="black"/>
                  </a:solidFill>
                </a:rPr>
                <a:t> to -0.06 </a:t>
              </a:r>
              <a:r>
                <a:rPr lang="en-GB" sz="1050" dirty="0" err="1">
                  <a:solidFill>
                    <a:prstClr val="black"/>
                  </a:solidFill>
                </a:rPr>
                <a:t>yrs</a:t>
              </a:r>
              <a:r>
                <a:rPr lang="en-GB" sz="1050" dirty="0">
                  <a:solidFill>
                    <a:prstClr val="black"/>
                  </a:solidFill>
                </a:rPr>
                <a:t>)</a:t>
              </a:r>
            </a:p>
          </p:txBody>
        </p:sp>
        <p:cxnSp>
          <p:nvCxnSpPr>
            <p:cNvPr id="8" name="Straight Arrow Connector 7">
              <a:extLst>
                <a:ext uri="{FF2B5EF4-FFF2-40B4-BE49-F238E27FC236}">
                  <a16:creationId xmlns:lc="http://schemas.openxmlformats.org/drawingml/2006/lockedCanvas" xmlns:a16="http://schemas.microsoft.com/office/drawing/2014/main" xmlns:cdr="http://schemas.openxmlformats.org/drawingml/2006/chartDrawing" xmlns:c="http://schemas.openxmlformats.org/drawingml/2006/chart" xmlns="" id="{B50C50BA-3091-4540-BA67-56A5E67FB2C8}"/>
                </a:ext>
              </a:extLst>
            </p:cNvPr>
            <p:cNvCxnSpPr/>
            <p:nvPr/>
          </p:nvCxnSpPr>
          <p:spPr>
            <a:xfrm>
              <a:off x="5390644" y="3543571"/>
              <a:ext cx="1126369" cy="177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6011784" y="2223958"/>
            <a:ext cx="1744883" cy="708605"/>
            <a:chOff x="8015711" y="1822278"/>
            <a:chExt cx="2326511" cy="944806"/>
          </a:xfrm>
        </p:grpSpPr>
        <p:sp>
          <p:nvSpPr>
            <p:cNvPr id="10" name="TextBox 1"/>
            <p:cNvSpPr txBox="1"/>
            <p:nvPr/>
          </p:nvSpPr>
          <p:spPr>
            <a:xfrm>
              <a:off x="8015711" y="1822278"/>
              <a:ext cx="2326511" cy="94480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fontAlgn="auto" hangingPunct="1">
                <a:spcBef>
                  <a:spcPts val="0"/>
                </a:spcBef>
                <a:spcAft>
                  <a:spcPts val="0"/>
                </a:spcAft>
              </a:pPr>
              <a:r>
                <a:rPr lang="en-GB" sz="1050" dirty="0">
                  <a:solidFill>
                    <a:prstClr val="black"/>
                  </a:solidFill>
                </a:rPr>
                <a:t>Much smaller improvement in 65-84 </a:t>
              </a:r>
              <a:r>
                <a:rPr lang="en-GB" sz="1050" dirty="0" err="1">
                  <a:solidFill>
                    <a:prstClr val="black"/>
                  </a:solidFill>
                </a:rPr>
                <a:t>yr</a:t>
              </a:r>
              <a:r>
                <a:rPr lang="en-GB" sz="1050" dirty="0">
                  <a:solidFill>
                    <a:prstClr val="black"/>
                  </a:solidFill>
                </a:rPr>
                <a:t> olds (from 0.78 </a:t>
              </a:r>
              <a:r>
                <a:rPr lang="en-GB" sz="1050" dirty="0" err="1">
                  <a:solidFill>
                    <a:prstClr val="black"/>
                  </a:solidFill>
                </a:rPr>
                <a:t>yrs</a:t>
              </a:r>
              <a:r>
                <a:rPr lang="en-GB" sz="1050" dirty="0">
                  <a:solidFill>
                    <a:prstClr val="black"/>
                  </a:solidFill>
                </a:rPr>
                <a:t> to 0.28 </a:t>
              </a:r>
              <a:r>
                <a:rPr lang="en-GB" sz="1050" dirty="0" err="1">
                  <a:solidFill>
                    <a:prstClr val="black"/>
                  </a:solidFill>
                </a:rPr>
                <a:t>yrs</a:t>
              </a:r>
              <a:r>
                <a:rPr lang="en-GB" sz="1050" dirty="0">
                  <a:solidFill>
                    <a:prstClr val="black"/>
                  </a:solidFill>
                </a:rPr>
                <a:t>)</a:t>
              </a:r>
            </a:p>
          </p:txBody>
        </p:sp>
        <p:cxnSp>
          <p:nvCxnSpPr>
            <p:cNvPr id="11" name="Straight Arrow Connector 10">
              <a:extLst>
                <a:ext uri="{FF2B5EF4-FFF2-40B4-BE49-F238E27FC236}">
                  <a16:creationId xmlns:lc="http://schemas.openxmlformats.org/drawingml/2006/lockedCanvas" xmlns:a16="http://schemas.microsoft.com/office/drawing/2014/main" xmlns:cdr="http://schemas.openxmlformats.org/drawingml/2006/chartDrawing" xmlns:c="http://schemas.openxmlformats.org/drawingml/2006/chart" xmlns="" id="{22AA4531-C131-452B-94D7-77321F2F9451}"/>
                </a:ext>
              </a:extLst>
            </p:cNvPr>
            <p:cNvCxnSpPr/>
            <p:nvPr/>
          </p:nvCxnSpPr>
          <p:spPr>
            <a:xfrm flipV="1">
              <a:off x="8105907" y="2671380"/>
              <a:ext cx="160236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14" name="Straight Arrow Connector 13">
            <a:extLst>
              <a:ext uri="{FF2B5EF4-FFF2-40B4-BE49-F238E27FC236}">
                <a16:creationId xmlns:lc="http://schemas.openxmlformats.org/drawingml/2006/lockedCanvas" xmlns:a16="http://schemas.microsoft.com/office/drawing/2014/main" xmlns:cdr="http://schemas.openxmlformats.org/drawingml/2006/chartDrawing" xmlns:c="http://schemas.openxmlformats.org/drawingml/2006/chart" xmlns="" id="{C41079F3-9DBC-412E-967D-E56740E738CD}"/>
              </a:ext>
            </a:extLst>
          </p:cNvPr>
          <p:cNvCxnSpPr/>
          <p:nvPr/>
        </p:nvCxnSpPr>
        <p:spPr>
          <a:xfrm flipV="1">
            <a:off x="11304745" y="7302839"/>
            <a:ext cx="567743"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6249725" y="4746459"/>
            <a:ext cx="1878288" cy="533798"/>
            <a:chOff x="8332966" y="5185611"/>
            <a:chExt cx="2504384" cy="711731"/>
          </a:xfrm>
        </p:grpSpPr>
        <p:sp>
          <p:nvSpPr>
            <p:cNvPr id="13" name="TextBox 1"/>
            <p:cNvSpPr txBox="1"/>
            <p:nvPr/>
          </p:nvSpPr>
          <p:spPr>
            <a:xfrm>
              <a:off x="8332966" y="5292026"/>
              <a:ext cx="2504384" cy="60531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fontAlgn="auto" hangingPunct="1">
                <a:spcBef>
                  <a:spcPts val="0"/>
                </a:spcBef>
                <a:spcAft>
                  <a:spcPts val="0"/>
                </a:spcAft>
              </a:pPr>
              <a:r>
                <a:rPr lang="en-GB" sz="1050" dirty="0">
                  <a:solidFill>
                    <a:prstClr val="black"/>
                  </a:solidFill>
                </a:rPr>
                <a:t>Negative impact of 85+ </a:t>
              </a:r>
              <a:r>
                <a:rPr lang="en-GB" sz="1050" dirty="0" err="1">
                  <a:solidFill>
                    <a:prstClr val="black"/>
                  </a:solidFill>
                </a:rPr>
                <a:t>yr</a:t>
              </a:r>
              <a:r>
                <a:rPr lang="en-GB" sz="1050" dirty="0">
                  <a:solidFill>
                    <a:prstClr val="black"/>
                  </a:solidFill>
                </a:rPr>
                <a:t> olds (from +0.17 to -0.03 </a:t>
              </a:r>
              <a:r>
                <a:rPr lang="en-GB" sz="1050" dirty="0" err="1">
                  <a:solidFill>
                    <a:prstClr val="black"/>
                  </a:solidFill>
                </a:rPr>
                <a:t>yrs</a:t>
              </a:r>
              <a:r>
                <a:rPr lang="en-GB" sz="1050" dirty="0">
                  <a:solidFill>
                    <a:prstClr val="black"/>
                  </a:solidFill>
                </a:rPr>
                <a:t>)</a:t>
              </a:r>
            </a:p>
            <a:p>
              <a:pPr eaLnBrk="1" fontAlgn="auto" hangingPunct="1">
                <a:spcBef>
                  <a:spcPts val="0"/>
                </a:spcBef>
                <a:spcAft>
                  <a:spcPts val="0"/>
                </a:spcAft>
              </a:pPr>
              <a:endParaRPr lang="en-GB" sz="1050" dirty="0">
                <a:solidFill>
                  <a:prstClr val="black"/>
                </a:solidFill>
              </a:endParaRPr>
            </a:p>
          </p:txBody>
        </p:sp>
        <p:cxnSp>
          <p:nvCxnSpPr>
            <p:cNvPr id="15" name="Straight Arrow Connector 14">
              <a:extLst>
                <a:ext uri="{FF2B5EF4-FFF2-40B4-BE49-F238E27FC236}">
                  <a16:creationId xmlns:lc="http://schemas.openxmlformats.org/drawingml/2006/lockedCanvas" xmlns:a16="http://schemas.microsoft.com/office/drawing/2014/main" xmlns:cdr="http://schemas.openxmlformats.org/drawingml/2006/chartDrawing" xmlns:c="http://schemas.openxmlformats.org/drawingml/2006/chart" xmlns="" id="{B50C50BA-3091-4540-BA67-56A5E67FB2C8}"/>
                </a:ext>
              </a:extLst>
            </p:cNvPr>
            <p:cNvCxnSpPr/>
            <p:nvPr/>
          </p:nvCxnSpPr>
          <p:spPr>
            <a:xfrm flipV="1">
              <a:off x="9853863" y="5185611"/>
              <a:ext cx="789517" cy="1071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20" name="Rectangle 19"/>
          <p:cNvSpPr/>
          <p:nvPr/>
        </p:nvSpPr>
        <p:spPr>
          <a:xfrm>
            <a:off x="1588168" y="4412581"/>
            <a:ext cx="3203408" cy="640682"/>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eaLnBrk="1" fontAlgn="auto" hangingPunct="1">
              <a:spcBef>
                <a:spcPts val="0"/>
              </a:spcBef>
              <a:spcAft>
                <a:spcPts val="0"/>
              </a:spcAft>
            </a:pPr>
            <a:endParaRPr lang="en-GB" sz="1350">
              <a:solidFill>
                <a:prstClr val="black"/>
              </a:solidFill>
            </a:endParaRPr>
          </a:p>
        </p:txBody>
      </p:sp>
      <p:pic>
        <p:nvPicPr>
          <p:cNvPr id="16" name="Picture 15"/>
          <p:cNvPicPr>
            <a:picLocks noChangeAspect="1"/>
          </p:cNvPicPr>
          <p:nvPr/>
        </p:nvPicPr>
        <p:blipFill>
          <a:blip r:embed="rId3"/>
          <a:stretch>
            <a:fillRect/>
          </a:stretch>
        </p:blipFill>
        <p:spPr>
          <a:xfrm>
            <a:off x="750748" y="1651069"/>
            <a:ext cx="7434716" cy="4041998"/>
          </a:xfrm>
          <a:prstGeom prst="rect">
            <a:avLst/>
          </a:prstGeom>
        </p:spPr>
      </p:pic>
    </p:spTree>
    <p:extLst>
      <p:ext uri="{BB962C8B-B14F-4D97-AF65-F5344CB8AC3E}">
        <p14:creationId xmlns:p14="http://schemas.microsoft.com/office/powerpoint/2010/main" val="3149428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273" y="922456"/>
            <a:ext cx="7886700" cy="994172"/>
          </a:xfrm>
        </p:spPr>
        <p:txBody>
          <a:bodyPr>
            <a:normAutofit/>
          </a:bodyPr>
          <a:lstStyle/>
          <a:p>
            <a:r>
              <a:rPr lang="en-GB" sz="2400" dirty="0"/>
              <a:t>Life expectancy changes: cause of death, men</a:t>
            </a:r>
          </a:p>
        </p:txBody>
      </p:sp>
      <p:sp>
        <p:nvSpPr>
          <p:cNvPr id="4" name="Oval 3"/>
          <p:cNvSpPr/>
          <p:nvPr/>
        </p:nvSpPr>
        <p:spPr>
          <a:xfrm>
            <a:off x="1185357" y="2125267"/>
            <a:ext cx="330376" cy="1540952"/>
          </a:xfrm>
          <a:prstGeom prst="ellips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eaLnBrk="1" fontAlgn="auto" hangingPunct="1">
              <a:spcBef>
                <a:spcPts val="0"/>
              </a:spcBef>
              <a:spcAft>
                <a:spcPts val="0"/>
              </a:spcAft>
            </a:pPr>
            <a:endParaRPr lang="en-US" sz="825">
              <a:solidFill>
                <a:prstClr val="black"/>
              </a:solidFill>
            </a:endParaRPr>
          </a:p>
        </p:txBody>
      </p:sp>
      <p:sp>
        <p:nvSpPr>
          <p:cNvPr id="5" name="Oval 4"/>
          <p:cNvSpPr/>
          <p:nvPr/>
        </p:nvSpPr>
        <p:spPr>
          <a:xfrm>
            <a:off x="1767317" y="2702161"/>
            <a:ext cx="903693" cy="1295509"/>
          </a:xfrm>
          <a:prstGeom prst="ellips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eaLnBrk="1" fontAlgn="auto" hangingPunct="1">
              <a:spcBef>
                <a:spcPts val="0"/>
              </a:spcBef>
              <a:spcAft>
                <a:spcPts val="0"/>
              </a:spcAft>
            </a:pPr>
            <a:endParaRPr lang="en-US" sz="825">
              <a:solidFill>
                <a:prstClr val="black"/>
              </a:solidFill>
            </a:endParaRPr>
          </a:p>
        </p:txBody>
      </p:sp>
      <p:sp>
        <p:nvSpPr>
          <p:cNvPr id="6" name="Oval 5"/>
          <p:cNvSpPr/>
          <p:nvPr/>
        </p:nvSpPr>
        <p:spPr>
          <a:xfrm>
            <a:off x="5963668" y="3191485"/>
            <a:ext cx="292754" cy="764735"/>
          </a:xfrm>
          <a:prstGeom prst="ellips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eaLnBrk="1" fontAlgn="auto" hangingPunct="1">
              <a:spcBef>
                <a:spcPts val="0"/>
              </a:spcBef>
              <a:spcAft>
                <a:spcPts val="0"/>
              </a:spcAft>
            </a:pPr>
            <a:endParaRPr lang="en-US" sz="825">
              <a:solidFill>
                <a:prstClr val="black"/>
              </a:solidFill>
            </a:endParaRPr>
          </a:p>
        </p:txBody>
      </p:sp>
      <p:sp>
        <p:nvSpPr>
          <p:cNvPr id="7" name="Rectangle 6"/>
          <p:cNvSpPr/>
          <p:nvPr/>
        </p:nvSpPr>
        <p:spPr>
          <a:xfrm>
            <a:off x="5323974" y="2125266"/>
            <a:ext cx="3113171" cy="663053"/>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eaLnBrk="1" fontAlgn="auto" hangingPunct="1">
              <a:spcBef>
                <a:spcPts val="0"/>
              </a:spcBef>
              <a:spcAft>
                <a:spcPts val="0"/>
              </a:spcAft>
            </a:pPr>
            <a:endParaRPr lang="en-GB" sz="1350">
              <a:solidFill>
                <a:prstClr val="black"/>
              </a:solidFill>
            </a:endParaRPr>
          </a:p>
        </p:txBody>
      </p:sp>
      <p:pic>
        <p:nvPicPr>
          <p:cNvPr id="8" name="Picture 7"/>
          <p:cNvPicPr>
            <a:picLocks noChangeAspect="1"/>
          </p:cNvPicPr>
          <p:nvPr/>
        </p:nvPicPr>
        <p:blipFill>
          <a:blip r:embed="rId3"/>
          <a:stretch>
            <a:fillRect/>
          </a:stretch>
        </p:blipFill>
        <p:spPr>
          <a:xfrm>
            <a:off x="550114" y="1638182"/>
            <a:ext cx="8061135" cy="4293480"/>
          </a:xfrm>
          <a:prstGeom prst="rect">
            <a:avLst/>
          </a:prstGeom>
        </p:spPr>
      </p:pic>
    </p:spTree>
    <p:extLst>
      <p:ext uri="{BB962C8B-B14F-4D97-AF65-F5344CB8AC3E}">
        <p14:creationId xmlns:p14="http://schemas.microsoft.com/office/powerpoint/2010/main" val="1293787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4F13CAD-D125-46FF-B88B-9D14673594DE}"/>
              </a:ext>
            </a:extLst>
          </p:cNvPr>
          <p:cNvSpPr>
            <a:spLocks noGrp="1"/>
          </p:cNvSpPr>
          <p:nvPr>
            <p:ph type="title"/>
          </p:nvPr>
        </p:nvSpPr>
        <p:spPr/>
        <p:txBody>
          <a:bodyPr>
            <a:normAutofit/>
          </a:bodyPr>
          <a:lstStyle/>
          <a:p>
            <a:r>
              <a:rPr lang="en-GB" sz="2400" dirty="0"/>
              <a:t>Number of drug-related deaths in each period, by age, male</a:t>
            </a:r>
          </a:p>
        </p:txBody>
      </p:sp>
      <p:pic>
        <p:nvPicPr>
          <p:cNvPr id="4" name="Picture 3"/>
          <p:cNvPicPr>
            <a:picLocks noChangeAspect="1"/>
          </p:cNvPicPr>
          <p:nvPr/>
        </p:nvPicPr>
        <p:blipFill>
          <a:blip r:embed="rId3"/>
          <a:stretch>
            <a:fillRect/>
          </a:stretch>
        </p:blipFill>
        <p:spPr>
          <a:xfrm>
            <a:off x="1121331" y="1925348"/>
            <a:ext cx="6588823" cy="3667062"/>
          </a:xfrm>
          <a:prstGeom prst="rect">
            <a:avLst/>
          </a:prstGeom>
        </p:spPr>
      </p:pic>
    </p:spTree>
    <p:extLst>
      <p:ext uri="{BB962C8B-B14F-4D97-AF65-F5344CB8AC3E}">
        <p14:creationId xmlns:p14="http://schemas.microsoft.com/office/powerpoint/2010/main" val="204500753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E981069-7770-41CF-8EA3-4C0437EA1852}"/>
              </a:ext>
            </a:extLst>
          </p:cNvPr>
          <p:cNvSpPr>
            <a:spLocks noGrp="1"/>
          </p:cNvSpPr>
          <p:nvPr>
            <p:ph type="title"/>
          </p:nvPr>
        </p:nvSpPr>
        <p:spPr>
          <a:xfrm>
            <a:off x="533159" y="950344"/>
            <a:ext cx="8008958" cy="722921"/>
          </a:xfrm>
        </p:spPr>
        <p:txBody>
          <a:bodyPr>
            <a:normAutofit/>
          </a:bodyPr>
          <a:lstStyle/>
          <a:p>
            <a:r>
              <a:rPr lang="en-GB" sz="2400" dirty="0"/>
              <a:t>Composition of life expectancy changes: cause of death, women</a:t>
            </a:r>
          </a:p>
        </p:txBody>
      </p:sp>
      <p:sp>
        <p:nvSpPr>
          <p:cNvPr id="5" name="Oval 4"/>
          <p:cNvSpPr/>
          <p:nvPr/>
        </p:nvSpPr>
        <p:spPr>
          <a:xfrm>
            <a:off x="1036079" y="2568706"/>
            <a:ext cx="292117" cy="1462379"/>
          </a:xfrm>
          <a:prstGeom prst="ellips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eaLnBrk="1" fontAlgn="auto" hangingPunct="1">
              <a:spcBef>
                <a:spcPts val="0"/>
              </a:spcBef>
              <a:spcAft>
                <a:spcPts val="0"/>
              </a:spcAft>
            </a:pPr>
            <a:endParaRPr lang="en-US" sz="825">
              <a:solidFill>
                <a:prstClr val="black"/>
              </a:solidFill>
            </a:endParaRPr>
          </a:p>
        </p:txBody>
      </p:sp>
      <p:sp>
        <p:nvSpPr>
          <p:cNvPr id="6" name="Oval 5"/>
          <p:cNvSpPr/>
          <p:nvPr/>
        </p:nvSpPr>
        <p:spPr>
          <a:xfrm>
            <a:off x="1650544" y="3299895"/>
            <a:ext cx="287063" cy="879877"/>
          </a:xfrm>
          <a:prstGeom prst="ellips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eaLnBrk="1" fontAlgn="auto" hangingPunct="1">
              <a:spcBef>
                <a:spcPts val="0"/>
              </a:spcBef>
              <a:spcAft>
                <a:spcPts val="0"/>
              </a:spcAft>
            </a:pPr>
            <a:endParaRPr lang="en-US" sz="825">
              <a:solidFill>
                <a:prstClr val="black"/>
              </a:solidFill>
            </a:endParaRPr>
          </a:p>
        </p:txBody>
      </p:sp>
      <p:sp>
        <p:nvSpPr>
          <p:cNvPr id="7" name="Oval 6"/>
          <p:cNvSpPr/>
          <p:nvPr/>
        </p:nvSpPr>
        <p:spPr>
          <a:xfrm>
            <a:off x="3464764" y="3424692"/>
            <a:ext cx="266601" cy="452473"/>
          </a:xfrm>
          <a:prstGeom prst="ellips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eaLnBrk="1" fontAlgn="auto" hangingPunct="1">
              <a:spcBef>
                <a:spcPts val="0"/>
              </a:spcBef>
              <a:spcAft>
                <a:spcPts val="0"/>
              </a:spcAft>
            </a:pPr>
            <a:endParaRPr lang="en-US" sz="825">
              <a:solidFill>
                <a:prstClr val="black"/>
              </a:solidFill>
            </a:endParaRPr>
          </a:p>
        </p:txBody>
      </p:sp>
      <p:sp>
        <p:nvSpPr>
          <p:cNvPr id="3" name="Rectangle 2"/>
          <p:cNvSpPr/>
          <p:nvPr/>
        </p:nvSpPr>
        <p:spPr>
          <a:xfrm>
            <a:off x="5356185" y="1979498"/>
            <a:ext cx="3255380" cy="659757"/>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eaLnBrk="1" fontAlgn="auto" hangingPunct="1">
              <a:spcBef>
                <a:spcPts val="0"/>
              </a:spcBef>
              <a:spcAft>
                <a:spcPts val="0"/>
              </a:spcAft>
            </a:pPr>
            <a:endParaRPr lang="en-GB" sz="1350">
              <a:solidFill>
                <a:prstClr val="black"/>
              </a:solidFill>
            </a:endParaRPr>
          </a:p>
        </p:txBody>
      </p:sp>
      <p:pic>
        <p:nvPicPr>
          <p:cNvPr id="8" name="Picture 7"/>
          <p:cNvPicPr>
            <a:picLocks noChangeAspect="1"/>
          </p:cNvPicPr>
          <p:nvPr/>
        </p:nvPicPr>
        <p:blipFill>
          <a:blip r:embed="rId3"/>
          <a:stretch>
            <a:fillRect/>
          </a:stretch>
        </p:blipFill>
        <p:spPr>
          <a:xfrm>
            <a:off x="189354" y="1536098"/>
            <a:ext cx="8522947" cy="4682134"/>
          </a:xfrm>
          <a:prstGeom prst="rect">
            <a:avLst/>
          </a:prstGeom>
        </p:spPr>
      </p:pic>
    </p:spTree>
    <p:extLst>
      <p:ext uri="{BB962C8B-B14F-4D97-AF65-F5344CB8AC3E}">
        <p14:creationId xmlns:p14="http://schemas.microsoft.com/office/powerpoint/2010/main" val="3253087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5A32763-F8CB-4F60-A227-4B350868B44A}"/>
              </a:ext>
            </a:extLst>
          </p:cNvPr>
          <p:cNvSpPr>
            <a:spLocks noGrp="1"/>
          </p:cNvSpPr>
          <p:nvPr>
            <p:ph type="title"/>
          </p:nvPr>
        </p:nvSpPr>
        <p:spPr/>
        <p:txBody>
          <a:bodyPr>
            <a:normAutofit/>
          </a:bodyPr>
          <a:lstStyle/>
          <a:p>
            <a:r>
              <a:rPr lang="en-GB" sz="2700" dirty="0"/>
              <a:t>Life expectancy changes: area deprivation - male</a:t>
            </a:r>
          </a:p>
        </p:txBody>
      </p:sp>
      <p:sp>
        <p:nvSpPr>
          <p:cNvPr id="4" name="Rectangle 3"/>
          <p:cNvSpPr/>
          <p:nvPr/>
        </p:nvSpPr>
        <p:spPr>
          <a:xfrm>
            <a:off x="4930815" y="2497962"/>
            <a:ext cx="3129017" cy="651076"/>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eaLnBrk="1" fontAlgn="auto" hangingPunct="1">
              <a:spcBef>
                <a:spcPts val="0"/>
              </a:spcBef>
              <a:spcAft>
                <a:spcPts val="0"/>
              </a:spcAft>
            </a:pPr>
            <a:endParaRPr lang="en-GB" sz="1350">
              <a:solidFill>
                <a:prstClr val="black"/>
              </a:solidFill>
            </a:endParaRPr>
          </a:p>
        </p:txBody>
      </p:sp>
      <p:sp>
        <p:nvSpPr>
          <p:cNvPr id="5" name="TextBox 4"/>
          <p:cNvSpPr txBox="1"/>
          <p:nvPr/>
        </p:nvSpPr>
        <p:spPr>
          <a:xfrm>
            <a:off x="1588626" y="5581740"/>
            <a:ext cx="1059083" cy="461665"/>
          </a:xfrm>
          <a:prstGeom prst="rect">
            <a:avLst/>
          </a:prstGeom>
          <a:noFill/>
        </p:spPr>
        <p:txBody>
          <a:bodyPr wrap="square" rtlCol="0">
            <a:spAutoFit/>
          </a:bodyPr>
          <a:lstStyle/>
          <a:p>
            <a:pPr eaLnBrk="1" fontAlgn="auto" hangingPunct="1">
              <a:spcBef>
                <a:spcPts val="0"/>
              </a:spcBef>
              <a:spcAft>
                <a:spcPts val="0"/>
              </a:spcAft>
            </a:pPr>
            <a:r>
              <a:rPr lang="en-GB" sz="1200" dirty="0">
                <a:solidFill>
                  <a:prstClr val="black"/>
                </a:solidFill>
                <a:latin typeface="Calibri" panose="020F0502020204030204"/>
                <a:ea typeface="+mn-ea"/>
              </a:rPr>
              <a:t>Most deprived</a:t>
            </a:r>
          </a:p>
        </p:txBody>
      </p:sp>
      <p:sp>
        <p:nvSpPr>
          <p:cNvPr id="6" name="TextBox 5"/>
          <p:cNvSpPr txBox="1"/>
          <p:nvPr/>
        </p:nvSpPr>
        <p:spPr>
          <a:xfrm>
            <a:off x="6816043" y="5581740"/>
            <a:ext cx="1083680" cy="461665"/>
          </a:xfrm>
          <a:prstGeom prst="rect">
            <a:avLst/>
          </a:prstGeom>
          <a:noFill/>
        </p:spPr>
        <p:txBody>
          <a:bodyPr wrap="square" rtlCol="0">
            <a:spAutoFit/>
          </a:bodyPr>
          <a:lstStyle/>
          <a:p>
            <a:pPr eaLnBrk="1" fontAlgn="auto" hangingPunct="1">
              <a:spcBef>
                <a:spcPts val="0"/>
              </a:spcBef>
              <a:spcAft>
                <a:spcPts val="0"/>
              </a:spcAft>
            </a:pPr>
            <a:r>
              <a:rPr lang="en-GB" sz="1200" dirty="0">
                <a:solidFill>
                  <a:prstClr val="black"/>
                </a:solidFill>
                <a:latin typeface="Calibri" panose="020F0502020204030204"/>
                <a:ea typeface="+mn-ea"/>
              </a:rPr>
              <a:t>Least deprived</a:t>
            </a:r>
          </a:p>
        </p:txBody>
      </p:sp>
      <p:pic>
        <p:nvPicPr>
          <p:cNvPr id="7" name="Picture 6"/>
          <p:cNvPicPr>
            <a:picLocks noChangeAspect="1"/>
          </p:cNvPicPr>
          <p:nvPr/>
        </p:nvPicPr>
        <p:blipFill>
          <a:blip r:embed="rId3"/>
          <a:stretch>
            <a:fillRect/>
          </a:stretch>
        </p:blipFill>
        <p:spPr>
          <a:xfrm>
            <a:off x="796194" y="1962817"/>
            <a:ext cx="7343269" cy="3781372"/>
          </a:xfrm>
          <a:prstGeom prst="rect">
            <a:avLst/>
          </a:prstGeom>
        </p:spPr>
      </p:pic>
    </p:spTree>
    <p:extLst>
      <p:ext uri="{BB962C8B-B14F-4D97-AF65-F5344CB8AC3E}">
        <p14:creationId xmlns:p14="http://schemas.microsoft.com/office/powerpoint/2010/main" val="31549639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6C83D5-A227-4BE6-83C7-9B8C85874FD5}"/>
              </a:ext>
            </a:extLst>
          </p:cNvPr>
          <p:cNvSpPr>
            <a:spLocks noGrp="1"/>
          </p:cNvSpPr>
          <p:nvPr>
            <p:ph type="title"/>
          </p:nvPr>
        </p:nvSpPr>
        <p:spPr/>
        <p:txBody>
          <a:bodyPr/>
          <a:lstStyle/>
          <a:p>
            <a:r>
              <a:rPr lang="en-GB" dirty="0"/>
              <a:t>The Issue (2)</a:t>
            </a:r>
          </a:p>
        </p:txBody>
      </p:sp>
      <p:sp>
        <p:nvSpPr>
          <p:cNvPr id="3" name="Content Placeholder 2">
            <a:extLst>
              <a:ext uri="{FF2B5EF4-FFF2-40B4-BE49-F238E27FC236}">
                <a16:creationId xmlns:a16="http://schemas.microsoft.com/office/drawing/2014/main" xmlns="" id="{493E7C78-7D01-4A98-B716-4DE7DF34694B}"/>
              </a:ext>
            </a:extLst>
          </p:cNvPr>
          <p:cNvSpPr>
            <a:spLocks noGrp="1"/>
          </p:cNvSpPr>
          <p:nvPr>
            <p:ph idx="1"/>
          </p:nvPr>
        </p:nvSpPr>
        <p:spPr>
          <a:xfrm>
            <a:off x="395536" y="1524000"/>
            <a:ext cx="8424936" cy="5073352"/>
          </a:xfrm>
        </p:spPr>
        <p:txBody>
          <a:bodyPr/>
          <a:lstStyle/>
          <a:p>
            <a:pPr>
              <a:lnSpc>
                <a:spcPts val="3200"/>
              </a:lnSpc>
              <a:spcBef>
                <a:spcPts val="1200"/>
              </a:spcBef>
            </a:pPr>
            <a:r>
              <a:rPr lang="en-GB" dirty="0"/>
              <a:t>Wide interest in recent mortality patterns</a:t>
            </a:r>
          </a:p>
          <a:p>
            <a:pPr>
              <a:lnSpc>
                <a:spcPts val="3200"/>
              </a:lnSpc>
              <a:spcBef>
                <a:spcPts val="1200"/>
              </a:spcBef>
            </a:pPr>
            <a:r>
              <a:rPr lang="en-GB" dirty="0"/>
              <a:t>2015 mortality rose and life expectancy fell</a:t>
            </a:r>
          </a:p>
          <a:p>
            <a:pPr>
              <a:lnSpc>
                <a:spcPts val="3200"/>
              </a:lnSpc>
              <a:spcBef>
                <a:spcPts val="1200"/>
              </a:spcBef>
            </a:pPr>
            <a:r>
              <a:rPr lang="en-GB" dirty="0"/>
              <a:t>Debate on explanations heated and polarised</a:t>
            </a:r>
          </a:p>
          <a:p>
            <a:pPr marL="800100" lvl="1" indent="-342900">
              <a:lnSpc>
                <a:spcPts val="3200"/>
              </a:lnSpc>
              <a:spcBef>
                <a:spcPts val="600"/>
              </a:spcBef>
              <a:buFont typeface="Courier New" panose="02070309020205020404" pitchFamily="49" charset="0"/>
              <a:buChar char="o"/>
            </a:pPr>
            <a:r>
              <a:rPr lang="en-GB" sz="2000" dirty="0"/>
              <a:t>Austerity (see </a:t>
            </a:r>
            <a:r>
              <a:rPr lang="en-GB" sz="2000" dirty="0">
                <a:hlinkClick r:id="rId3"/>
              </a:rPr>
              <a:t>Dorling and Hiam 2017</a:t>
            </a:r>
            <a:r>
              <a:rPr lang="en-GB" sz="2000" dirty="0"/>
              <a:t>)</a:t>
            </a:r>
          </a:p>
          <a:p>
            <a:pPr marL="800100" lvl="1" indent="-342900">
              <a:lnSpc>
                <a:spcPts val="3200"/>
              </a:lnSpc>
              <a:spcBef>
                <a:spcPts val="600"/>
              </a:spcBef>
              <a:buFont typeface="Courier New" panose="02070309020205020404" pitchFamily="49" charset="0"/>
              <a:buChar char="o"/>
            </a:pPr>
            <a:r>
              <a:rPr lang="en-GB" sz="2000" dirty="0"/>
              <a:t>NHS and Social Care pressures</a:t>
            </a:r>
          </a:p>
          <a:p>
            <a:pPr marL="800100" lvl="1" indent="-342900">
              <a:lnSpc>
                <a:spcPts val="3200"/>
              </a:lnSpc>
              <a:spcBef>
                <a:spcPts val="600"/>
              </a:spcBef>
              <a:buFont typeface="Courier New" panose="02070309020205020404" pitchFamily="49" charset="0"/>
              <a:buChar char="o"/>
            </a:pPr>
            <a:r>
              <a:rPr lang="en-GB" sz="2000" dirty="0"/>
              <a:t>Influenza strains, immunisation efficacy and uptake</a:t>
            </a:r>
          </a:p>
          <a:p>
            <a:pPr marL="800100" lvl="1" indent="-342900">
              <a:lnSpc>
                <a:spcPts val="3200"/>
              </a:lnSpc>
              <a:spcBef>
                <a:spcPts val="600"/>
              </a:spcBef>
              <a:buFont typeface="Courier New" panose="02070309020205020404" pitchFamily="49" charset="0"/>
              <a:buChar char="o"/>
            </a:pPr>
            <a:r>
              <a:rPr lang="en-GB" sz="2000" dirty="0"/>
              <a:t>Cohort effects</a:t>
            </a:r>
          </a:p>
          <a:p>
            <a:pPr marL="800100" lvl="1" indent="-342900">
              <a:lnSpc>
                <a:spcPts val="3200"/>
              </a:lnSpc>
              <a:spcBef>
                <a:spcPts val="600"/>
              </a:spcBef>
              <a:buFont typeface="Courier New" panose="02070309020205020404" pitchFamily="49" charset="0"/>
              <a:buChar char="o"/>
            </a:pPr>
            <a:r>
              <a:rPr lang="en-GB" sz="2000" dirty="0"/>
              <a:t>Gains resulting from fewer people smoking wearing off </a:t>
            </a:r>
          </a:p>
          <a:p>
            <a:pPr marL="400050">
              <a:lnSpc>
                <a:spcPts val="3200"/>
              </a:lnSpc>
              <a:spcBef>
                <a:spcPts val="600"/>
              </a:spcBef>
              <a:buFont typeface="Arial" panose="020B0604020202020204" pitchFamily="34" charset="0"/>
              <a:buChar char="•"/>
            </a:pPr>
            <a:r>
              <a:rPr lang="en-GB" dirty="0"/>
              <a:t>No official statement on a definitive change by a government agency</a:t>
            </a:r>
          </a:p>
        </p:txBody>
      </p:sp>
    </p:spTree>
    <p:extLst>
      <p:ext uri="{BB962C8B-B14F-4D97-AF65-F5344CB8AC3E}">
        <p14:creationId xmlns:p14="http://schemas.microsoft.com/office/powerpoint/2010/main" val="351649345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634B4C3-8F6E-41BB-A367-5602F1FB3E52}"/>
              </a:ext>
            </a:extLst>
          </p:cNvPr>
          <p:cNvSpPr>
            <a:spLocks noGrp="1"/>
          </p:cNvSpPr>
          <p:nvPr>
            <p:ph type="title"/>
          </p:nvPr>
        </p:nvSpPr>
        <p:spPr/>
        <p:txBody>
          <a:bodyPr>
            <a:normAutofit/>
          </a:bodyPr>
          <a:lstStyle/>
          <a:p>
            <a:r>
              <a:rPr lang="en-GB" sz="2700" dirty="0"/>
              <a:t>Life expectancy changes: area deprivation - female</a:t>
            </a:r>
          </a:p>
        </p:txBody>
      </p:sp>
      <p:sp>
        <p:nvSpPr>
          <p:cNvPr id="4" name="TextBox 3"/>
          <p:cNvSpPr txBox="1"/>
          <p:nvPr/>
        </p:nvSpPr>
        <p:spPr>
          <a:xfrm>
            <a:off x="1588626" y="5581740"/>
            <a:ext cx="1059083" cy="461665"/>
          </a:xfrm>
          <a:prstGeom prst="rect">
            <a:avLst/>
          </a:prstGeom>
          <a:noFill/>
        </p:spPr>
        <p:txBody>
          <a:bodyPr wrap="square" rtlCol="0">
            <a:spAutoFit/>
          </a:bodyPr>
          <a:lstStyle/>
          <a:p>
            <a:pPr eaLnBrk="1" fontAlgn="auto" hangingPunct="1">
              <a:spcBef>
                <a:spcPts val="0"/>
              </a:spcBef>
              <a:spcAft>
                <a:spcPts val="0"/>
              </a:spcAft>
            </a:pPr>
            <a:r>
              <a:rPr lang="en-GB" sz="1200" dirty="0">
                <a:solidFill>
                  <a:prstClr val="black"/>
                </a:solidFill>
                <a:latin typeface="Calibri" panose="020F0502020204030204"/>
                <a:ea typeface="+mn-ea"/>
              </a:rPr>
              <a:t>Most deprived</a:t>
            </a:r>
          </a:p>
        </p:txBody>
      </p:sp>
      <p:sp>
        <p:nvSpPr>
          <p:cNvPr id="5" name="TextBox 4"/>
          <p:cNvSpPr txBox="1"/>
          <p:nvPr/>
        </p:nvSpPr>
        <p:spPr>
          <a:xfrm>
            <a:off x="6816043" y="5581740"/>
            <a:ext cx="1083680" cy="461665"/>
          </a:xfrm>
          <a:prstGeom prst="rect">
            <a:avLst/>
          </a:prstGeom>
          <a:noFill/>
        </p:spPr>
        <p:txBody>
          <a:bodyPr wrap="square" rtlCol="0">
            <a:spAutoFit/>
          </a:bodyPr>
          <a:lstStyle/>
          <a:p>
            <a:pPr eaLnBrk="1" fontAlgn="auto" hangingPunct="1">
              <a:spcBef>
                <a:spcPts val="0"/>
              </a:spcBef>
              <a:spcAft>
                <a:spcPts val="0"/>
              </a:spcAft>
            </a:pPr>
            <a:r>
              <a:rPr lang="en-GB" sz="1200" dirty="0">
                <a:solidFill>
                  <a:prstClr val="black"/>
                </a:solidFill>
                <a:latin typeface="Calibri" panose="020F0502020204030204"/>
                <a:ea typeface="+mn-ea"/>
              </a:rPr>
              <a:t>Least deprived</a:t>
            </a:r>
          </a:p>
        </p:txBody>
      </p:sp>
      <p:pic>
        <p:nvPicPr>
          <p:cNvPr id="6" name="Picture 5"/>
          <p:cNvPicPr>
            <a:picLocks noChangeAspect="1"/>
          </p:cNvPicPr>
          <p:nvPr/>
        </p:nvPicPr>
        <p:blipFill>
          <a:blip r:embed="rId2"/>
          <a:stretch>
            <a:fillRect/>
          </a:stretch>
        </p:blipFill>
        <p:spPr>
          <a:xfrm>
            <a:off x="761470" y="1823230"/>
            <a:ext cx="7343269" cy="3758510"/>
          </a:xfrm>
          <a:prstGeom prst="rect">
            <a:avLst/>
          </a:prstGeom>
        </p:spPr>
      </p:pic>
    </p:spTree>
    <p:extLst>
      <p:ext uri="{BB962C8B-B14F-4D97-AF65-F5344CB8AC3E}">
        <p14:creationId xmlns:p14="http://schemas.microsoft.com/office/powerpoint/2010/main" val="47612705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Summary</a:t>
            </a:r>
          </a:p>
        </p:txBody>
      </p:sp>
      <p:sp>
        <p:nvSpPr>
          <p:cNvPr id="5" name="Content Placeholder 4"/>
          <p:cNvSpPr>
            <a:spLocks noGrp="1"/>
          </p:cNvSpPr>
          <p:nvPr>
            <p:ph idx="1"/>
          </p:nvPr>
        </p:nvSpPr>
        <p:spPr/>
        <p:txBody>
          <a:bodyPr>
            <a:normAutofit/>
          </a:bodyPr>
          <a:lstStyle/>
          <a:p>
            <a:r>
              <a:rPr lang="en-GB" dirty="0"/>
              <a:t>Older age groups (60-85) driving the slow-down in LE growth</a:t>
            </a:r>
          </a:p>
          <a:p>
            <a:r>
              <a:rPr lang="en-GB" dirty="0"/>
              <a:t>Slight improvements for younger age groups (15-35)</a:t>
            </a:r>
          </a:p>
          <a:p>
            <a:r>
              <a:rPr lang="en-GB" dirty="0"/>
              <a:t>Concerning changes in 35/40-49 </a:t>
            </a:r>
            <a:r>
              <a:rPr lang="en-GB" dirty="0" err="1"/>
              <a:t>yr</a:t>
            </a:r>
            <a:r>
              <a:rPr lang="en-GB" dirty="0"/>
              <a:t> olds – negative impact on LE growth</a:t>
            </a:r>
          </a:p>
          <a:p>
            <a:r>
              <a:rPr lang="en-GB" dirty="0"/>
              <a:t>Ischaemic heart disease main impact on slow-down for males and females</a:t>
            </a:r>
          </a:p>
          <a:p>
            <a:r>
              <a:rPr lang="en-GB" dirty="0"/>
              <a:t>Other circulatory diseases, other cancers and chronic lower respiratory diseases also having an impact for males</a:t>
            </a:r>
          </a:p>
          <a:p>
            <a:r>
              <a:rPr lang="en-GB" dirty="0"/>
              <a:t>Dementia and Alzheimer’s greater impact for females</a:t>
            </a:r>
          </a:p>
          <a:p>
            <a:r>
              <a:rPr lang="en-GB" dirty="0"/>
              <a:t>Surprisingly low impact of drug-related deaths, particularly for males</a:t>
            </a:r>
          </a:p>
          <a:p>
            <a:r>
              <a:rPr lang="en-GB" dirty="0"/>
              <a:t>Most deprived quintile driving the slow-down for males and females but caveats around measurement of this – more analysis needed</a:t>
            </a:r>
          </a:p>
        </p:txBody>
      </p:sp>
    </p:spTree>
    <p:extLst>
      <p:ext uri="{BB962C8B-B14F-4D97-AF65-F5344CB8AC3E}">
        <p14:creationId xmlns:p14="http://schemas.microsoft.com/office/powerpoint/2010/main" val="116740644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Ongoing </a:t>
            </a:r>
            <a:r>
              <a:rPr lang="en-GB" dirty="0" smtClean="0"/>
              <a:t>descriptive work</a:t>
            </a:r>
            <a:endParaRPr lang="en-GB" dirty="0"/>
          </a:p>
        </p:txBody>
      </p:sp>
      <p:sp>
        <p:nvSpPr>
          <p:cNvPr id="3" name="Content Placeholder 2"/>
          <p:cNvSpPr>
            <a:spLocks noGrp="1"/>
          </p:cNvSpPr>
          <p:nvPr>
            <p:ph idx="1"/>
          </p:nvPr>
        </p:nvSpPr>
        <p:spPr>
          <a:xfrm>
            <a:off x="628650" y="2125266"/>
            <a:ext cx="7886700" cy="3364706"/>
          </a:xfrm>
        </p:spPr>
        <p:txBody>
          <a:bodyPr/>
          <a:lstStyle/>
          <a:p>
            <a:r>
              <a:rPr lang="en-GB" dirty="0"/>
              <a:t>Deprivation </a:t>
            </a:r>
            <a:endParaRPr lang="en-GB" dirty="0" smtClean="0"/>
          </a:p>
          <a:p>
            <a:pPr lvl="1"/>
            <a:r>
              <a:rPr lang="en-GB" dirty="0" smtClean="0"/>
              <a:t>refinement of SIMD decomposition work to account for population changes</a:t>
            </a:r>
          </a:p>
          <a:p>
            <a:pPr lvl="1"/>
            <a:r>
              <a:rPr lang="en-GB" dirty="0"/>
              <a:t>e</a:t>
            </a:r>
            <a:r>
              <a:rPr lang="en-GB" dirty="0" smtClean="0"/>
              <a:t>xploration of further analytical approaches, including other measures of socio-economic position</a:t>
            </a:r>
            <a:endParaRPr lang="en-GB" dirty="0"/>
          </a:p>
          <a:p>
            <a:r>
              <a:rPr lang="en-GB" dirty="0" smtClean="0"/>
              <a:t>Time periods</a:t>
            </a:r>
          </a:p>
          <a:p>
            <a:pPr lvl="1"/>
            <a:r>
              <a:rPr lang="en-GB" dirty="0"/>
              <a:t>d</a:t>
            </a:r>
            <a:r>
              <a:rPr lang="en-GB" dirty="0" smtClean="0"/>
              <a:t>etermination of most appropriate time periods for comparison, and refinement of decomposition as required</a:t>
            </a:r>
            <a:endParaRPr lang="en-GB" dirty="0"/>
          </a:p>
          <a:p>
            <a:r>
              <a:rPr lang="en-GB" dirty="0" smtClean="0"/>
              <a:t>Seasonality</a:t>
            </a:r>
          </a:p>
          <a:p>
            <a:pPr lvl="1"/>
            <a:r>
              <a:rPr lang="en-GB" dirty="0"/>
              <a:t>c</a:t>
            </a:r>
            <a:r>
              <a:rPr lang="en-GB" dirty="0" smtClean="0"/>
              <a:t>ontribution of seasonal patterns and events to overall mortality trends</a:t>
            </a:r>
          </a:p>
        </p:txBody>
      </p:sp>
    </p:spTree>
    <p:extLst>
      <p:ext uri="{BB962C8B-B14F-4D97-AF65-F5344CB8AC3E}">
        <p14:creationId xmlns:p14="http://schemas.microsoft.com/office/powerpoint/2010/main" val="340231813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Acknowledgements</a:t>
            </a:r>
          </a:p>
        </p:txBody>
      </p:sp>
      <p:sp>
        <p:nvSpPr>
          <p:cNvPr id="3" name="Content Placeholder 2"/>
          <p:cNvSpPr>
            <a:spLocks noGrp="1"/>
          </p:cNvSpPr>
          <p:nvPr>
            <p:ph idx="1"/>
          </p:nvPr>
        </p:nvSpPr>
        <p:spPr/>
        <p:txBody>
          <a:bodyPr/>
          <a:lstStyle/>
          <a:p>
            <a:r>
              <a:rPr lang="en-GB" dirty="0" smtClean="0"/>
              <a:t>Chris White and team, Office for </a:t>
            </a:r>
            <a:r>
              <a:rPr lang="en-GB" smtClean="0"/>
              <a:t>National Statistics</a:t>
            </a:r>
            <a:endParaRPr lang="en-GB"/>
          </a:p>
        </p:txBody>
      </p:sp>
    </p:spTree>
    <p:extLst>
      <p:ext uri="{BB962C8B-B14F-4D97-AF65-F5344CB8AC3E}">
        <p14:creationId xmlns:p14="http://schemas.microsoft.com/office/powerpoint/2010/main" val="260495344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EA9729D-4CF0-47BE-9292-B2B1A97BCC47}"/>
              </a:ext>
            </a:extLst>
          </p:cNvPr>
          <p:cNvSpPr>
            <a:spLocks noGrp="1"/>
          </p:cNvSpPr>
          <p:nvPr>
            <p:ph type="title"/>
          </p:nvPr>
        </p:nvSpPr>
        <p:spPr/>
        <p:txBody>
          <a:bodyPr/>
          <a:lstStyle/>
          <a:p>
            <a:r>
              <a:rPr lang="en-US" dirty="0"/>
              <a:t>Supplemental slides</a:t>
            </a:r>
            <a:endParaRPr lang="en-GB" dirty="0"/>
          </a:p>
        </p:txBody>
      </p:sp>
      <p:sp>
        <p:nvSpPr>
          <p:cNvPr id="3" name="Content Placeholder 2">
            <a:extLst>
              <a:ext uri="{FF2B5EF4-FFF2-40B4-BE49-F238E27FC236}">
                <a16:creationId xmlns="" xmlns:a16="http://schemas.microsoft.com/office/drawing/2014/main" id="{D55D3E71-6AE5-4730-9324-1F31952A62EF}"/>
              </a:ext>
            </a:extLst>
          </p:cNvPr>
          <p:cNvSpPr>
            <a:spLocks noGrp="1"/>
          </p:cNvSpPr>
          <p:nvPr>
            <p:ph idx="1"/>
          </p:nvPr>
        </p:nvSpPr>
        <p:spPr/>
        <p:txBody>
          <a:bodyPr/>
          <a:lstStyle/>
          <a:p>
            <a:r>
              <a:rPr lang="en-US" dirty="0"/>
              <a:t>Life expectancy international comparison - male</a:t>
            </a:r>
          </a:p>
          <a:p>
            <a:r>
              <a:rPr lang="en-US" dirty="0"/>
              <a:t>Age-specific mortality rates </a:t>
            </a:r>
            <a:r>
              <a:rPr lang="en-US" dirty="0" smtClean="0"/>
              <a:t>– female</a:t>
            </a:r>
          </a:p>
          <a:p>
            <a:r>
              <a:rPr lang="en-US" dirty="0" smtClean="0"/>
              <a:t>Number of deaths by calendar month 1975-2017</a:t>
            </a:r>
          </a:p>
          <a:p>
            <a:r>
              <a:rPr lang="en-US" dirty="0" smtClean="0"/>
              <a:t>Number of deaths by urban-rural classification 1975-2017</a:t>
            </a:r>
            <a:endParaRPr lang="en-GB" dirty="0"/>
          </a:p>
        </p:txBody>
      </p:sp>
    </p:spTree>
    <p:extLst>
      <p:ext uri="{BB962C8B-B14F-4D97-AF65-F5344CB8AC3E}">
        <p14:creationId xmlns:p14="http://schemas.microsoft.com/office/powerpoint/2010/main" val="38306012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392" y="948353"/>
            <a:ext cx="7962877" cy="857250"/>
          </a:xfrm>
        </p:spPr>
        <p:txBody>
          <a:bodyPr>
            <a:normAutofit/>
          </a:bodyPr>
          <a:lstStyle/>
          <a:p>
            <a:pPr algn="l"/>
            <a:r>
              <a:rPr lang="en-US" sz="2700" dirty="0"/>
              <a:t>International comparison: men</a:t>
            </a:r>
            <a:endParaRPr lang="en-GB" sz="2700" dirty="0"/>
          </a:p>
        </p:txBody>
      </p:sp>
      <p:sp>
        <p:nvSpPr>
          <p:cNvPr id="3" name="Rectangle 2"/>
          <p:cNvSpPr/>
          <p:nvPr/>
        </p:nvSpPr>
        <p:spPr>
          <a:xfrm>
            <a:off x="2545080" y="2065516"/>
            <a:ext cx="5981700" cy="34094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en-GB" sz="1350">
              <a:solidFill>
                <a:prstClr val="white"/>
              </a:solidFill>
            </a:endParaRPr>
          </a:p>
        </p:txBody>
      </p:sp>
      <p:sp>
        <p:nvSpPr>
          <p:cNvPr id="6" name="Rectangle 5"/>
          <p:cNvSpPr/>
          <p:nvPr/>
        </p:nvSpPr>
        <p:spPr>
          <a:xfrm>
            <a:off x="1363980" y="2192080"/>
            <a:ext cx="5981700" cy="34094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en-GB" sz="1350">
              <a:solidFill>
                <a:prstClr val="white"/>
              </a:solidFill>
            </a:endParaRPr>
          </a:p>
        </p:txBody>
      </p:sp>
      <p:pic>
        <p:nvPicPr>
          <p:cNvPr id="4" name="Picture 3"/>
          <p:cNvPicPr>
            <a:picLocks noChangeAspect="1"/>
          </p:cNvPicPr>
          <p:nvPr/>
        </p:nvPicPr>
        <p:blipFill>
          <a:blip r:embed="rId3"/>
          <a:stretch>
            <a:fillRect/>
          </a:stretch>
        </p:blipFill>
        <p:spPr>
          <a:xfrm>
            <a:off x="129453" y="1539973"/>
            <a:ext cx="8902456" cy="4229467"/>
          </a:xfrm>
          <a:prstGeom prst="rect">
            <a:avLst/>
          </a:prstGeom>
        </p:spPr>
      </p:pic>
    </p:spTree>
    <p:extLst>
      <p:ext uri="{BB962C8B-B14F-4D97-AF65-F5344CB8AC3E}">
        <p14:creationId xmlns:p14="http://schemas.microsoft.com/office/powerpoint/2010/main" val="3848674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989" y="1160912"/>
            <a:ext cx="2840107" cy="2091669"/>
          </a:xfrm>
        </p:spPr>
        <p:txBody>
          <a:bodyPr>
            <a:normAutofit/>
          </a:bodyPr>
          <a:lstStyle/>
          <a:p>
            <a:r>
              <a:rPr lang="en-GB" dirty="0" smtClean="0"/>
              <a:t>Indexed age- group mortality </a:t>
            </a:r>
            <a:r>
              <a:rPr lang="en-GB" dirty="0"/>
              <a:t>rates – </a:t>
            </a:r>
            <a:r>
              <a:rPr lang="en-GB" dirty="0" smtClean="0"/>
              <a:t>females</a:t>
            </a:r>
            <a:br>
              <a:rPr lang="en-GB" dirty="0" smtClean="0"/>
            </a:br>
            <a:r>
              <a:rPr lang="en-GB" dirty="0" smtClean="0"/>
              <a:t>1981-2016</a:t>
            </a:r>
            <a:endParaRPr lang="en-GB" dirty="0"/>
          </a:p>
        </p:txBody>
      </p:sp>
      <p:pic>
        <p:nvPicPr>
          <p:cNvPr id="5" name="Picture 4">
            <a:extLst>
              <a:ext uri="{FF2B5EF4-FFF2-40B4-BE49-F238E27FC236}">
                <a16:creationId xmlns="" xmlns:a16="http://schemas.microsoft.com/office/drawing/2014/main" id="{0063BDBC-93B7-4835-BD9C-3906E3B5FB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50096" y="857250"/>
            <a:ext cx="5695122" cy="5143500"/>
          </a:xfrm>
          <a:prstGeom prst="rect">
            <a:avLst/>
          </a:prstGeom>
        </p:spPr>
      </p:pic>
    </p:spTree>
    <p:extLst>
      <p:ext uri="{BB962C8B-B14F-4D97-AF65-F5344CB8AC3E}">
        <p14:creationId xmlns:p14="http://schemas.microsoft.com/office/powerpoint/2010/main" val="107559126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Presentation 3</a:t>
            </a:r>
            <a:endParaRPr lang="en-GB" dirty="0"/>
          </a:p>
        </p:txBody>
      </p:sp>
      <p:sp>
        <p:nvSpPr>
          <p:cNvPr id="3" name="Subtitle 2"/>
          <p:cNvSpPr>
            <a:spLocks noGrp="1"/>
          </p:cNvSpPr>
          <p:nvPr>
            <p:ph type="subTitle" idx="1"/>
          </p:nvPr>
        </p:nvSpPr>
        <p:spPr/>
        <p:txBody>
          <a:bodyPr/>
          <a:lstStyle/>
          <a:p>
            <a:r>
              <a:rPr lang="en-GB" dirty="0" smtClean="0"/>
              <a:t>Mike Murphy</a:t>
            </a:r>
          </a:p>
          <a:p>
            <a:r>
              <a:rPr lang="en-GB" dirty="0" smtClean="0"/>
              <a:t>London School of Economics</a:t>
            </a:r>
            <a:endParaRPr lang="en-GB" dirty="0"/>
          </a:p>
        </p:txBody>
      </p:sp>
    </p:spTree>
    <p:extLst>
      <p:ext uri="{BB962C8B-B14F-4D97-AF65-F5344CB8AC3E}">
        <p14:creationId xmlns:p14="http://schemas.microsoft.com/office/powerpoint/2010/main" val="370029375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57200" y="437662"/>
            <a:ext cx="8229600" cy="5685552"/>
          </a:xfrm>
        </p:spPr>
        <p:txBody>
          <a:bodyPr>
            <a:normAutofit/>
          </a:bodyPr>
          <a:lstStyle/>
          <a:p>
            <a:pPr>
              <a:spcBef>
                <a:spcPts val="0"/>
              </a:spcBef>
              <a:spcAft>
                <a:spcPts val="0"/>
              </a:spcAft>
              <a:tabLst>
                <a:tab pos="177800" algn="l"/>
              </a:tabLst>
              <a:defRPr/>
            </a:pPr>
            <a:endParaRPr lang="en-GB" sz="2400" u="sng" dirty="0">
              <a:solidFill>
                <a:srgbClr val="333333"/>
              </a:solidFill>
              <a:effectLst>
                <a:outerShdw blurRad="38100" dist="38100" dir="2700000" algn="tl">
                  <a:srgbClr val="C0C0C0"/>
                </a:outerShdw>
              </a:effectLst>
              <a:latin typeface="Arial" pitchFamily="34" charset="0"/>
            </a:endParaRPr>
          </a:p>
          <a:p>
            <a:pPr marL="0" indent="0" algn="ctr">
              <a:spcBef>
                <a:spcPts val="0"/>
              </a:spcBef>
              <a:tabLst>
                <a:tab pos="177800" algn="l"/>
              </a:tabLst>
              <a:defRPr/>
            </a:pPr>
            <a:r>
              <a:rPr lang="en-GB" sz="4000" b="1" dirty="0"/>
              <a:t>Short-term fluctuations and long-term trends in recent years</a:t>
            </a:r>
            <a:r>
              <a:rPr lang="en-GB" sz="1600" i="1" dirty="0">
                <a:solidFill>
                  <a:srgbClr val="333333"/>
                </a:solidFill>
                <a:effectLst>
                  <a:outerShdw blurRad="38100" dist="38100" dir="2700000" algn="tl">
                    <a:srgbClr val="C0C0C0"/>
                  </a:outerShdw>
                </a:effectLst>
                <a:latin typeface="Arial" pitchFamily="34" charset="0"/>
              </a:rPr>
              <a:t/>
            </a:r>
            <a:br>
              <a:rPr lang="en-GB" sz="1600" i="1" dirty="0">
                <a:solidFill>
                  <a:srgbClr val="333333"/>
                </a:solidFill>
                <a:effectLst>
                  <a:outerShdw blurRad="38100" dist="38100" dir="2700000" algn="tl">
                    <a:srgbClr val="C0C0C0"/>
                  </a:outerShdw>
                </a:effectLst>
                <a:latin typeface="Arial" pitchFamily="34" charset="0"/>
              </a:rPr>
            </a:br>
            <a:r>
              <a:rPr lang="en-GB" sz="2400" dirty="0">
                <a:solidFill>
                  <a:srgbClr val="800000"/>
                </a:solidFill>
                <a:effectLst>
                  <a:outerShdw blurRad="38100" dist="38100" dir="2700000" algn="tl">
                    <a:srgbClr val="C0C0C0"/>
                  </a:outerShdw>
                </a:effectLst>
                <a:latin typeface="Arial" pitchFamily="34" charset="0"/>
              </a:rPr>
              <a:t/>
            </a:r>
            <a:br>
              <a:rPr lang="en-GB" sz="2400" dirty="0">
                <a:solidFill>
                  <a:srgbClr val="800000"/>
                </a:solidFill>
                <a:effectLst>
                  <a:outerShdw blurRad="38100" dist="38100" dir="2700000" algn="tl">
                    <a:srgbClr val="C0C0C0"/>
                  </a:outerShdw>
                </a:effectLst>
                <a:latin typeface="Arial" pitchFamily="34" charset="0"/>
              </a:rPr>
            </a:br>
            <a:r>
              <a:rPr lang="en-GB" sz="3200" dirty="0">
                <a:solidFill>
                  <a:srgbClr val="800000"/>
                </a:solidFill>
                <a:effectLst>
                  <a:outerShdw blurRad="38100" dist="38100" dir="2700000" algn="tl">
                    <a:srgbClr val="C0C0C0"/>
                  </a:outerShdw>
                </a:effectLst>
                <a:latin typeface="Arial" pitchFamily="34" charset="0"/>
              </a:rPr>
              <a:t>Mike Murphy</a:t>
            </a: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18000"/>
            <a:ext cx="533933" cy="5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277815" y="3317631"/>
            <a:ext cx="5580185" cy="830997"/>
          </a:xfrm>
          <a:prstGeom prst="rect">
            <a:avLst/>
          </a:prstGeom>
        </p:spPr>
        <p:txBody>
          <a:bodyPr wrap="square">
            <a:spAutoFit/>
          </a:bodyPr>
          <a:lstStyle/>
          <a:p>
            <a:pPr algn="ctr" defTabSz="457200" eaLnBrk="1" fontAlgn="auto" hangingPunct="1">
              <a:spcBef>
                <a:spcPts val="0"/>
              </a:spcBef>
              <a:spcAft>
                <a:spcPts val="0"/>
              </a:spcAft>
            </a:pPr>
            <a:r>
              <a:rPr lang="en-GB" dirty="0" smtClean="0">
                <a:solidFill>
                  <a:prstClr val="black"/>
                </a:solidFill>
                <a:latin typeface="Calibri"/>
                <a:ea typeface="+mn-ea"/>
              </a:rPr>
              <a:t>Support </a:t>
            </a:r>
            <a:r>
              <a:rPr lang="en-GB" dirty="0">
                <a:solidFill>
                  <a:prstClr val="black"/>
                </a:solidFill>
                <a:latin typeface="Calibri"/>
                <a:ea typeface="+mn-ea"/>
              </a:rPr>
              <a:t>for his work  by The Health </a:t>
            </a:r>
            <a:r>
              <a:rPr lang="en-GB" dirty="0" smtClean="0">
                <a:solidFill>
                  <a:prstClr val="black"/>
                </a:solidFill>
                <a:latin typeface="Calibri"/>
                <a:ea typeface="+mn-ea"/>
              </a:rPr>
              <a:t>Foundation </a:t>
            </a:r>
            <a:r>
              <a:rPr lang="en-GB" dirty="0">
                <a:solidFill>
                  <a:prstClr val="black"/>
                </a:solidFill>
                <a:latin typeface="Calibri"/>
                <a:ea typeface="+mn-ea"/>
              </a:rPr>
              <a:t>is gratefully </a:t>
            </a:r>
            <a:r>
              <a:rPr lang="en-GB" dirty="0" smtClean="0">
                <a:solidFill>
                  <a:prstClr val="black"/>
                </a:solidFill>
                <a:latin typeface="Calibri"/>
                <a:ea typeface="+mn-ea"/>
              </a:rPr>
              <a:t>acknowledged </a:t>
            </a:r>
            <a:endParaRPr lang="en-GB" dirty="0">
              <a:solidFill>
                <a:prstClr val="black"/>
              </a:solidFill>
              <a:latin typeface="Calibri"/>
              <a:ea typeface="+mn-ea"/>
            </a:endParaRPr>
          </a:p>
        </p:txBody>
      </p:sp>
    </p:spTree>
    <p:extLst>
      <p:ext uri="{BB962C8B-B14F-4D97-AF65-F5344CB8AC3E}">
        <p14:creationId xmlns:p14="http://schemas.microsoft.com/office/powerpoint/2010/main" val="63624774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GB" sz="3200" dirty="0"/>
              <a:t>The 2015 “spike” in long-term context</a:t>
            </a:r>
            <a:endParaRPr lang="nl-BE" sz="3200" dirty="0"/>
          </a:p>
        </p:txBody>
      </p:sp>
      <p:sp>
        <p:nvSpPr>
          <p:cNvPr id="3" name="Tijdelijke aanduiding voor inhoud 2"/>
          <p:cNvSpPr>
            <a:spLocks noGrp="1"/>
          </p:cNvSpPr>
          <p:nvPr>
            <p:ph idx="1"/>
          </p:nvPr>
        </p:nvSpPr>
        <p:spPr/>
        <p:txBody>
          <a:bodyPr>
            <a:normAutofit lnSpcReduction="10000"/>
          </a:bodyPr>
          <a:lstStyle/>
          <a:p>
            <a:r>
              <a:rPr lang="en-GB" dirty="0"/>
              <a:t>Significant </a:t>
            </a:r>
            <a:r>
              <a:rPr lang="en-GB" u="sng" dirty="0"/>
              <a:t>decreases</a:t>
            </a:r>
            <a:r>
              <a:rPr lang="en-GB" dirty="0"/>
              <a:t> in life expectancy occurred </a:t>
            </a:r>
            <a:r>
              <a:rPr lang="en-GB" u="sng" dirty="0"/>
              <a:t>simultaneously</a:t>
            </a:r>
            <a:r>
              <a:rPr lang="en-GB" dirty="0"/>
              <a:t> in many high income countries, usually in 2015. This </a:t>
            </a:r>
            <a:r>
              <a:rPr lang="en-GB" u="sng" dirty="0"/>
              <a:t>universal</a:t>
            </a:r>
            <a:r>
              <a:rPr lang="en-GB" dirty="0"/>
              <a:t> spike in mortality has often been attributed to … </a:t>
            </a:r>
            <a:r>
              <a:rPr lang="en-GB" u="sng" dirty="0"/>
              <a:t>flu</a:t>
            </a:r>
            <a:r>
              <a:rPr lang="en-GB" dirty="0"/>
              <a:t> …  </a:t>
            </a:r>
            <a:r>
              <a:rPr lang="en-GB" u="sng" dirty="0"/>
              <a:t>healthcare systems … were unable to cope </a:t>
            </a:r>
            <a:r>
              <a:rPr lang="en-GB" dirty="0"/>
              <a:t>with this </a:t>
            </a:r>
            <a:r>
              <a:rPr lang="en-GB" u="sng" dirty="0"/>
              <a:t>unexpected</a:t>
            </a:r>
            <a:r>
              <a:rPr lang="en-GB" dirty="0"/>
              <a:t> challenge, resulting in the </a:t>
            </a:r>
            <a:r>
              <a:rPr lang="en-GB" u="sng" dirty="0"/>
              <a:t>first reductions in longevity for decades</a:t>
            </a:r>
            <a:r>
              <a:rPr lang="en-GB" dirty="0"/>
              <a:t> … and might signal more profound problems ... discontinuities in secular trends can lead to prolonged health crises—they are warning signs of </a:t>
            </a:r>
            <a:r>
              <a:rPr lang="en-GB" u="sng" dirty="0"/>
              <a:t>fundamental and longstanding societal and health problems</a:t>
            </a:r>
            <a:r>
              <a:rPr lang="en-GB" dirty="0"/>
              <a:t>.” </a:t>
            </a:r>
          </a:p>
          <a:p>
            <a:r>
              <a:rPr lang="en-GB" dirty="0"/>
              <a:t>Jasilionis, BMJ, 2018</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6144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B75859-2001-449E-9C2A-6983D3DF542C}"/>
              </a:ext>
            </a:extLst>
          </p:cNvPr>
          <p:cNvSpPr>
            <a:spLocks noGrp="1"/>
          </p:cNvSpPr>
          <p:nvPr>
            <p:ph type="title"/>
          </p:nvPr>
        </p:nvSpPr>
        <p:spPr/>
        <p:txBody>
          <a:bodyPr/>
          <a:lstStyle/>
          <a:p>
            <a:r>
              <a:rPr lang="en-GB" dirty="0"/>
              <a:t>Objectives</a:t>
            </a:r>
          </a:p>
        </p:txBody>
      </p:sp>
      <p:sp>
        <p:nvSpPr>
          <p:cNvPr id="3" name="Content Placeholder 2">
            <a:extLst>
              <a:ext uri="{FF2B5EF4-FFF2-40B4-BE49-F238E27FC236}">
                <a16:creationId xmlns:a16="http://schemas.microsoft.com/office/drawing/2014/main" xmlns="" id="{CBC03FC9-9244-44A8-8740-880BA704FB50}"/>
              </a:ext>
            </a:extLst>
          </p:cNvPr>
          <p:cNvSpPr>
            <a:spLocks noGrp="1"/>
          </p:cNvSpPr>
          <p:nvPr>
            <p:ph idx="1"/>
          </p:nvPr>
        </p:nvSpPr>
        <p:spPr/>
        <p:txBody>
          <a:bodyPr/>
          <a:lstStyle/>
          <a:p>
            <a:pPr>
              <a:lnSpc>
                <a:spcPts val="3200"/>
              </a:lnSpc>
              <a:spcBef>
                <a:spcPts val="1200"/>
              </a:spcBef>
            </a:pPr>
            <a:r>
              <a:rPr lang="en-GB" dirty="0"/>
              <a:t>Has there been a significant change in trend between 1990 and 2017?</a:t>
            </a:r>
          </a:p>
          <a:p>
            <a:pPr>
              <a:lnSpc>
                <a:spcPts val="3200"/>
              </a:lnSpc>
              <a:spcBef>
                <a:spcPts val="1200"/>
              </a:spcBef>
            </a:pPr>
            <a:r>
              <a:rPr lang="en-GB" dirty="0"/>
              <a:t>If yes: </a:t>
            </a:r>
          </a:p>
          <a:p>
            <a:pPr marL="800100" lvl="1" indent="-342900">
              <a:lnSpc>
                <a:spcPts val="3200"/>
              </a:lnSpc>
              <a:spcBef>
                <a:spcPts val="1200"/>
              </a:spcBef>
              <a:buFont typeface="Courier New" panose="02070309020205020404" pitchFamily="49" charset="0"/>
              <a:buChar char="o"/>
            </a:pPr>
            <a:r>
              <a:rPr lang="en-GB" dirty="0"/>
              <a:t>when did it occur</a:t>
            </a:r>
          </a:p>
          <a:p>
            <a:pPr marL="800100" lvl="1" indent="-342900">
              <a:lnSpc>
                <a:spcPts val="3200"/>
              </a:lnSpc>
              <a:spcBef>
                <a:spcPts val="1200"/>
              </a:spcBef>
              <a:buFont typeface="Courier New" panose="02070309020205020404" pitchFamily="49" charset="0"/>
              <a:buChar char="o"/>
            </a:pPr>
            <a:r>
              <a:rPr lang="en-GB" dirty="0"/>
              <a:t>Is the change and timing different for males and females, young (0 to 74) and old (75+), England and Wales</a:t>
            </a:r>
          </a:p>
        </p:txBody>
      </p:sp>
    </p:spTree>
    <p:extLst>
      <p:ext uri="{BB962C8B-B14F-4D97-AF65-F5344CB8AC3E}">
        <p14:creationId xmlns:p14="http://schemas.microsoft.com/office/powerpoint/2010/main" val="364948401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GB" sz="3200" dirty="0"/>
              <a:t>The Context: the 2015 “spike”</a:t>
            </a:r>
            <a:endParaRPr lang="nl-BE" sz="3200" dirty="0"/>
          </a:p>
        </p:txBody>
      </p:sp>
      <p:sp>
        <p:nvSpPr>
          <p:cNvPr id="3" name="Tijdelijke aanduiding voor inhoud 2"/>
          <p:cNvSpPr>
            <a:spLocks noGrp="1"/>
          </p:cNvSpPr>
          <p:nvPr>
            <p:ph idx="1"/>
          </p:nvPr>
        </p:nvSpPr>
        <p:spPr>
          <a:xfrm>
            <a:off x="457200" y="1322773"/>
            <a:ext cx="8229600" cy="4800441"/>
          </a:xfrm>
        </p:spPr>
        <p:txBody>
          <a:bodyPr>
            <a:normAutofit fontScale="70000" lnSpcReduction="20000"/>
          </a:bodyPr>
          <a:lstStyle/>
          <a:p>
            <a:r>
              <a:rPr lang="en-GB" sz="2800" dirty="0"/>
              <a:t>Compared with the yearly average for 2010-14, there were about 30,000 more deaths in England in 2015.</a:t>
            </a:r>
          </a:p>
          <a:p>
            <a:r>
              <a:rPr lang="en-GB" sz="2800" dirty="0"/>
              <a:t>…</a:t>
            </a:r>
          </a:p>
          <a:p>
            <a:r>
              <a:rPr lang="en-GB" sz="2800" dirty="0"/>
              <a:t>We tested the impact of recent population changes by applying the death rates for 2010-14 to the population in 2015. </a:t>
            </a:r>
            <a:r>
              <a:rPr lang="en-GB" sz="2800" u="sng" dirty="0"/>
              <a:t>Around two-thirds of the excess deaths in women in 2015, and all of the excess in men, could be explained by changes in the population size and age structure.</a:t>
            </a:r>
          </a:p>
          <a:p>
            <a:r>
              <a:rPr lang="en-GB" sz="2800" dirty="0"/>
              <a:t>This means there were still almost 5,000 more female deaths than expected that could not be accounted for by population change alone. [about 1% excess]</a:t>
            </a:r>
          </a:p>
          <a:p>
            <a:endParaRPr lang="en-GB" sz="2800" dirty="0"/>
          </a:p>
          <a:p>
            <a:r>
              <a:rPr lang="en-GB" sz="2800" dirty="0"/>
              <a:t>Compared with 2014, in 2015 female life expectancy at birth fell in 23 of the 28 countries in the EU and male life expectancy at birth fell in 16 EU countries.</a:t>
            </a:r>
          </a:p>
          <a:p>
            <a:pPr marL="0" indent="0">
              <a:spcBef>
                <a:spcPts val="0"/>
              </a:spcBef>
              <a:spcAft>
                <a:spcPts val="300"/>
              </a:spcAft>
            </a:pPr>
            <a:r>
              <a:rPr lang="en-GB" sz="2200" dirty="0">
                <a:latin typeface="Arial" panose="020B0604020202020204" pitchFamily="34" charset="0"/>
                <a:cs typeface="Arial" panose="020B0604020202020204" pitchFamily="34" charset="0"/>
              </a:rPr>
              <a:t>PHE Blog What’s happening with mortality rates in England? July 2017 John Newton, Allan Baker, Justine Fitzpatrick and Faith Ege.</a:t>
            </a: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9536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981371" cy="675273"/>
          </a:xfrm>
        </p:spPr>
        <p:txBody>
          <a:bodyPr>
            <a:normAutofit fontScale="90000"/>
          </a:bodyPr>
          <a:lstStyle/>
          <a:p>
            <a:r>
              <a:rPr lang="en-GB" sz="3200" b="1" dirty="0"/>
              <a:t>Explaining the 2015 Spike</a:t>
            </a:r>
            <a:r>
              <a:rPr lang="en-GB" sz="3200" dirty="0"/>
              <a:t/>
            </a:r>
            <a:br>
              <a:rPr lang="en-GB" sz="3200" dirty="0"/>
            </a:br>
            <a:endParaRPr lang="nl-BE" sz="3200" dirty="0"/>
          </a:p>
        </p:txBody>
      </p:sp>
      <p:sp>
        <p:nvSpPr>
          <p:cNvPr id="3" name="Tijdelijke aanduiding voor inhoud 2"/>
          <p:cNvSpPr>
            <a:spLocks noGrp="1"/>
          </p:cNvSpPr>
          <p:nvPr>
            <p:ph idx="1"/>
          </p:nvPr>
        </p:nvSpPr>
        <p:spPr>
          <a:xfrm>
            <a:off x="457200" y="949911"/>
            <a:ext cx="8229600" cy="5173303"/>
          </a:xfrm>
        </p:spPr>
        <p:txBody>
          <a:bodyPr>
            <a:normAutofit fontScale="92500" lnSpcReduction="20000"/>
          </a:bodyPr>
          <a:lstStyle/>
          <a:p>
            <a:r>
              <a:rPr lang="en-GB" dirty="0"/>
              <a:t>“Early analysis shows the largest rise in the number of deaths in England and Wales in over a decade was a result of an increase in dementia and Alzheimer’s related deaths and respiratory diseases (including flu) among older people.</a:t>
            </a:r>
          </a:p>
          <a:p>
            <a:r>
              <a:rPr lang="en-GB" dirty="0"/>
              <a:t>An increase in deaths will generally lead to a decrease in life expectancy that year, but we have seen these annual fluctuations before and the overall trend has remained positive”</a:t>
            </a:r>
          </a:p>
          <a:p>
            <a:r>
              <a:rPr lang="en-GB" dirty="0"/>
              <a:t>ONS</a:t>
            </a:r>
          </a:p>
          <a:p>
            <a:r>
              <a:rPr lang="en-GB" dirty="0"/>
              <a:t>“what is being observed cannot easily be attributed to influenza … the evidence points to a major failure of the health system, possibly exacerbated by failings in social care”</a:t>
            </a:r>
          </a:p>
          <a:p>
            <a:r>
              <a:rPr lang="en-GB" dirty="0"/>
              <a:t>Hiam et al</a:t>
            </a:r>
          </a:p>
          <a:p>
            <a:pPr>
              <a:spcBef>
                <a:spcPts val="0"/>
              </a:spcBef>
              <a:spcAft>
                <a:spcPts val="300"/>
              </a:spcAft>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2325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Research questions </a:t>
            </a:r>
            <a:r>
              <a:rPr lang="en-GB" b="1" dirty="0"/>
              <a:t/>
            </a:r>
            <a:br>
              <a:rPr lang="en-GB" b="1" dirty="0"/>
            </a:br>
            <a:endParaRPr lang="en-GB" dirty="0"/>
          </a:p>
        </p:txBody>
      </p:sp>
      <p:sp>
        <p:nvSpPr>
          <p:cNvPr id="3" name="Content Placeholder 2"/>
          <p:cNvSpPr>
            <a:spLocks noGrp="1"/>
          </p:cNvSpPr>
          <p:nvPr>
            <p:ph idx="1"/>
          </p:nvPr>
        </p:nvSpPr>
        <p:spPr/>
        <p:txBody>
          <a:bodyPr>
            <a:normAutofit/>
          </a:bodyPr>
          <a:lstStyle/>
          <a:p>
            <a:r>
              <a:rPr lang="en-GB" sz="3200" i="1" dirty="0"/>
              <a:t>What effect does an event such as the 2015 “spike” have on underlying long-term-trends?</a:t>
            </a:r>
          </a:p>
          <a:p>
            <a:r>
              <a:rPr lang="en-GB" sz="3200" i="1" dirty="0">
                <a:latin typeface="Arial" panose="020B0604020202020204" pitchFamily="34" charset="0"/>
                <a:cs typeface="Arial" panose="020B0604020202020204" pitchFamily="34" charset="0"/>
              </a:rPr>
              <a:t>Are short-term and long-term factors independent or linked</a:t>
            </a:r>
            <a:r>
              <a:rPr lang="en-GB" sz="3200" i="1" dirty="0" smtClean="0">
                <a:latin typeface="Arial" panose="020B0604020202020204" pitchFamily="34" charset="0"/>
                <a:cs typeface="Arial" panose="020B0604020202020204" pitchFamily="34" charset="0"/>
              </a:rPr>
              <a:t>?</a:t>
            </a:r>
            <a:endParaRPr lang="en-GB" sz="3200" i="1" dirty="0"/>
          </a:p>
        </p:txBody>
      </p:sp>
    </p:spTree>
    <p:extLst>
      <p:ext uri="{BB962C8B-B14F-4D97-AF65-F5344CB8AC3E}">
        <p14:creationId xmlns:p14="http://schemas.microsoft.com/office/powerpoint/2010/main" val="3692349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376082" cy="1143000"/>
          </a:xfrm>
        </p:spPr>
        <p:txBody>
          <a:bodyPr>
            <a:normAutofit/>
          </a:bodyPr>
          <a:lstStyle/>
          <a:p>
            <a:r>
              <a:rPr lang="en-GB" sz="3200" dirty="0"/>
              <a:t>Separating long- and short-term factors</a:t>
            </a:r>
            <a:endParaRPr lang="nl-BE" sz="3200" dirty="0"/>
          </a:p>
        </p:txBody>
      </p:sp>
      <p:sp>
        <p:nvSpPr>
          <p:cNvPr id="3" name="Tijdelijke aanduiding voor inhoud 2"/>
          <p:cNvSpPr>
            <a:spLocks noGrp="1"/>
          </p:cNvSpPr>
          <p:nvPr>
            <p:ph idx="1"/>
          </p:nvPr>
        </p:nvSpPr>
        <p:spPr/>
        <p:txBody>
          <a:bodyPr>
            <a:normAutofit/>
          </a:bodyPr>
          <a:lstStyle/>
          <a:p>
            <a:pPr>
              <a:spcBef>
                <a:spcPts val="0"/>
              </a:spcBef>
              <a:spcAft>
                <a:spcPts val="300"/>
              </a:spcAft>
              <a:buFont typeface="Arial" panose="020B0604020202020204" pitchFamily="34" charset="0"/>
              <a:buChar char="•"/>
            </a:pPr>
            <a:r>
              <a:rPr lang="en-GB" sz="3200" dirty="0">
                <a:latin typeface="Arial" panose="020B0604020202020204" pitchFamily="34" charset="0"/>
                <a:cs typeface="Arial" panose="020B0604020202020204" pitchFamily="34" charset="0"/>
              </a:rPr>
              <a:t>Standard time series approach is to disaggregate into trend, seasonal &amp; irregular (i.e. residual)</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0151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en-GB" b="1" dirty="0"/>
              <a:t>Monthly deaths United Kingdom </a:t>
            </a:r>
            <a:r>
              <a:rPr lang="en-GB" sz="3200" dirty="0"/>
              <a:t>Distinguishing Short &amp; Long-term factors:</a:t>
            </a:r>
            <a:endParaRPr lang="nl-BE" sz="3200" dirty="0"/>
          </a:p>
        </p:txBody>
      </p:sp>
      <p:pic>
        <p:nvPicPr>
          <p:cNvPr id="5" name="Content Placeholder 4">
            <a:extLst>
              <a:ext uri="{FF2B5EF4-FFF2-40B4-BE49-F238E27FC236}">
                <a16:creationId xmlns:a16="http://schemas.microsoft.com/office/drawing/2014/main" xmlns="" id="{8D6C6A95-567D-42B8-9A62-55DE1385E2E0}"/>
              </a:ext>
            </a:extLst>
          </p:cNvPr>
          <p:cNvPicPr>
            <a:picLocks noGrp="1" noChangeAspect="1"/>
          </p:cNvPicPr>
          <p:nvPr>
            <p:ph idx="1"/>
          </p:nvPr>
        </p:nvPicPr>
        <p:blipFill>
          <a:blip r:embed="rId3"/>
          <a:stretch>
            <a:fillRect/>
          </a:stretch>
        </p:blipFill>
        <p:spPr>
          <a:xfrm>
            <a:off x="964971" y="2060574"/>
            <a:ext cx="6929973" cy="4522788"/>
          </a:xfrm>
          <a:prstGeom prst="rect">
            <a:avLst/>
          </a:prstGeom>
        </p:spPr>
      </p:pic>
    </p:spTree>
    <p:extLst>
      <p:ext uri="{BB962C8B-B14F-4D97-AF65-F5344CB8AC3E}">
        <p14:creationId xmlns:p14="http://schemas.microsoft.com/office/powerpoint/2010/main" val="227441593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en-GB" b="1" dirty="0"/>
              <a:t>Annual deaths United Kingdom </a:t>
            </a:r>
            <a:r>
              <a:rPr lang="en-GB" sz="3200" dirty="0"/>
              <a:t>Distinguishing Short &amp; Long-term factors:</a:t>
            </a:r>
            <a:endParaRPr lang="nl-BE" sz="3200" dirty="0"/>
          </a:p>
        </p:txBody>
      </p:sp>
      <p:pic>
        <p:nvPicPr>
          <p:cNvPr id="9" name="Content Placeholder 8">
            <a:extLst>
              <a:ext uri="{FF2B5EF4-FFF2-40B4-BE49-F238E27FC236}">
                <a16:creationId xmlns:a16="http://schemas.microsoft.com/office/drawing/2014/main" xmlns="" id="{C40A7FE8-F125-4379-AD30-573923174B1F}"/>
              </a:ext>
            </a:extLst>
          </p:cNvPr>
          <p:cNvPicPr>
            <a:picLocks noGrp="1" noChangeAspect="1"/>
          </p:cNvPicPr>
          <p:nvPr>
            <p:ph idx="1"/>
          </p:nvPr>
        </p:nvPicPr>
        <p:blipFill>
          <a:blip r:embed="rId3"/>
          <a:stretch>
            <a:fillRect/>
          </a:stretch>
        </p:blipFill>
        <p:spPr>
          <a:xfrm>
            <a:off x="1086545" y="1600200"/>
            <a:ext cx="6970910" cy="4522788"/>
          </a:xfrm>
          <a:prstGeom prst="rect">
            <a:avLst/>
          </a:prstGeom>
        </p:spPr>
      </p:pic>
    </p:spTree>
    <p:extLst>
      <p:ext uri="{BB962C8B-B14F-4D97-AF65-F5344CB8AC3E}">
        <p14:creationId xmlns:p14="http://schemas.microsoft.com/office/powerpoint/2010/main" val="390222784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GB" sz="3200" dirty="0"/>
              <a:t>Decomposition of SDRs</a:t>
            </a:r>
            <a:endParaRPr lang="nl-BE" sz="3200" dirty="0"/>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xmlns="" id="{A5BAFC0B-02E1-448D-9244-70CE3BA676B3}"/>
                  </a:ext>
                </a:extLst>
              </p:cNvPr>
              <p:cNvSpPr>
                <a:spLocks noGrp="1"/>
              </p:cNvSpPr>
              <p:nvPr>
                <p:ph idx="1"/>
              </p:nvPr>
            </p:nvSpPr>
            <p:spPr/>
            <p:txBody>
              <a:bodyPr>
                <a:normAutofit fontScale="70000" lnSpcReduction="20000"/>
              </a:bodyPr>
              <a:lstStyle/>
              <a:p>
                <a:r>
                  <a:rPr lang="en-GB" dirty="0"/>
                  <a:t>The SDR is a weighted sum of age-specific mortality rates with a fixed set of weights.</a:t>
                </a:r>
              </a:p>
              <a:p>
                <a:pPr/>
                <a14:m>
                  <m:oMathPara xmlns:m="http://schemas.openxmlformats.org/officeDocument/2006/math">
                    <m:oMathParaPr>
                      <m:jc m:val="centerGroup"/>
                    </m:oMathParaPr>
                    <m:oMath xmlns:m="http://schemas.openxmlformats.org/officeDocument/2006/math">
                      <m:r>
                        <a:rPr lang="en-GB" i="1">
                          <a:latin typeface="Cambria Math"/>
                        </a:rPr>
                        <m:t>𝑆𝐷𝑅</m:t>
                      </m:r>
                      <m:r>
                        <a:rPr lang="en-GB" i="1">
                          <a:latin typeface="Cambria Math"/>
                        </a:rPr>
                        <m:t>=</m:t>
                      </m:r>
                      <m:nary>
                        <m:naryPr>
                          <m:chr m:val="∑"/>
                          <m:limLoc m:val="undOvr"/>
                          <m:supHide m:val="on"/>
                          <m:ctrlPr>
                            <a:rPr lang="en-GB" i="1">
                              <a:latin typeface="Cambria Math" panose="02040503050406030204" pitchFamily="18" charset="0"/>
                            </a:rPr>
                          </m:ctrlPr>
                        </m:naryPr>
                        <m:sub>
                          <m:r>
                            <a:rPr lang="en-GB" i="1">
                              <a:latin typeface="Cambria Math"/>
                            </a:rPr>
                            <m:t>𝑎</m:t>
                          </m:r>
                        </m:sub>
                        <m:sup/>
                        <m:e>
                          <m:sSub>
                            <m:sSubPr>
                              <m:ctrlPr>
                                <a:rPr lang="en-GB" i="1">
                                  <a:latin typeface="Cambria Math" panose="02040503050406030204" pitchFamily="18" charset="0"/>
                                </a:rPr>
                              </m:ctrlPr>
                            </m:sSubPr>
                            <m:e>
                              <m:r>
                                <a:rPr lang="en-GB" i="1">
                                  <a:latin typeface="Cambria Math"/>
                                </a:rPr>
                                <m:t>𝑚</m:t>
                              </m:r>
                            </m:e>
                            <m:sub>
                              <m:r>
                                <a:rPr lang="en-GB" i="1">
                                  <a:latin typeface="Cambria Math"/>
                                </a:rPr>
                                <m:t>𝑎</m:t>
                              </m:r>
                            </m:sub>
                          </m:sSub>
                        </m:e>
                      </m:nary>
                      <m:sSub>
                        <m:sSubPr>
                          <m:ctrlPr>
                            <a:rPr lang="en-GB" i="1">
                              <a:latin typeface="Cambria Math" panose="02040503050406030204" pitchFamily="18" charset="0"/>
                            </a:rPr>
                          </m:ctrlPr>
                        </m:sSubPr>
                        <m:e>
                          <m:r>
                            <a:rPr lang="en-GB" i="1">
                              <a:latin typeface="Cambria Math"/>
                            </a:rPr>
                            <m:t>𝑤</m:t>
                          </m:r>
                        </m:e>
                        <m:sub>
                          <m:r>
                            <a:rPr lang="en-GB" i="1">
                              <a:latin typeface="Cambria Math"/>
                            </a:rPr>
                            <m:t>𝑎</m:t>
                          </m:r>
                        </m:sub>
                      </m:sSub>
                    </m:oMath>
                  </m:oMathPara>
                </a14:m>
                <a:endParaRPr lang="en-GB" dirty="0"/>
              </a:p>
              <a:p>
                <a:r>
                  <a:rPr lang="en-GB" dirty="0"/>
                  <a:t>where </a:t>
                </a:r>
                <a:r>
                  <a:rPr lang="en-GB" i="1" dirty="0"/>
                  <a:t>m</a:t>
                </a:r>
                <a:r>
                  <a:rPr lang="en-GB" i="1" baseline="-25000" dirty="0"/>
                  <a:t>a</a:t>
                </a:r>
                <a:r>
                  <a:rPr lang="en-GB" dirty="0"/>
                  <a:t> are observed age-specific rates at age </a:t>
                </a:r>
                <a:r>
                  <a:rPr lang="en-GB" i="1" dirty="0"/>
                  <a:t>a</a:t>
                </a:r>
                <a:r>
                  <a:rPr lang="en-GB" dirty="0"/>
                  <a:t>, and </a:t>
                </a:r>
                <a:r>
                  <a:rPr lang="en-GB" i="1" dirty="0"/>
                  <a:t>w</a:t>
                </a:r>
                <a:r>
                  <a:rPr lang="en-GB" i="1" baseline="-25000" dirty="0"/>
                  <a:t>a</a:t>
                </a:r>
                <a:r>
                  <a:rPr lang="en-GB" dirty="0"/>
                  <a:t> are a set of fixed weights that approximate to the observed age distribution.</a:t>
                </a:r>
              </a:p>
              <a:p>
                <a:r>
                  <a:rPr lang="en-GB" dirty="0"/>
                  <a:t>The Crude Death Rate (CDR) can also be expressed as a weighted sum of the same age-specific rates, but with the weights being those of the actual population distribution in that year. </a:t>
                </a:r>
              </a:p>
              <a:p>
                <a:pPr/>
                <a14:m>
                  <m:oMathPara xmlns:m="http://schemas.openxmlformats.org/officeDocument/2006/math">
                    <m:oMathParaPr>
                      <m:jc m:val="centerGroup"/>
                    </m:oMathParaPr>
                    <m:oMath xmlns:m="http://schemas.openxmlformats.org/officeDocument/2006/math">
                      <m:r>
                        <a:rPr lang="en-GB" i="1">
                          <a:latin typeface="Cambria Math"/>
                        </a:rPr>
                        <m:t>𝐶𝐷𝑅</m:t>
                      </m:r>
                      <m:r>
                        <a:rPr lang="en-GB" i="1">
                          <a:latin typeface="Cambria Math"/>
                        </a:rPr>
                        <m:t>=</m:t>
                      </m:r>
                      <m:nary>
                        <m:naryPr>
                          <m:chr m:val="∑"/>
                          <m:limLoc m:val="undOvr"/>
                          <m:supHide m:val="on"/>
                          <m:ctrlPr>
                            <a:rPr lang="en-GB" i="1">
                              <a:latin typeface="Cambria Math" panose="02040503050406030204" pitchFamily="18" charset="0"/>
                            </a:rPr>
                          </m:ctrlPr>
                        </m:naryPr>
                        <m:sub>
                          <m:r>
                            <a:rPr lang="en-GB" i="1">
                              <a:latin typeface="Cambria Math"/>
                            </a:rPr>
                            <m:t>𝑎</m:t>
                          </m:r>
                        </m:sub>
                        <m:sup/>
                        <m:e>
                          <m:sSub>
                            <m:sSubPr>
                              <m:ctrlPr>
                                <a:rPr lang="en-GB" i="1">
                                  <a:latin typeface="Cambria Math" panose="02040503050406030204" pitchFamily="18" charset="0"/>
                                </a:rPr>
                              </m:ctrlPr>
                            </m:sSubPr>
                            <m:e>
                              <m:r>
                                <a:rPr lang="en-GB" i="1">
                                  <a:latin typeface="Cambria Math"/>
                                </a:rPr>
                                <m:t>𝑚</m:t>
                              </m:r>
                            </m:e>
                            <m:sub>
                              <m:r>
                                <a:rPr lang="en-GB" i="1">
                                  <a:latin typeface="Cambria Math"/>
                                </a:rPr>
                                <m:t>𝑎</m:t>
                              </m:r>
                            </m:sub>
                          </m:sSub>
                        </m:e>
                      </m:nary>
                      <m:sSub>
                        <m:sSubPr>
                          <m:ctrlPr>
                            <a:rPr lang="en-GB" i="1">
                              <a:latin typeface="Cambria Math" panose="02040503050406030204" pitchFamily="18" charset="0"/>
                            </a:rPr>
                          </m:ctrlPr>
                        </m:sSubPr>
                        <m:e>
                          <m:r>
                            <a:rPr lang="en-GB" i="1">
                              <a:latin typeface="Cambria Math"/>
                            </a:rPr>
                            <m:t>𝑝</m:t>
                          </m:r>
                        </m:e>
                        <m:sub>
                          <m:r>
                            <a:rPr lang="en-GB" i="1">
                              <a:latin typeface="Cambria Math"/>
                            </a:rPr>
                            <m:t>𝑎</m:t>
                          </m:r>
                        </m:sub>
                      </m:sSub>
                    </m:oMath>
                  </m:oMathPara>
                </a14:m>
                <a:endParaRPr lang="en-GB" dirty="0"/>
              </a:p>
              <a:p>
                <a:r>
                  <a:rPr lang="en-GB" dirty="0"/>
                  <a:t>An additional death has the same impact on CDR irrespective of age of occurrence. Since the distributions of actual population and standard population are similar, the same holds approximately for SDR as well.</a:t>
                </a:r>
              </a:p>
              <a:p>
                <a:r>
                  <a:rPr lang="en-GB" dirty="0"/>
                  <a:t>Therefore the ratio of the estimated number of overall trend deaths to the observed annual number of deaths gives the ratio of overall trend SDR to observed SDR.</a:t>
                </a:r>
              </a:p>
            </p:txBody>
          </p:sp>
        </mc:Choice>
        <mc:Fallback xmlns="">
          <p:sp>
            <p:nvSpPr>
              <p:cNvPr id="4" name="Content Placeholder 3">
                <a:extLst>
                  <a:ext uri="{FF2B5EF4-FFF2-40B4-BE49-F238E27FC236}">
                    <a16:creationId xmlns:a16="http://schemas.microsoft.com/office/drawing/2014/main" id="{A5BAFC0B-02E1-448D-9244-70CE3BA676B3}"/>
                  </a:ext>
                </a:extLst>
              </p:cNvPr>
              <p:cNvSpPr>
                <a:spLocks noGrp="1" noRot="1" noChangeAspect="1" noMove="1" noResize="1" noEditPoints="1" noAdjustHandles="1" noChangeArrowheads="1" noChangeShapeType="1" noTextEdit="1"/>
              </p:cNvSpPr>
              <p:nvPr>
                <p:ph idx="1"/>
              </p:nvPr>
            </p:nvSpPr>
            <p:spPr>
              <a:blipFill>
                <a:blip r:embed="rId3"/>
                <a:stretch>
                  <a:fillRect l="-593" t="-2024" r="-370" b="-1619"/>
                </a:stretch>
              </a:blipFill>
            </p:spPr>
            <p:txBody>
              <a:bodyPr/>
              <a:lstStyle/>
              <a:p>
                <a:r>
                  <a:rPr lang="en-GB">
                    <a:noFill/>
                  </a:rPr>
                  <a:t> </a:t>
                </a:r>
              </a:p>
            </p:txBody>
          </p:sp>
        </mc:Fallback>
      </mc:AlternateContent>
    </p:spTree>
    <p:extLst>
      <p:ext uri="{BB962C8B-B14F-4D97-AF65-F5344CB8AC3E}">
        <p14:creationId xmlns:p14="http://schemas.microsoft.com/office/powerpoint/2010/main" val="282747307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GB" b="1" dirty="0"/>
              <a:t>UK SDR Trends original and adjusted for annual fluctuations</a:t>
            </a:r>
            <a:endParaRPr lang="nl-BE" sz="3200" dirty="0"/>
          </a:p>
        </p:txBody>
      </p:sp>
      <p:sp>
        <p:nvSpPr>
          <p:cNvPr id="5" name="Content Placeholder 4">
            <a:extLst>
              <a:ext uri="{FF2B5EF4-FFF2-40B4-BE49-F238E27FC236}">
                <a16:creationId xmlns:a16="http://schemas.microsoft.com/office/drawing/2014/main" xmlns="" id="{1A130365-25BE-4365-B0A3-3FDE31571339}"/>
              </a:ext>
            </a:extLst>
          </p:cNvPr>
          <p:cNvSpPr>
            <a:spLocks noGrp="1"/>
          </p:cNvSpPr>
          <p:nvPr>
            <p:ph idx="1"/>
          </p:nvPr>
        </p:nvSpPr>
        <p:spPr/>
        <p:txBody>
          <a:bodyPr/>
          <a:lstStyle/>
          <a:p>
            <a:endParaRPr lang="en-GB" dirty="0"/>
          </a:p>
        </p:txBody>
      </p:sp>
      <p:pic>
        <p:nvPicPr>
          <p:cNvPr id="6" name="Picture 5">
            <a:extLst>
              <a:ext uri="{FF2B5EF4-FFF2-40B4-BE49-F238E27FC236}">
                <a16:creationId xmlns:a16="http://schemas.microsoft.com/office/drawing/2014/main" xmlns="" id="{B80FFE7B-0516-4B52-9B9A-BEAD1A63AB27}"/>
              </a:ext>
            </a:extLst>
          </p:cNvPr>
          <p:cNvPicPr>
            <a:picLocks noChangeAspect="1"/>
          </p:cNvPicPr>
          <p:nvPr/>
        </p:nvPicPr>
        <p:blipFill>
          <a:blip r:embed="rId3"/>
          <a:stretch>
            <a:fillRect/>
          </a:stretch>
        </p:blipFill>
        <p:spPr>
          <a:xfrm>
            <a:off x="457200" y="1561657"/>
            <a:ext cx="7386221" cy="4901037"/>
          </a:xfrm>
          <a:prstGeom prst="rect">
            <a:avLst/>
          </a:prstGeom>
        </p:spPr>
      </p:pic>
    </p:spTree>
    <p:extLst>
      <p:ext uri="{BB962C8B-B14F-4D97-AF65-F5344CB8AC3E}">
        <p14:creationId xmlns:p14="http://schemas.microsoft.com/office/powerpoint/2010/main" val="393270214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endParaRPr lang="nl-BE" sz="3200" dirty="0"/>
          </a:p>
        </p:txBody>
      </p:sp>
      <p:sp>
        <p:nvSpPr>
          <p:cNvPr id="3" name="Tijdelijke aanduiding voor inhoud 2"/>
          <p:cNvSpPr>
            <a:spLocks noGrp="1"/>
          </p:cNvSpPr>
          <p:nvPr>
            <p:ph idx="1"/>
          </p:nvPr>
        </p:nvSpPr>
        <p:spPr>
          <a:xfrm>
            <a:off x="457200" y="498764"/>
            <a:ext cx="8229600" cy="5624450"/>
          </a:xfrm>
        </p:spPr>
        <p:txBody>
          <a:bodyPr>
            <a:normAutofit/>
          </a:bodyPr>
          <a:lstStyle/>
          <a:p>
            <a:pPr>
              <a:spcBef>
                <a:spcPts val="0"/>
              </a:spcBef>
              <a:spcAft>
                <a:spcPts val="300"/>
              </a:spcAft>
              <a:buFont typeface="Arial" panose="020B0604020202020204" pitchFamily="34" charset="0"/>
              <a:buChar char="•"/>
            </a:pPr>
            <a:r>
              <a:rPr lang="en-GB" sz="2800" dirty="0">
                <a:latin typeface="Arial" panose="020B0604020202020204" pitchFamily="34" charset="0"/>
                <a:cs typeface="Arial" panose="020B0604020202020204" pitchFamily="34" charset="0"/>
              </a:rPr>
              <a:t>The adjusted values show slightly attenuated trends (e.g. the elbow in 2011), and slightly less pronounced declines, but leave the main conclusion that these fluctuations add little to the </a:t>
            </a:r>
            <a:r>
              <a:rPr lang="en-GB" sz="2800" u="sng" dirty="0">
                <a:latin typeface="Arial" panose="020B0604020202020204" pitchFamily="34" charset="0"/>
                <a:cs typeface="Arial" panose="020B0604020202020204" pitchFamily="34" charset="0"/>
              </a:rPr>
              <a:t>direct </a:t>
            </a:r>
            <a:r>
              <a:rPr lang="en-GB" sz="2800" dirty="0">
                <a:latin typeface="Arial" panose="020B0604020202020204" pitchFamily="34" charset="0"/>
                <a:cs typeface="Arial" panose="020B0604020202020204" pitchFamily="34" charset="0"/>
              </a:rPr>
              <a:t>explanation of the reductions in long-term improvement in mortality </a:t>
            </a:r>
          </a:p>
          <a:p>
            <a:pPr>
              <a:spcBef>
                <a:spcPts val="0"/>
              </a:spcBef>
              <a:spcAft>
                <a:spcPts val="300"/>
              </a:spcAft>
              <a:buFont typeface="Arial" panose="020B0604020202020204" pitchFamily="34" charset="0"/>
              <a:buChar char="•"/>
            </a:pPr>
            <a:r>
              <a:rPr lang="en-GB" sz="2800" dirty="0">
                <a:latin typeface="Arial" panose="020B0604020202020204" pitchFamily="34" charset="0"/>
                <a:cs typeface="Arial" panose="020B0604020202020204" pitchFamily="34" charset="0"/>
              </a:rPr>
              <a:t>However, the countries which appear to have recovered such as Scandinavia have been less affected (so potentially effects not just in winter)</a:t>
            </a:r>
          </a:p>
          <a:p>
            <a:pPr>
              <a:spcBef>
                <a:spcPts val="0"/>
              </a:spcBef>
              <a:spcAft>
                <a:spcPts val="300"/>
              </a:spcAft>
              <a:buFont typeface="Arial" panose="020B0604020202020204" pitchFamily="34" charset="0"/>
              <a:buChar char="•"/>
            </a:pPr>
            <a:r>
              <a:rPr lang="en-GB" sz="2800" dirty="0">
                <a:latin typeface="Arial" panose="020B0604020202020204" pitchFamily="34" charset="0"/>
                <a:cs typeface="Arial" panose="020B0604020202020204" pitchFamily="34" charset="0"/>
              </a:rPr>
              <a:t>Seasonal excess doesn’t affect long-term trends substantially, but Western Europe more affected by deterioration than Northern Europe </a:t>
            </a:r>
          </a:p>
          <a:p>
            <a:pPr>
              <a:spcBef>
                <a:spcPts val="0"/>
              </a:spcBef>
              <a:spcAft>
                <a:spcPts val="300"/>
              </a:spcAft>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7570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981371" cy="959358"/>
          </a:xfrm>
        </p:spPr>
        <p:txBody>
          <a:bodyPr>
            <a:normAutofit/>
          </a:bodyPr>
          <a:lstStyle/>
          <a:p>
            <a:r>
              <a:rPr lang="en-GB" sz="3200" dirty="0"/>
              <a:t>Decomposition terms</a:t>
            </a:r>
            <a:endParaRPr lang="nl-BE" sz="3200" dirty="0"/>
          </a:p>
        </p:txBody>
      </p:sp>
      <p:graphicFrame>
        <p:nvGraphicFramePr>
          <p:cNvPr id="6" name="Content Placeholder 5">
            <a:extLst>
              <a:ext uri="{FF2B5EF4-FFF2-40B4-BE49-F238E27FC236}">
                <a16:creationId xmlns:a16="http://schemas.microsoft.com/office/drawing/2014/main" xmlns="" id="{DFA11823-8954-4161-A3A6-FBB899171CD7}"/>
              </a:ext>
            </a:extLst>
          </p:cNvPr>
          <p:cNvGraphicFramePr>
            <a:graphicFrameLocks noGrp="1"/>
          </p:cNvGraphicFramePr>
          <p:nvPr>
            <p:ph idx="1"/>
            <p:extLst>
              <p:ext uri="{D42A27DB-BD31-4B8C-83A1-F6EECF244321}">
                <p14:modId xmlns:p14="http://schemas.microsoft.com/office/powerpoint/2010/main" val="2546248573"/>
              </p:ext>
            </p:extLst>
          </p:nvPr>
        </p:nvGraphicFramePr>
        <p:xfrm>
          <a:off x="1899822" y="1391202"/>
          <a:ext cx="3614047" cy="5280660"/>
        </p:xfrm>
        <a:graphic>
          <a:graphicData uri="http://schemas.openxmlformats.org/drawingml/2006/table">
            <a:tbl>
              <a:tblPr firstRow="1" firstCol="1" bandRow="1">
                <a:tableStyleId>{5C22544A-7EE6-4342-B048-85BDC9FD1C3A}</a:tableStyleId>
              </a:tblPr>
              <a:tblGrid>
                <a:gridCol w="639192">
                  <a:extLst>
                    <a:ext uri="{9D8B030D-6E8A-4147-A177-3AD203B41FA5}">
                      <a16:colId xmlns:a16="http://schemas.microsoft.com/office/drawing/2014/main" xmlns="" val="3817907738"/>
                    </a:ext>
                  </a:extLst>
                </a:gridCol>
                <a:gridCol w="981832">
                  <a:extLst>
                    <a:ext uri="{9D8B030D-6E8A-4147-A177-3AD203B41FA5}">
                      <a16:colId xmlns:a16="http://schemas.microsoft.com/office/drawing/2014/main" xmlns="" val="1715540099"/>
                    </a:ext>
                  </a:extLst>
                </a:gridCol>
                <a:gridCol w="769855">
                  <a:extLst>
                    <a:ext uri="{9D8B030D-6E8A-4147-A177-3AD203B41FA5}">
                      <a16:colId xmlns:a16="http://schemas.microsoft.com/office/drawing/2014/main" xmlns="" val="2349842059"/>
                    </a:ext>
                  </a:extLst>
                </a:gridCol>
                <a:gridCol w="623042">
                  <a:extLst>
                    <a:ext uri="{9D8B030D-6E8A-4147-A177-3AD203B41FA5}">
                      <a16:colId xmlns:a16="http://schemas.microsoft.com/office/drawing/2014/main" xmlns="" val="942300595"/>
                    </a:ext>
                  </a:extLst>
                </a:gridCol>
                <a:gridCol w="600126">
                  <a:extLst>
                    <a:ext uri="{9D8B030D-6E8A-4147-A177-3AD203B41FA5}">
                      <a16:colId xmlns:a16="http://schemas.microsoft.com/office/drawing/2014/main" xmlns="" val="2299295786"/>
                    </a:ext>
                  </a:extLst>
                </a:gridCol>
              </a:tblGrid>
              <a:tr h="251460">
                <a:tc rowSpan="2">
                  <a:txBody>
                    <a:bodyPr/>
                    <a:lstStyle/>
                    <a:p>
                      <a:pPr algn="r">
                        <a:spcAft>
                          <a:spcPts val="0"/>
                        </a:spcAft>
                      </a:pPr>
                      <a:r>
                        <a:rPr lang="en-GB" sz="1100" dirty="0">
                          <a:effectLst/>
                        </a:rPr>
                        <a:t>Year</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rowSpan="2">
                  <a:txBody>
                    <a:bodyPr/>
                    <a:lstStyle/>
                    <a:p>
                      <a:pPr algn="r">
                        <a:spcAft>
                          <a:spcPts val="0"/>
                        </a:spcAft>
                      </a:pPr>
                      <a:r>
                        <a:rPr lang="en-GB" sz="1100" dirty="0">
                          <a:effectLst/>
                        </a:rPr>
                        <a:t>Annual total (000s)</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b="1" kern="1200" dirty="0">
                          <a:solidFill>
                            <a:schemeClr val="lt1"/>
                          </a:solidFill>
                          <a:effectLst/>
                          <a:latin typeface="+mn-lt"/>
                          <a:ea typeface="+mn-ea"/>
                          <a:cs typeface="+mn-cs"/>
                        </a:rPr>
                        <a:t>Percent</a:t>
                      </a:r>
                    </a:p>
                  </a:txBody>
                  <a:tcPr marL="53140" marR="53140" marT="0" marB="0" anchor="b"/>
                </a:tc>
                <a:tc>
                  <a:txBody>
                    <a:bodyPr/>
                    <a:lstStyle/>
                    <a:p>
                      <a:pPr algn="r">
                        <a:spcAft>
                          <a:spcPts val="0"/>
                        </a:spcAft>
                      </a:pPr>
                      <a:endParaRPr lang="en-GB" sz="1100" b="1" kern="1200" dirty="0">
                        <a:solidFill>
                          <a:schemeClr val="lt1"/>
                        </a:solidFill>
                        <a:effectLst/>
                        <a:latin typeface="+mn-lt"/>
                        <a:ea typeface="+mn-ea"/>
                        <a:cs typeface="+mn-cs"/>
                      </a:endParaRPr>
                    </a:p>
                  </a:txBody>
                  <a:tcPr marL="53140" marR="53140" marT="0" marB="0" anchor="b"/>
                </a:tc>
                <a:tc>
                  <a:txBody>
                    <a:bodyPr/>
                    <a:lstStyle/>
                    <a:p>
                      <a:pPr algn="r">
                        <a:spcAft>
                          <a:spcPts val="0"/>
                        </a:spcAft>
                      </a:pPr>
                      <a:endParaRPr lang="en-GB" sz="1100" b="1" kern="1200" dirty="0">
                        <a:solidFill>
                          <a:schemeClr val="lt1"/>
                        </a:solidFill>
                        <a:effectLst/>
                        <a:latin typeface="+mn-lt"/>
                        <a:ea typeface="+mn-ea"/>
                        <a:cs typeface="+mn-cs"/>
                      </a:endParaRPr>
                    </a:p>
                  </a:txBody>
                  <a:tcPr marL="53140" marR="53140" marT="0" marB="0" anchor="b"/>
                </a:tc>
                <a:extLst>
                  <a:ext uri="{0D108BD9-81ED-4DB2-BD59-A6C34878D82A}">
                    <a16:rowId xmlns:a16="http://schemas.microsoft.com/office/drawing/2014/main" xmlns="" val="3201359308"/>
                  </a:ext>
                </a:extLst>
              </a:tr>
              <a:tr h="251460">
                <a:tc vMerge="1">
                  <a:txBody>
                    <a:bodyPr/>
                    <a:lstStyle/>
                    <a:p>
                      <a:endParaRPr lang="en-GB"/>
                    </a:p>
                  </a:txBody>
                  <a:tcPr/>
                </a:tc>
                <a:tc vMerge="1">
                  <a:txBody>
                    <a:bodyPr/>
                    <a:lstStyle/>
                    <a:p>
                      <a:endParaRPr lang="en-GB"/>
                    </a:p>
                  </a:txBody>
                  <a:tcPr/>
                </a:tc>
                <a:tc>
                  <a:txBody>
                    <a:bodyPr/>
                    <a:lstStyle/>
                    <a:p>
                      <a:pPr algn="r">
                        <a:spcAft>
                          <a:spcPts val="0"/>
                        </a:spcAft>
                      </a:pPr>
                      <a:r>
                        <a:rPr lang="en-GB" sz="1100" b="1" kern="1200" dirty="0">
                          <a:solidFill>
                            <a:schemeClr val="tx1"/>
                          </a:solidFill>
                          <a:effectLst/>
                          <a:latin typeface="+mn-lt"/>
                          <a:ea typeface="+mn-ea"/>
                          <a:cs typeface="+mn-cs"/>
                        </a:rPr>
                        <a:t>Secular trend</a:t>
                      </a:r>
                    </a:p>
                  </a:txBody>
                  <a:tcPr marL="53140" marR="53140" marT="0" marB="0" anchor="b"/>
                </a:tc>
                <a:tc>
                  <a:txBody>
                    <a:bodyPr/>
                    <a:lstStyle/>
                    <a:p>
                      <a:pPr algn="r">
                        <a:spcAft>
                          <a:spcPts val="0"/>
                        </a:spcAft>
                      </a:pPr>
                      <a:r>
                        <a:rPr lang="en-GB" sz="1100" b="1" kern="1200" dirty="0">
                          <a:solidFill>
                            <a:schemeClr val="tx1"/>
                          </a:solidFill>
                          <a:effectLst/>
                          <a:latin typeface="+mn-lt"/>
                          <a:ea typeface="+mn-ea"/>
                          <a:cs typeface="+mn-cs"/>
                        </a:rPr>
                        <a:t>Seasonal excess</a:t>
                      </a:r>
                    </a:p>
                  </a:txBody>
                  <a:tcPr marL="53140" marR="53140" marT="0" marB="0" anchor="b"/>
                </a:tc>
                <a:tc>
                  <a:txBody>
                    <a:bodyPr/>
                    <a:lstStyle/>
                    <a:p>
                      <a:pPr algn="r">
                        <a:spcAft>
                          <a:spcPts val="0"/>
                        </a:spcAft>
                      </a:pPr>
                      <a:r>
                        <a:rPr lang="en-GB" sz="1100" b="1" kern="1200" dirty="0">
                          <a:solidFill>
                            <a:schemeClr val="tx1"/>
                          </a:solidFill>
                          <a:effectLst/>
                          <a:latin typeface="+mn-lt"/>
                          <a:ea typeface="+mn-ea"/>
                          <a:cs typeface="+mn-cs"/>
                        </a:rPr>
                        <a:t>Residual</a:t>
                      </a:r>
                    </a:p>
                  </a:txBody>
                  <a:tcPr marL="53140" marR="53140" marT="0" marB="0" anchor="b"/>
                </a:tc>
                <a:extLst>
                  <a:ext uri="{0D108BD9-81ED-4DB2-BD59-A6C34878D82A}">
                    <a16:rowId xmlns:a16="http://schemas.microsoft.com/office/drawing/2014/main" xmlns="" val="1758095323"/>
                  </a:ext>
                </a:extLst>
              </a:tr>
              <a:tr h="147611">
                <a:tc>
                  <a:txBody>
                    <a:bodyPr/>
                    <a:lstStyle/>
                    <a:p>
                      <a:pPr algn="r">
                        <a:spcAft>
                          <a:spcPts val="0"/>
                        </a:spcAft>
                      </a:pPr>
                      <a:r>
                        <a:rPr lang="en-GB" sz="1100" dirty="0">
                          <a:effectLst/>
                        </a:rPr>
                        <a:t>1990</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rPr>
                        <a:t>641.80</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rPr>
                        <a:t>89.45</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rPr>
                        <a:t>11.29</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rPr>
                        <a:t>-0.73</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extLst>
                  <a:ext uri="{0D108BD9-81ED-4DB2-BD59-A6C34878D82A}">
                    <a16:rowId xmlns:a16="http://schemas.microsoft.com/office/drawing/2014/main" xmlns="" val="4285684215"/>
                  </a:ext>
                </a:extLst>
              </a:tr>
              <a:tr h="147611">
                <a:tc>
                  <a:txBody>
                    <a:bodyPr/>
                    <a:lstStyle/>
                    <a:p>
                      <a:pPr algn="r">
                        <a:spcAft>
                          <a:spcPts val="0"/>
                        </a:spcAft>
                      </a:pPr>
                      <a:r>
                        <a:rPr lang="en-GB" sz="1100" dirty="0">
                          <a:effectLst/>
                        </a:rPr>
                        <a:t>1991</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rPr>
                        <a:t>646.18</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rPr>
                        <a:t>88.55</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rPr>
                        <a:t>11.20</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rPr>
                        <a:t>0.26</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extLst>
                  <a:ext uri="{0D108BD9-81ED-4DB2-BD59-A6C34878D82A}">
                    <a16:rowId xmlns:a16="http://schemas.microsoft.com/office/drawing/2014/main" xmlns="" val="4188539810"/>
                  </a:ext>
                </a:extLst>
              </a:tr>
              <a:tr h="147611">
                <a:tc>
                  <a:txBody>
                    <a:bodyPr/>
                    <a:lstStyle/>
                    <a:p>
                      <a:pPr algn="r">
                        <a:spcAft>
                          <a:spcPts val="0"/>
                        </a:spcAft>
                      </a:pPr>
                      <a:r>
                        <a:rPr lang="en-GB" sz="1100" dirty="0">
                          <a:effectLst/>
                        </a:rPr>
                        <a:t>1992</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rPr>
                        <a:t>625.14</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rPr>
                        <a:t>91.22</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rPr>
                        <a:t>11.59</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highlight>
                            <a:srgbClr val="FFFF00"/>
                          </a:highlight>
                        </a:rPr>
                        <a:t>-2.81</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extLst>
                  <a:ext uri="{0D108BD9-81ED-4DB2-BD59-A6C34878D82A}">
                    <a16:rowId xmlns:a16="http://schemas.microsoft.com/office/drawing/2014/main" xmlns="" val="394763672"/>
                  </a:ext>
                </a:extLst>
              </a:tr>
              <a:tr h="147611">
                <a:tc>
                  <a:txBody>
                    <a:bodyPr/>
                    <a:lstStyle/>
                    <a:p>
                      <a:pPr algn="r">
                        <a:spcAft>
                          <a:spcPts val="0"/>
                        </a:spcAft>
                      </a:pPr>
                      <a:r>
                        <a:rPr lang="en-GB" sz="1100" dirty="0">
                          <a:effectLst/>
                        </a:rPr>
                        <a:t>1993</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rPr>
                        <a:t>657.85</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rPr>
                        <a:t>86.38</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rPr>
                        <a:t>11.05</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b="1" dirty="0">
                          <a:effectLst/>
                          <a:highlight>
                            <a:srgbClr val="FFFF00"/>
                          </a:highlight>
                        </a:rPr>
                        <a:t>2.57</a:t>
                      </a:r>
                      <a:endParaRPr lang="en-GB" sz="1100" b="1" dirty="0">
                        <a:effectLst/>
                        <a:latin typeface="Times New Roman" panose="02020603050405020304" pitchFamily="18" charset="0"/>
                        <a:ea typeface="Times New Roman" panose="02020603050405020304" pitchFamily="18" charset="0"/>
                      </a:endParaRPr>
                    </a:p>
                  </a:txBody>
                  <a:tcPr marL="53140" marR="53140" marT="0" marB="0" anchor="b"/>
                </a:tc>
                <a:extLst>
                  <a:ext uri="{0D108BD9-81ED-4DB2-BD59-A6C34878D82A}">
                    <a16:rowId xmlns:a16="http://schemas.microsoft.com/office/drawing/2014/main" xmlns="" val="3228708745"/>
                  </a:ext>
                </a:extLst>
              </a:tr>
              <a:tr h="147611">
                <a:tc>
                  <a:txBody>
                    <a:bodyPr/>
                    <a:lstStyle/>
                    <a:p>
                      <a:pPr algn="r">
                        <a:spcAft>
                          <a:spcPts val="0"/>
                        </a:spcAft>
                      </a:pPr>
                      <a:r>
                        <a:rPr lang="en-GB" sz="1100" dirty="0">
                          <a:effectLst/>
                        </a:rPr>
                        <a:t>1994</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rPr>
                        <a:t>625.90</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rPr>
                        <a:t>90.44</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rPr>
                        <a:t>11.67</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highlight>
                            <a:srgbClr val="FFFF00"/>
                          </a:highlight>
                        </a:rPr>
                        <a:t>-2.11</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extLst>
                  <a:ext uri="{0D108BD9-81ED-4DB2-BD59-A6C34878D82A}">
                    <a16:rowId xmlns:a16="http://schemas.microsoft.com/office/drawing/2014/main" xmlns="" val="2578436517"/>
                  </a:ext>
                </a:extLst>
              </a:tr>
              <a:tr h="147611">
                <a:tc>
                  <a:txBody>
                    <a:bodyPr/>
                    <a:lstStyle/>
                    <a:p>
                      <a:pPr algn="r">
                        <a:spcAft>
                          <a:spcPts val="0"/>
                        </a:spcAft>
                      </a:pPr>
                      <a:r>
                        <a:rPr lang="en-GB" sz="1100" dirty="0">
                          <a:effectLst/>
                        </a:rPr>
                        <a:t>1995</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rPr>
                        <a:t>645.49</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rPr>
                        <a:t>87.31</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rPr>
                        <a:t>11.37</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rPr>
                        <a:t>1.33</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extLst>
                  <a:ext uri="{0D108BD9-81ED-4DB2-BD59-A6C34878D82A}">
                    <a16:rowId xmlns:a16="http://schemas.microsoft.com/office/drawing/2014/main" xmlns="" val="2416610375"/>
                  </a:ext>
                </a:extLst>
              </a:tr>
              <a:tr h="147611">
                <a:tc>
                  <a:txBody>
                    <a:bodyPr/>
                    <a:lstStyle/>
                    <a:p>
                      <a:pPr algn="r">
                        <a:spcAft>
                          <a:spcPts val="0"/>
                        </a:spcAft>
                      </a:pPr>
                      <a:r>
                        <a:rPr lang="en-GB" sz="1100" dirty="0">
                          <a:effectLst/>
                        </a:rPr>
                        <a:t>1996</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rPr>
                        <a:t>638.90</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rPr>
                        <a:t>87.74</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rPr>
                        <a:t>11.52</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rPr>
                        <a:t>0.74</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extLst>
                  <a:ext uri="{0D108BD9-81ED-4DB2-BD59-A6C34878D82A}">
                    <a16:rowId xmlns:a16="http://schemas.microsoft.com/office/drawing/2014/main" xmlns="" val="1285464726"/>
                  </a:ext>
                </a:extLst>
              </a:tr>
              <a:tr h="147611">
                <a:tc>
                  <a:txBody>
                    <a:bodyPr/>
                    <a:lstStyle/>
                    <a:p>
                      <a:pPr algn="r">
                        <a:spcAft>
                          <a:spcPts val="0"/>
                        </a:spcAft>
                      </a:pPr>
                      <a:r>
                        <a:rPr lang="en-GB" sz="1100" dirty="0">
                          <a:effectLst/>
                        </a:rPr>
                        <a:t>1997</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rPr>
                        <a:t>629.55</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rPr>
                        <a:t>88.49</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rPr>
                        <a:t>11.70</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rPr>
                        <a:t>-0.19</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extLst>
                  <a:ext uri="{0D108BD9-81ED-4DB2-BD59-A6C34878D82A}">
                    <a16:rowId xmlns:a16="http://schemas.microsoft.com/office/drawing/2014/main" xmlns="" val="2086644370"/>
                  </a:ext>
                </a:extLst>
              </a:tr>
              <a:tr h="147611">
                <a:tc>
                  <a:txBody>
                    <a:bodyPr/>
                    <a:lstStyle/>
                    <a:p>
                      <a:pPr algn="r">
                        <a:spcAft>
                          <a:spcPts val="0"/>
                        </a:spcAft>
                      </a:pPr>
                      <a:r>
                        <a:rPr lang="en-GB" sz="1100" dirty="0">
                          <a:effectLst/>
                        </a:rPr>
                        <a:t>1998</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rPr>
                        <a:t>627.63</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rPr>
                        <a:t>88.12</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rPr>
                        <a:t>11.71</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rPr>
                        <a:t>0.18</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extLst>
                  <a:ext uri="{0D108BD9-81ED-4DB2-BD59-A6C34878D82A}">
                    <a16:rowId xmlns:a16="http://schemas.microsoft.com/office/drawing/2014/main" xmlns="" val="4218704343"/>
                  </a:ext>
                </a:extLst>
              </a:tr>
              <a:tr h="147611">
                <a:tc>
                  <a:txBody>
                    <a:bodyPr/>
                    <a:lstStyle/>
                    <a:p>
                      <a:pPr algn="r">
                        <a:spcAft>
                          <a:spcPts val="0"/>
                        </a:spcAft>
                      </a:pPr>
                      <a:r>
                        <a:rPr lang="en-GB" sz="1100" dirty="0">
                          <a:effectLst/>
                        </a:rPr>
                        <a:t>1999</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rPr>
                        <a:t>632.06</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rPr>
                        <a:t>86.79</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rPr>
                        <a:t>11.54</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rPr>
                        <a:t>1.67</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extLst>
                  <a:ext uri="{0D108BD9-81ED-4DB2-BD59-A6C34878D82A}">
                    <a16:rowId xmlns:a16="http://schemas.microsoft.com/office/drawing/2014/main" xmlns="" val="1484145102"/>
                  </a:ext>
                </a:extLst>
              </a:tr>
              <a:tr h="147611">
                <a:tc>
                  <a:txBody>
                    <a:bodyPr/>
                    <a:lstStyle/>
                    <a:p>
                      <a:pPr algn="r">
                        <a:spcAft>
                          <a:spcPts val="0"/>
                        </a:spcAft>
                      </a:pPr>
                      <a:r>
                        <a:rPr lang="en-GB" sz="1100" dirty="0">
                          <a:effectLst/>
                        </a:rPr>
                        <a:t>2000</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rPr>
                        <a:t>608.37</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rPr>
                        <a:t>89.38</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rPr>
                        <a:t>11.85</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rPr>
                        <a:t>-1.23</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extLst>
                  <a:ext uri="{0D108BD9-81ED-4DB2-BD59-A6C34878D82A}">
                    <a16:rowId xmlns:a16="http://schemas.microsoft.com/office/drawing/2014/main" xmlns="" val="1135284101"/>
                  </a:ext>
                </a:extLst>
              </a:tr>
              <a:tr h="147611">
                <a:tc>
                  <a:txBody>
                    <a:bodyPr/>
                    <a:lstStyle/>
                    <a:p>
                      <a:pPr algn="r">
                        <a:spcAft>
                          <a:spcPts val="0"/>
                        </a:spcAft>
                      </a:pPr>
                      <a:r>
                        <a:rPr lang="en-GB" sz="1100" dirty="0">
                          <a:effectLst/>
                        </a:rPr>
                        <a:t>2001</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rPr>
                        <a:t>602.27</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rPr>
                        <a:t>89.44</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rPr>
                        <a:t>11.78</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rPr>
                        <a:t>-1.22</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extLst>
                  <a:ext uri="{0D108BD9-81ED-4DB2-BD59-A6C34878D82A}">
                    <a16:rowId xmlns:a16="http://schemas.microsoft.com/office/drawing/2014/main" xmlns="" val="3626862295"/>
                  </a:ext>
                </a:extLst>
              </a:tr>
              <a:tr h="147611">
                <a:tc>
                  <a:txBody>
                    <a:bodyPr/>
                    <a:lstStyle/>
                    <a:p>
                      <a:pPr algn="r">
                        <a:spcAft>
                          <a:spcPts val="0"/>
                        </a:spcAft>
                      </a:pPr>
                      <a:r>
                        <a:rPr lang="en-GB" sz="1100" dirty="0">
                          <a:effectLst/>
                        </a:rPr>
                        <a:t>2002</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rPr>
                        <a:t>606.21</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rPr>
                        <a:t>87.99</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rPr>
                        <a:t>11.48</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rPr>
                        <a:t>0.53</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extLst>
                  <a:ext uri="{0D108BD9-81ED-4DB2-BD59-A6C34878D82A}">
                    <a16:rowId xmlns:a16="http://schemas.microsoft.com/office/drawing/2014/main" xmlns="" val="318221100"/>
                  </a:ext>
                </a:extLst>
              </a:tr>
              <a:tr h="147611">
                <a:tc>
                  <a:txBody>
                    <a:bodyPr/>
                    <a:lstStyle/>
                    <a:p>
                      <a:pPr algn="r">
                        <a:spcAft>
                          <a:spcPts val="0"/>
                        </a:spcAft>
                      </a:pPr>
                      <a:r>
                        <a:rPr lang="en-GB" sz="1100" dirty="0">
                          <a:effectLst/>
                        </a:rPr>
                        <a:t>2003</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rPr>
                        <a:t>611.18</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rPr>
                        <a:t>86.41</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rPr>
                        <a:t>11.14</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b="1" dirty="0">
                          <a:effectLst/>
                          <a:highlight>
                            <a:srgbClr val="FFFF00"/>
                          </a:highlight>
                        </a:rPr>
                        <a:t>2.45</a:t>
                      </a:r>
                      <a:endParaRPr lang="en-GB" sz="1100" b="1" dirty="0">
                        <a:effectLst/>
                        <a:latin typeface="Times New Roman" panose="02020603050405020304" pitchFamily="18" charset="0"/>
                        <a:ea typeface="Times New Roman" panose="02020603050405020304" pitchFamily="18" charset="0"/>
                      </a:endParaRPr>
                    </a:p>
                  </a:txBody>
                  <a:tcPr marL="53140" marR="53140" marT="0" marB="0" anchor="b"/>
                </a:tc>
                <a:extLst>
                  <a:ext uri="{0D108BD9-81ED-4DB2-BD59-A6C34878D82A}">
                    <a16:rowId xmlns:a16="http://schemas.microsoft.com/office/drawing/2014/main" xmlns="" val="769230629"/>
                  </a:ext>
                </a:extLst>
              </a:tr>
              <a:tr h="147611">
                <a:tc>
                  <a:txBody>
                    <a:bodyPr/>
                    <a:lstStyle/>
                    <a:p>
                      <a:pPr algn="r">
                        <a:spcAft>
                          <a:spcPts val="0"/>
                        </a:spcAft>
                      </a:pPr>
                      <a:r>
                        <a:rPr lang="en-GB" sz="1100" dirty="0">
                          <a:effectLst/>
                        </a:rPr>
                        <a:t>2004</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rPr>
                        <a:t>583.08</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rPr>
                        <a:t>89.68</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rPr>
                        <a:t>11.42</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highlight>
                            <a:srgbClr val="FFFF00"/>
                          </a:highlight>
                        </a:rPr>
                        <a:t>-1.10</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extLst>
                  <a:ext uri="{0D108BD9-81ED-4DB2-BD59-A6C34878D82A}">
                    <a16:rowId xmlns:a16="http://schemas.microsoft.com/office/drawing/2014/main" xmlns="" val="666864736"/>
                  </a:ext>
                </a:extLst>
              </a:tr>
              <a:tr h="147611">
                <a:tc>
                  <a:txBody>
                    <a:bodyPr/>
                    <a:lstStyle/>
                    <a:p>
                      <a:pPr algn="r">
                        <a:spcAft>
                          <a:spcPts val="0"/>
                        </a:spcAft>
                      </a:pPr>
                      <a:r>
                        <a:rPr lang="en-GB" sz="1100" dirty="0">
                          <a:effectLst/>
                        </a:rPr>
                        <a:t>2005</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rPr>
                        <a:t>582.96</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rPr>
                        <a:t>88.85</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rPr>
                        <a:t>11.17</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rPr>
                        <a:t>-0.02</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extLst>
                  <a:ext uri="{0D108BD9-81ED-4DB2-BD59-A6C34878D82A}">
                    <a16:rowId xmlns:a16="http://schemas.microsoft.com/office/drawing/2014/main" xmlns="" val="3395843458"/>
                  </a:ext>
                </a:extLst>
              </a:tr>
              <a:tr h="147611">
                <a:tc>
                  <a:txBody>
                    <a:bodyPr/>
                    <a:lstStyle/>
                    <a:p>
                      <a:pPr algn="r">
                        <a:spcAft>
                          <a:spcPts val="0"/>
                        </a:spcAft>
                      </a:pPr>
                      <a:r>
                        <a:rPr lang="en-GB" sz="1100" dirty="0">
                          <a:effectLst/>
                        </a:rPr>
                        <a:t>2006</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rPr>
                        <a:t>572.22</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rPr>
                        <a:t>89.72</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rPr>
                        <a:t>11.17</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rPr>
                        <a:t>-0.88</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extLst>
                  <a:ext uri="{0D108BD9-81ED-4DB2-BD59-A6C34878D82A}">
                    <a16:rowId xmlns:a16="http://schemas.microsoft.com/office/drawing/2014/main" xmlns="" val="3278508529"/>
                  </a:ext>
                </a:extLst>
              </a:tr>
              <a:tr h="147611">
                <a:tc>
                  <a:txBody>
                    <a:bodyPr/>
                    <a:lstStyle/>
                    <a:p>
                      <a:pPr algn="r">
                        <a:spcAft>
                          <a:spcPts val="0"/>
                        </a:spcAft>
                      </a:pPr>
                      <a:r>
                        <a:rPr lang="en-GB" sz="1100" dirty="0">
                          <a:effectLst/>
                        </a:rPr>
                        <a:t>2007</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rPr>
                        <a:t>574.69</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rPr>
                        <a:t>88.64</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rPr>
                        <a:t>10.96</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rPr>
                        <a:t>0.40</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extLst>
                  <a:ext uri="{0D108BD9-81ED-4DB2-BD59-A6C34878D82A}">
                    <a16:rowId xmlns:a16="http://schemas.microsoft.com/office/drawing/2014/main" xmlns="" val="261167469"/>
                  </a:ext>
                </a:extLst>
              </a:tr>
              <a:tr h="147611">
                <a:tc>
                  <a:txBody>
                    <a:bodyPr/>
                    <a:lstStyle/>
                    <a:p>
                      <a:pPr algn="r">
                        <a:spcAft>
                          <a:spcPts val="0"/>
                        </a:spcAft>
                      </a:pPr>
                      <a:r>
                        <a:rPr lang="en-GB" sz="1100" dirty="0">
                          <a:effectLst/>
                        </a:rPr>
                        <a:t>2008</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rPr>
                        <a:t>579.70</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rPr>
                        <a:t>87.33</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rPr>
                        <a:t>10.77</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rPr>
                        <a:t>1.90</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extLst>
                  <a:ext uri="{0D108BD9-81ED-4DB2-BD59-A6C34878D82A}">
                    <a16:rowId xmlns:a16="http://schemas.microsoft.com/office/drawing/2014/main" xmlns="" val="2431170257"/>
                  </a:ext>
                </a:extLst>
              </a:tr>
              <a:tr h="147611">
                <a:tc>
                  <a:txBody>
                    <a:bodyPr/>
                    <a:lstStyle/>
                    <a:p>
                      <a:pPr algn="r">
                        <a:spcAft>
                          <a:spcPts val="0"/>
                        </a:spcAft>
                      </a:pPr>
                      <a:r>
                        <a:rPr lang="en-GB" sz="1100" dirty="0">
                          <a:effectLst/>
                        </a:rPr>
                        <a:t>2009</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rPr>
                        <a:t>559.62</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rPr>
                        <a:t>90.08</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rPr>
                        <a:t>11.13</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rPr>
                        <a:t>-1.21</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extLst>
                  <a:ext uri="{0D108BD9-81ED-4DB2-BD59-A6C34878D82A}">
                    <a16:rowId xmlns:a16="http://schemas.microsoft.com/office/drawing/2014/main" xmlns="" val="1694898985"/>
                  </a:ext>
                </a:extLst>
              </a:tr>
              <a:tr h="147611">
                <a:tc>
                  <a:txBody>
                    <a:bodyPr/>
                    <a:lstStyle/>
                    <a:p>
                      <a:pPr algn="r">
                        <a:spcAft>
                          <a:spcPts val="0"/>
                        </a:spcAft>
                      </a:pPr>
                      <a:r>
                        <a:rPr lang="en-GB" sz="1100" dirty="0">
                          <a:effectLst/>
                        </a:rPr>
                        <a:t>2010</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rPr>
                        <a:t>561.67</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rPr>
                        <a:t>89.60</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rPr>
                        <a:t>11.12</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rPr>
                        <a:t>-0.73</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extLst>
                  <a:ext uri="{0D108BD9-81ED-4DB2-BD59-A6C34878D82A}">
                    <a16:rowId xmlns:a16="http://schemas.microsoft.com/office/drawing/2014/main" xmlns="" val="1445523306"/>
                  </a:ext>
                </a:extLst>
              </a:tr>
              <a:tr h="147611">
                <a:tc>
                  <a:txBody>
                    <a:bodyPr/>
                    <a:lstStyle/>
                    <a:p>
                      <a:pPr algn="r">
                        <a:spcAft>
                          <a:spcPts val="0"/>
                        </a:spcAft>
                      </a:pPr>
                      <a:r>
                        <a:rPr lang="en-GB" sz="1100" dirty="0">
                          <a:effectLst/>
                        </a:rPr>
                        <a:t>2011</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rPr>
                        <a:t>552.23</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rPr>
                        <a:t>91.26</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rPr>
                        <a:t>11.41</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highlight>
                            <a:srgbClr val="FFFF00"/>
                          </a:highlight>
                        </a:rPr>
                        <a:t>-2.67</a:t>
                      </a:r>
                      <a:endParaRPr lang="en-GB" sz="1100" dirty="0">
                        <a:effectLst/>
                        <a:highlight>
                          <a:srgbClr val="FFFF00"/>
                        </a:highlight>
                        <a:latin typeface="Times New Roman" panose="02020603050405020304" pitchFamily="18" charset="0"/>
                        <a:ea typeface="Times New Roman" panose="02020603050405020304" pitchFamily="18" charset="0"/>
                      </a:endParaRPr>
                    </a:p>
                  </a:txBody>
                  <a:tcPr marL="53140" marR="53140" marT="0" marB="0" anchor="b"/>
                </a:tc>
                <a:extLst>
                  <a:ext uri="{0D108BD9-81ED-4DB2-BD59-A6C34878D82A}">
                    <a16:rowId xmlns:a16="http://schemas.microsoft.com/office/drawing/2014/main" xmlns="" val="2223228296"/>
                  </a:ext>
                </a:extLst>
              </a:tr>
              <a:tr h="147611">
                <a:tc>
                  <a:txBody>
                    <a:bodyPr/>
                    <a:lstStyle/>
                    <a:p>
                      <a:pPr algn="r">
                        <a:spcAft>
                          <a:spcPts val="0"/>
                        </a:spcAft>
                      </a:pPr>
                      <a:r>
                        <a:rPr lang="en-GB" sz="1100" dirty="0">
                          <a:effectLst/>
                        </a:rPr>
                        <a:t>2012</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rPr>
                        <a:t>569.02</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rPr>
                        <a:t>88.96</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rPr>
                        <a:t>11.23</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rPr>
                        <a:t>-0.19</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extLst>
                  <a:ext uri="{0D108BD9-81ED-4DB2-BD59-A6C34878D82A}">
                    <a16:rowId xmlns:a16="http://schemas.microsoft.com/office/drawing/2014/main" xmlns="" val="1785104795"/>
                  </a:ext>
                </a:extLst>
              </a:tr>
              <a:tr h="147611">
                <a:tc>
                  <a:txBody>
                    <a:bodyPr/>
                    <a:lstStyle/>
                    <a:p>
                      <a:pPr algn="r">
                        <a:spcAft>
                          <a:spcPts val="0"/>
                        </a:spcAft>
                      </a:pPr>
                      <a:r>
                        <a:rPr lang="en-GB" sz="1100" dirty="0">
                          <a:effectLst/>
                        </a:rPr>
                        <a:t>2013</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rPr>
                        <a:t>574.95</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rPr>
                        <a:t>88.70</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rPr>
                        <a:t>11.30</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rPr>
                        <a:t>0.00</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extLst>
                  <a:ext uri="{0D108BD9-81ED-4DB2-BD59-A6C34878D82A}">
                    <a16:rowId xmlns:a16="http://schemas.microsoft.com/office/drawing/2014/main" xmlns="" val="3024310043"/>
                  </a:ext>
                </a:extLst>
              </a:tr>
              <a:tr h="147611">
                <a:tc>
                  <a:txBody>
                    <a:bodyPr/>
                    <a:lstStyle/>
                    <a:p>
                      <a:pPr algn="r">
                        <a:spcAft>
                          <a:spcPts val="0"/>
                        </a:spcAft>
                      </a:pPr>
                      <a:r>
                        <a:rPr lang="en-GB" sz="1100" dirty="0">
                          <a:effectLst/>
                        </a:rPr>
                        <a:t>2014</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rPr>
                        <a:t>568.84</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rPr>
                        <a:t>90.56</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rPr>
                        <a:t>11.64</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highlight>
                            <a:srgbClr val="FFFF00"/>
                          </a:highlight>
                        </a:rPr>
                        <a:t>-2.20</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extLst>
                  <a:ext uri="{0D108BD9-81ED-4DB2-BD59-A6C34878D82A}">
                    <a16:rowId xmlns:a16="http://schemas.microsoft.com/office/drawing/2014/main" xmlns="" val="704943482"/>
                  </a:ext>
                </a:extLst>
              </a:tr>
              <a:tr h="147611">
                <a:tc>
                  <a:txBody>
                    <a:bodyPr/>
                    <a:lstStyle/>
                    <a:p>
                      <a:pPr algn="r">
                        <a:spcAft>
                          <a:spcPts val="0"/>
                        </a:spcAft>
                      </a:pPr>
                      <a:r>
                        <a:rPr lang="en-GB" sz="1100" dirty="0">
                          <a:effectLst/>
                        </a:rPr>
                        <a:t>2015</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rPr>
                        <a:t>601.27</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rPr>
                        <a:t>86.71</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rPr>
                        <a:t>11.23</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b="1" dirty="0">
                          <a:effectLst/>
                          <a:highlight>
                            <a:srgbClr val="FFFF00"/>
                          </a:highlight>
                        </a:rPr>
                        <a:t>2.06</a:t>
                      </a:r>
                      <a:endParaRPr lang="en-GB" sz="1100" b="1" dirty="0">
                        <a:effectLst/>
                        <a:latin typeface="Times New Roman" panose="02020603050405020304" pitchFamily="18" charset="0"/>
                        <a:ea typeface="Times New Roman" panose="02020603050405020304" pitchFamily="18" charset="0"/>
                      </a:endParaRPr>
                    </a:p>
                  </a:txBody>
                  <a:tcPr marL="53140" marR="53140" marT="0" marB="0" anchor="b"/>
                </a:tc>
                <a:extLst>
                  <a:ext uri="{0D108BD9-81ED-4DB2-BD59-A6C34878D82A}">
                    <a16:rowId xmlns:a16="http://schemas.microsoft.com/office/drawing/2014/main" xmlns="" val="3901568569"/>
                  </a:ext>
                </a:extLst>
              </a:tr>
              <a:tr h="147611">
                <a:tc>
                  <a:txBody>
                    <a:bodyPr/>
                    <a:lstStyle/>
                    <a:p>
                      <a:pPr algn="r">
                        <a:spcAft>
                          <a:spcPts val="0"/>
                        </a:spcAft>
                      </a:pPr>
                      <a:r>
                        <a:rPr lang="en-GB" sz="1100" dirty="0">
                          <a:effectLst/>
                        </a:rPr>
                        <a:t>2016</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rPr>
                        <a:t>595.66</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rPr>
                        <a:t>88.70</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rPr>
                        <a:t>11.57</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highlight>
                            <a:srgbClr val="FFFF00"/>
                          </a:highlight>
                        </a:rPr>
                        <a:t>-0.27</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extLst>
                  <a:ext uri="{0D108BD9-81ED-4DB2-BD59-A6C34878D82A}">
                    <a16:rowId xmlns:a16="http://schemas.microsoft.com/office/drawing/2014/main" xmlns="" val="438369586"/>
                  </a:ext>
                </a:extLst>
              </a:tr>
              <a:tr h="147611">
                <a:tc>
                  <a:txBody>
                    <a:bodyPr/>
                    <a:lstStyle/>
                    <a:p>
                      <a:pPr algn="r">
                        <a:spcAft>
                          <a:spcPts val="0"/>
                        </a:spcAft>
                      </a:pPr>
                      <a:r>
                        <a:rPr lang="en-GB" sz="1100" dirty="0">
                          <a:effectLst/>
                        </a:rPr>
                        <a:t>2017</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rPr>
                        <a:t>607.17</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rPr>
                        <a:t>88.23</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rPr>
                        <a:t>11.58</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tc>
                  <a:txBody>
                    <a:bodyPr/>
                    <a:lstStyle/>
                    <a:p>
                      <a:pPr algn="r">
                        <a:spcAft>
                          <a:spcPts val="0"/>
                        </a:spcAft>
                      </a:pPr>
                      <a:r>
                        <a:rPr lang="en-GB" sz="1100" dirty="0">
                          <a:effectLst/>
                        </a:rPr>
                        <a:t>0.19</a:t>
                      </a:r>
                      <a:endParaRPr lang="en-GB" sz="1100" dirty="0">
                        <a:effectLst/>
                        <a:latin typeface="Times New Roman" panose="02020603050405020304" pitchFamily="18" charset="0"/>
                        <a:ea typeface="Times New Roman" panose="02020603050405020304" pitchFamily="18" charset="0"/>
                      </a:endParaRPr>
                    </a:p>
                  </a:txBody>
                  <a:tcPr marL="53140" marR="53140" marT="0" marB="0" anchor="b"/>
                </a:tc>
                <a:extLst>
                  <a:ext uri="{0D108BD9-81ED-4DB2-BD59-A6C34878D82A}">
                    <a16:rowId xmlns:a16="http://schemas.microsoft.com/office/drawing/2014/main" xmlns="" val="1138063179"/>
                  </a:ext>
                </a:extLst>
              </a:tr>
            </a:tbl>
          </a:graphicData>
        </a:graphic>
      </p:graphicFrame>
      <p:sp>
        <p:nvSpPr>
          <p:cNvPr id="7" name="Arrow: Right 6">
            <a:extLst>
              <a:ext uri="{FF2B5EF4-FFF2-40B4-BE49-F238E27FC236}">
                <a16:creationId xmlns:a16="http://schemas.microsoft.com/office/drawing/2014/main" xmlns="" id="{B03D43DC-2150-4C70-8E8B-92B9E7951126}"/>
              </a:ext>
            </a:extLst>
          </p:cNvPr>
          <p:cNvSpPr/>
          <p:nvPr/>
        </p:nvSpPr>
        <p:spPr>
          <a:xfrm flipH="1">
            <a:off x="5592929" y="5894773"/>
            <a:ext cx="843379" cy="68858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GB" sz="1800" dirty="0">
              <a:solidFill>
                <a:prstClr val="white"/>
              </a:solidFill>
            </a:endParaRPr>
          </a:p>
        </p:txBody>
      </p:sp>
    </p:spTree>
    <p:extLst>
      <p:ext uri="{BB962C8B-B14F-4D97-AF65-F5344CB8AC3E}">
        <p14:creationId xmlns:p14="http://schemas.microsoft.com/office/powerpoint/2010/main" val="40111552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23A2F0-E227-4FEB-A737-CBE82B5493F6}"/>
              </a:ext>
            </a:extLst>
          </p:cNvPr>
          <p:cNvSpPr>
            <a:spLocks noGrp="1"/>
          </p:cNvSpPr>
          <p:nvPr>
            <p:ph type="title"/>
          </p:nvPr>
        </p:nvSpPr>
        <p:spPr/>
        <p:txBody>
          <a:bodyPr/>
          <a:lstStyle/>
          <a:p>
            <a:r>
              <a:rPr lang="en-GB" dirty="0"/>
              <a:t>Data &amp; Methods used</a:t>
            </a:r>
          </a:p>
        </p:txBody>
      </p:sp>
      <p:sp>
        <p:nvSpPr>
          <p:cNvPr id="3" name="Content Placeholder 2">
            <a:extLst>
              <a:ext uri="{FF2B5EF4-FFF2-40B4-BE49-F238E27FC236}">
                <a16:creationId xmlns:a16="http://schemas.microsoft.com/office/drawing/2014/main" xmlns="" id="{30085FA1-2347-4D42-A139-C62F7523FC65}"/>
              </a:ext>
            </a:extLst>
          </p:cNvPr>
          <p:cNvSpPr>
            <a:spLocks noGrp="1"/>
          </p:cNvSpPr>
          <p:nvPr>
            <p:ph idx="1"/>
          </p:nvPr>
        </p:nvSpPr>
        <p:spPr/>
        <p:txBody>
          <a:bodyPr/>
          <a:lstStyle/>
          <a:p>
            <a:pPr>
              <a:lnSpc>
                <a:spcPts val="3200"/>
              </a:lnSpc>
              <a:spcBef>
                <a:spcPts val="1200"/>
              </a:spcBef>
              <a:buClr>
                <a:srgbClr val="002060"/>
              </a:buClr>
            </a:pPr>
            <a:r>
              <a:rPr lang="en-US" b="1" dirty="0">
                <a:solidFill>
                  <a:srgbClr val="92D050"/>
                </a:solidFill>
              </a:rPr>
              <a:t>Age-</a:t>
            </a:r>
            <a:r>
              <a:rPr lang="en-US" b="1" dirty="0" err="1">
                <a:solidFill>
                  <a:srgbClr val="92D050"/>
                </a:solidFill>
              </a:rPr>
              <a:t>standardised</a:t>
            </a:r>
            <a:r>
              <a:rPr lang="en-US" b="1" dirty="0">
                <a:solidFill>
                  <a:srgbClr val="92D050"/>
                </a:solidFill>
              </a:rPr>
              <a:t> mortality rates </a:t>
            </a:r>
          </a:p>
          <a:p>
            <a:pPr marL="800100" lvl="1" indent="-342900">
              <a:lnSpc>
                <a:spcPts val="3200"/>
              </a:lnSpc>
              <a:spcBef>
                <a:spcPts val="1200"/>
              </a:spcBef>
              <a:buClr>
                <a:srgbClr val="002060"/>
              </a:buClr>
              <a:buFont typeface="Courier New" panose="02070309020205020404" pitchFamily="49" charset="0"/>
              <a:buChar char="o"/>
            </a:pPr>
            <a:r>
              <a:rPr lang="en-US" sz="2000" dirty="0"/>
              <a:t>For “quarterly rolling annual periods”. From Q1 1990 to Q4 1990 till Q1 2017 to Q4 2017. </a:t>
            </a:r>
          </a:p>
          <a:p>
            <a:pPr marL="800100" lvl="1" indent="-342900">
              <a:lnSpc>
                <a:spcPts val="3200"/>
              </a:lnSpc>
              <a:spcBef>
                <a:spcPts val="1200"/>
              </a:spcBef>
              <a:buClr>
                <a:srgbClr val="002060"/>
              </a:buClr>
              <a:buFont typeface="Courier New" panose="02070309020205020404" pitchFamily="49" charset="0"/>
              <a:buChar char="o"/>
            </a:pPr>
            <a:r>
              <a:rPr lang="en-US" sz="2000" dirty="0"/>
              <a:t>For 109 rolling data points</a:t>
            </a:r>
            <a:endParaRPr lang="en-GB" sz="2000" dirty="0"/>
          </a:p>
          <a:p>
            <a:pPr>
              <a:lnSpc>
                <a:spcPts val="3200"/>
              </a:lnSpc>
              <a:spcBef>
                <a:spcPts val="1200"/>
              </a:spcBef>
              <a:buClr>
                <a:srgbClr val="002060"/>
              </a:buClr>
            </a:pPr>
            <a:r>
              <a:rPr lang="en-GB" b="1" dirty="0">
                <a:solidFill>
                  <a:srgbClr val="92D050"/>
                </a:solidFill>
              </a:rPr>
              <a:t>Segmented function and the Davies test</a:t>
            </a:r>
          </a:p>
          <a:p>
            <a:pPr marL="800100" lvl="1" indent="-342900">
              <a:lnSpc>
                <a:spcPts val="3200"/>
              </a:lnSpc>
              <a:spcBef>
                <a:spcPts val="1200"/>
              </a:spcBef>
              <a:buFont typeface="Courier New" panose="02070309020205020404" pitchFamily="49" charset="0"/>
              <a:buChar char="o"/>
            </a:pPr>
            <a:r>
              <a:rPr lang="en-GB" sz="2000" dirty="0"/>
              <a:t>Iteratively fits linear models to continuous data, joined at breakpoints</a:t>
            </a:r>
          </a:p>
          <a:p>
            <a:pPr marL="800100" lvl="1" indent="-342900">
              <a:lnSpc>
                <a:spcPts val="3200"/>
              </a:lnSpc>
              <a:spcBef>
                <a:spcPts val="1200"/>
              </a:spcBef>
              <a:buFont typeface="Courier New" panose="02070309020205020404" pitchFamily="49" charset="0"/>
              <a:buChar char="o"/>
            </a:pPr>
            <a:r>
              <a:rPr lang="en-GB" sz="2000" dirty="0"/>
              <a:t>Davies test looks at a range of points in the time series and returns the significance of the “best” break point from all points tested.</a:t>
            </a:r>
          </a:p>
          <a:p>
            <a:pPr marL="800100" lvl="1" indent="-342900">
              <a:lnSpc>
                <a:spcPts val="3200"/>
              </a:lnSpc>
              <a:spcBef>
                <a:spcPts val="1200"/>
              </a:spcBef>
              <a:buFont typeface="Courier New" panose="02070309020205020404" pitchFamily="49" charset="0"/>
              <a:buChar char="o"/>
            </a:pPr>
            <a:endParaRPr lang="en-GB" sz="2000" dirty="0"/>
          </a:p>
        </p:txBody>
      </p:sp>
    </p:spTree>
    <p:extLst>
      <p:ext uri="{BB962C8B-B14F-4D97-AF65-F5344CB8AC3E}">
        <p14:creationId xmlns:p14="http://schemas.microsoft.com/office/powerpoint/2010/main" val="332403423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7"/>
            <a:ext cx="6981371" cy="1634061"/>
          </a:xfrm>
        </p:spPr>
        <p:txBody>
          <a:bodyPr>
            <a:normAutofit fontScale="90000"/>
          </a:bodyPr>
          <a:lstStyle/>
          <a:p>
            <a:r>
              <a:rPr lang="en-GB" b="1" dirty="0"/>
              <a:t>Counterfactual scenario for UK mortality: annual deaths with Winter 2014−15 imputed</a:t>
            </a:r>
            <a:endParaRPr lang="nl-BE" sz="3200" dirty="0"/>
          </a:p>
        </p:txBody>
      </p:sp>
      <p:sp>
        <p:nvSpPr>
          <p:cNvPr id="7" name="Content Placeholder 6">
            <a:extLst>
              <a:ext uri="{FF2B5EF4-FFF2-40B4-BE49-F238E27FC236}">
                <a16:creationId xmlns:a16="http://schemas.microsoft.com/office/drawing/2014/main" xmlns="" id="{CC3128B9-1C3F-4831-BE49-1D93455A90CC}"/>
              </a:ext>
            </a:extLst>
          </p:cNvPr>
          <p:cNvSpPr>
            <a:spLocks noGrp="1"/>
          </p:cNvSpPr>
          <p:nvPr>
            <p:ph idx="1"/>
          </p:nvPr>
        </p:nvSpPr>
        <p:spPr>
          <a:xfrm>
            <a:off x="381740" y="1988598"/>
            <a:ext cx="8305059" cy="4134616"/>
          </a:xfrm>
        </p:spPr>
        <p:txBody>
          <a:bodyPr/>
          <a:lstStyle/>
          <a:p>
            <a:r>
              <a:rPr lang="en-GB" dirty="0"/>
              <a:t>With the same approach, how different would the results have been if winter excess mortality had been low rather than high in winter 2014-15?</a:t>
            </a:r>
          </a:p>
        </p:txBody>
      </p:sp>
    </p:spTree>
    <p:extLst>
      <p:ext uri="{BB962C8B-B14F-4D97-AF65-F5344CB8AC3E}">
        <p14:creationId xmlns:p14="http://schemas.microsoft.com/office/powerpoint/2010/main" val="311381882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GB" b="1" dirty="0"/>
              <a:t>UK annual deaths with Winter 2014−15 imputed</a:t>
            </a:r>
            <a:endParaRPr lang="nl-BE" sz="3200" dirty="0"/>
          </a:p>
        </p:txBody>
      </p:sp>
      <p:pic>
        <p:nvPicPr>
          <p:cNvPr id="3" name="Content Placeholder 2">
            <a:extLst>
              <a:ext uri="{FF2B5EF4-FFF2-40B4-BE49-F238E27FC236}">
                <a16:creationId xmlns:a16="http://schemas.microsoft.com/office/drawing/2014/main" xmlns="" id="{73C0043C-CAB6-4B68-A45B-AC2BCDB4E523}"/>
              </a:ext>
            </a:extLst>
          </p:cNvPr>
          <p:cNvPicPr>
            <a:picLocks noGrp="1" noChangeAspect="1"/>
          </p:cNvPicPr>
          <p:nvPr>
            <p:ph idx="1"/>
          </p:nvPr>
        </p:nvPicPr>
        <p:blipFill>
          <a:blip r:embed="rId3"/>
          <a:stretch>
            <a:fillRect/>
          </a:stretch>
        </p:blipFill>
        <p:spPr>
          <a:xfrm>
            <a:off x="1156924" y="1600200"/>
            <a:ext cx="6830151" cy="4522788"/>
          </a:xfrm>
          <a:prstGeom prst="rect">
            <a:avLst/>
          </a:prstGeom>
        </p:spPr>
      </p:pic>
    </p:spTree>
    <p:extLst>
      <p:ext uri="{BB962C8B-B14F-4D97-AF65-F5344CB8AC3E}">
        <p14:creationId xmlns:p14="http://schemas.microsoft.com/office/powerpoint/2010/main" val="289059988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100874" cy="1143000"/>
          </a:xfrm>
        </p:spPr>
        <p:txBody>
          <a:bodyPr>
            <a:normAutofit/>
          </a:bodyPr>
          <a:lstStyle/>
          <a:p>
            <a:r>
              <a:rPr lang="en-GB" b="1" dirty="0"/>
              <a:t>UK SDR Trends adjusted for annual fluctuations, original and imputed</a:t>
            </a:r>
            <a:endParaRPr lang="nl-BE" sz="3200" dirty="0"/>
          </a:p>
        </p:txBody>
      </p:sp>
      <p:pic>
        <p:nvPicPr>
          <p:cNvPr id="6" name="Content Placeholder 5">
            <a:extLst>
              <a:ext uri="{FF2B5EF4-FFF2-40B4-BE49-F238E27FC236}">
                <a16:creationId xmlns:a16="http://schemas.microsoft.com/office/drawing/2014/main" xmlns="" id="{8B329F9C-7000-4ACE-9353-9C15BA5E8A2F}"/>
              </a:ext>
            </a:extLst>
          </p:cNvPr>
          <p:cNvPicPr>
            <a:picLocks noGrp="1" noChangeAspect="1"/>
          </p:cNvPicPr>
          <p:nvPr>
            <p:ph idx="1"/>
          </p:nvPr>
        </p:nvPicPr>
        <p:blipFill>
          <a:blip r:embed="rId3"/>
          <a:stretch>
            <a:fillRect/>
          </a:stretch>
        </p:blipFill>
        <p:spPr>
          <a:xfrm>
            <a:off x="1165213" y="1600200"/>
            <a:ext cx="6813574" cy="4522788"/>
          </a:xfrm>
          <a:prstGeom prst="rect">
            <a:avLst/>
          </a:prstGeom>
        </p:spPr>
      </p:pic>
    </p:spTree>
    <p:extLst>
      <p:ext uri="{BB962C8B-B14F-4D97-AF65-F5344CB8AC3E}">
        <p14:creationId xmlns:p14="http://schemas.microsoft.com/office/powerpoint/2010/main" val="248848714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en-GB" b="1" dirty="0"/>
              <a:t>UK percentage SDR improvement, adjusted original and 2014−15 imputed</a:t>
            </a:r>
            <a:endParaRPr lang="nl-BE" sz="3200" dirty="0"/>
          </a:p>
        </p:txBody>
      </p:sp>
      <p:pic>
        <p:nvPicPr>
          <p:cNvPr id="6" name="Content Placeholder 5">
            <a:extLst>
              <a:ext uri="{FF2B5EF4-FFF2-40B4-BE49-F238E27FC236}">
                <a16:creationId xmlns:a16="http://schemas.microsoft.com/office/drawing/2014/main" xmlns="" id="{85611D62-8806-4C35-965F-E1301ABF9A8E}"/>
              </a:ext>
            </a:extLst>
          </p:cNvPr>
          <p:cNvPicPr>
            <a:picLocks noGrp="1" noChangeAspect="1"/>
          </p:cNvPicPr>
          <p:nvPr>
            <p:ph idx="1"/>
          </p:nvPr>
        </p:nvPicPr>
        <p:blipFill>
          <a:blip r:embed="rId3"/>
          <a:stretch>
            <a:fillRect/>
          </a:stretch>
        </p:blipFill>
        <p:spPr>
          <a:xfrm>
            <a:off x="931200" y="1955307"/>
            <a:ext cx="6890983" cy="4522788"/>
          </a:xfrm>
          <a:prstGeom prst="rect">
            <a:avLst/>
          </a:prstGeom>
        </p:spPr>
      </p:pic>
    </p:spTree>
    <p:extLst>
      <p:ext uri="{BB962C8B-B14F-4D97-AF65-F5344CB8AC3E}">
        <p14:creationId xmlns:p14="http://schemas.microsoft.com/office/powerpoint/2010/main" val="411157651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GB" sz="3200" dirty="0"/>
              <a:t>Distinguishing Short &amp; Long-term factors:</a:t>
            </a:r>
            <a:endParaRPr lang="nl-BE" sz="3200" dirty="0"/>
          </a:p>
        </p:txBody>
      </p:sp>
      <p:sp>
        <p:nvSpPr>
          <p:cNvPr id="5" name="Content Placeholder 4">
            <a:extLst>
              <a:ext uri="{FF2B5EF4-FFF2-40B4-BE49-F238E27FC236}">
                <a16:creationId xmlns:a16="http://schemas.microsoft.com/office/drawing/2014/main" xmlns="" id="{F7013F60-671D-4C10-8028-B5A62B19AD9D}"/>
              </a:ext>
            </a:extLst>
          </p:cNvPr>
          <p:cNvSpPr>
            <a:spLocks noGrp="1"/>
          </p:cNvSpPr>
          <p:nvPr>
            <p:ph idx="1"/>
          </p:nvPr>
        </p:nvSpPr>
        <p:spPr/>
        <p:txBody>
          <a:bodyPr/>
          <a:lstStyle/>
          <a:p>
            <a:r>
              <a:rPr lang="en-GB" dirty="0"/>
              <a:t>The key question is what role did the 2015 mortality spike have on the persistent change in mortality improvement from around 2011.</a:t>
            </a:r>
          </a:p>
          <a:p>
            <a:r>
              <a:rPr lang="en-GB" dirty="0"/>
              <a:t>If the 2015 spike had not occurred, the impact on long-term trend would be very small.</a:t>
            </a:r>
          </a:p>
          <a:p>
            <a:r>
              <a:rPr lang="en-GB" dirty="0"/>
              <a:t>The counterfactual implicitly assumes that none of the “missing” deaths would have occurred in the study period, to that extent, the estimated effect is maximised.</a:t>
            </a:r>
          </a:p>
        </p:txBody>
      </p:sp>
    </p:spTree>
    <p:extLst>
      <p:ext uri="{BB962C8B-B14F-4D97-AF65-F5344CB8AC3E}">
        <p14:creationId xmlns:p14="http://schemas.microsoft.com/office/powerpoint/2010/main" val="55684577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GB" sz="3200" dirty="0"/>
              <a:t>Distinguishing Short &amp; Long-term factors:</a:t>
            </a:r>
            <a:endParaRPr lang="nl-BE" sz="3200" dirty="0"/>
          </a:p>
        </p:txBody>
      </p:sp>
      <p:sp>
        <p:nvSpPr>
          <p:cNvPr id="5" name="Content Placeholder 4">
            <a:extLst>
              <a:ext uri="{FF2B5EF4-FFF2-40B4-BE49-F238E27FC236}">
                <a16:creationId xmlns:a16="http://schemas.microsoft.com/office/drawing/2014/main" xmlns="" id="{F7013F60-671D-4C10-8028-B5A62B19AD9D}"/>
              </a:ext>
            </a:extLst>
          </p:cNvPr>
          <p:cNvSpPr>
            <a:spLocks noGrp="1"/>
          </p:cNvSpPr>
          <p:nvPr>
            <p:ph idx="1"/>
          </p:nvPr>
        </p:nvSpPr>
        <p:spPr/>
        <p:txBody>
          <a:bodyPr/>
          <a:lstStyle/>
          <a:p>
            <a:r>
              <a:rPr lang="en-GB" dirty="0"/>
              <a:t>The key question is what role did the 2015 mortality spike have on the persistent change in mortality improvement from around 2011.</a:t>
            </a:r>
          </a:p>
          <a:p>
            <a:r>
              <a:rPr lang="en-GB" dirty="0"/>
              <a:t>If the 2015 spike had not occurred, the impact on long-term trend would be very small.</a:t>
            </a:r>
          </a:p>
          <a:p>
            <a:r>
              <a:rPr lang="en-GB" dirty="0"/>
              <a:t>The counterfactual implicitly assumes that none of the “missing” deaths would have occurred in the study period, to that extent, the estimated effect is maximised.</a:t>
            </a:r>
          </a:p>
        </p:txBody>
      </p:sp>
    </p:spTree>
    <p:extLst>
      <p:ext uri="{BB962C8B-B14F-4D97-AF65-F5344CB8AC3E}">
        <p14:creationId xmlns:p14="http://schemas.microsoft.com/office/powerpoint/2010/main" val="152059132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296D01-23E1-4625-AF61-13A546293D45}"/>
              </a:ext>
            </a:extLst>
          </p:cNvPr>
          <p:cNvSpPr>
            <a:spLocks noGrp="1"/>
          </p:cNvSpPr>
          <p:nvPr>
            <p:ph type="title"/>
          </p:nvPr>
        </p:nvSpPr>
        <p:spPr/>
        <p:txBody>
          <a:bodyPr>
            <a:normAutofit fontScale="90000"/>
          </a:bodyPr>
          <a:lstStyle/>
          <a:p>
            <a:r>
              <a:rPr lang="en-GB" dirty="0"/>
              <a:t>What’s happening to Excess Winter Mortality Index (%), UK 1960-2018?</a:t>
            </a:r>
          </a:p>
        </p:txBody>
      </p:sp>
      <p:graphicFrame>
        <p:nvGraphicFramePr>
          <p:cNvPr id="4" name="Content Placeholder 3">
            <a:extLst>
              <a:ext uri="{FF2B5EF4-FFF2-40B4-BE49-F238E27FC236}">
                <a16:creationId xmlns:a16="http://schemas.microsoft.com/office/drawing/2014/main" xmlns="" id="{77E71CCD-D229-4594-A300-9646D2151635}"/>
              </a:ext>
            </a:extLst>
          </p:cNvPr>
          <p:cNvGraphicFramePr>
            <a:graphicFrameLocks noGrp="1"/>
          </p:cNvGraphicFramePr>
          <p:nvPr>
            <p:ph idx="1"/>
            <p:extLst>
              <p:ext uri="{D42A27DB-BD31-4B8C-83A1-F6EECF244321}">
                <p14:modId xmlns:p14="http://schemas.microsoft.com/office/powerpoint/2010/main" val="943937339"/>
              </p:ext>
            </p:extLst>
          </p:nvPr>
        </p:nvGraphicFramePr>
        <p:xfrm>
          <a:off x="2092452" y="2107060"/>
          <a:ext cx="2594958" cy="3337866"/>
        </p:xfrm>
        <a:graphic>
          <a:graphicData uri="http://schemas.openxmlformats.org/drawingml/2006/table">
            <a:tbl>
              <a:tblPr firstRow="1">
                <a:tableStyleId>{3C2FFA5D-87B4-456A-9821-1D502468CF0F}</a:tableStyleId>
              </a:tblPr>
              <a:tblGrid>
                <a:gridCol w="1249685">
                  <a:extLst>
                    <a:ext uri="{9D8B030D-6E8A-4147-A177-3AD203B41FA5}">
                      <a16:colId xmlns:a16="http://schemas.microsoft.com/office/drawing/2014/main" xmlns="" val="3226339773"/>
                    </a:ext>
                  </a:extLst>
                </a:gridCol>
                <a:gridCol w="723837">
                  <a:extLst>
                    <a:ext uri="{9D8B030D-6E8A-4147-A177-3AD203B41FA5}">
                      <a16:colId xmlns:a16="http://schemas.microsoft.com/office/drawing/2014/main" xmlns="" val="3124026731"/>
                    </a:ext>
                  </a:extLst>
                </a:gridCol>
                <a:gridCol w="621436">
                  <a:extLst>
                    <a:ext uri="{9D8B030D-6E8A-4147-A177-3AD203B41FA5}">
                      <a16:colId xmlns:a16="http://schemas.microsoft.com/office/drawing/2014/main" xmlns="" val="2078248754"/>
                    </a:ext>
                  </a:extLst>
                </a:gridCol>
              </a:tblGrid>
              <a:tr h="185607">
                <a:tc>
                  <a:txBody>
                    <a:bodyPr/>
                    <a:lstStyle/>
                    <a:p>
                      <a:pPr algn="l" fontAlgn="b"/>
                      <a:r>
                        <a:rPr lang="en-GB" sz="2000" u="none" strike="noStrike" dirty="0">
                          <a:effectLst/>
                        </a:rPr>
                        <a:t>Period</a:t>
                      </a:r>
                      <a:endParaRPr lang="en-GB"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GB" sz="2000" u="none" strike="noStrike" dirty="0">
                          <a:effectLst/>
                        </a:rPr>
                        <a:t>Mean</a:t>
                      </a:r>
                      <a:endParaRPr lang="en-GB"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GB" sz="2000" u="none" strike="noStrike" dirty="0">
                          <a:effectLst/>
                        </a:rPr>
                        <a:t>S.D.</a:t>
                      </a:r>
                      <a:endParaRPr lang="en-GB" sz="20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2096896534"/>
                  </a:ext>
                </a:extLst>
              </a:tr>
              <a:tr h="335949">
                <a:tc>
                  <a:txBody>
                    <a:bodyPr/>
                    <a:lstStyle/>
                    <a:p>
                      <a:pPr algn="l" fontAlgn="b"/>
                      <a:r>
                        <a:rPr lang="en-GB" sz="2000" u="none" strike="noStrike" dirty="0">
                          <a:effectLst/>
                        </a:rPr>
                        <a:t>1960-1968</a:t>
                      </a:r>
                      <a:endParaRPr lang="en-GB"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2000" u="none" strike="noStrike" dirty="0">
                          <a:effectLst/>
                        </a:rPr>
                        <a:t>31.9</a:t>
                      </a:r>
                      <a:endParaRPr lang="en-GB"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2000" u="none" strike="noStrike" dirty="0">
                          <a:effectLst/>
                        </a:rPr>
                        <a:t>9.2</a:t>
                      </a:r>
                      <a:endParaRPr lang="en-GB" sz="20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2595996806"/>
                  </a:ext>
                </a:extLst>
              </a:tr>
              <a:tr h="335949">
                <a:tc>
                  <a:txBody>
                    <a:bodyPr/>
                    <a:lstStyle/>
                    <a:p>
                      <a:pPr algn="l" fontAlgn="b"/>
                      <a:r>
                        <a:rPr lang="en-GB" sz="2000" u="none" strike="noStrike" dirty="0">
                          <a:effectLst/>
                        </a:rPr>
                        <a:t>1969-1974</a:t>
                      </a:r>
                      <a:endParaRPr lang="en-GB"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2000" u="none" strike="noStrike" dirty="0">
                          <a:effectLst/>
                        </a:rPr>
                        <a:t>26.0</a:t>
                      </a:r>
                      <a:endParaRPr lang="en-GB"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2000" u="none" strike="noStrike" dirty="0">
                          <a:effectLst/>
                        </a:rPr>
                        <a:t>7.6</a:t>
                      </a:r>
                      <a:endParaRPr lang="en-GB" sz="20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3331148605"/>
                  </a:ext>
                </a:extLst>
              </a:tr>
              <a:tr h="335949">
                <a:tc>
                  <a:txBody>
                    <a:bodyPr/>
                    <a:lstStyle/>
                    <a:p>
                      <a:pPr algn="l" fontAlgn="b"/>
                      <a:r>
                        <a:rPr lang="en-GB" sz="2000" u="none" strike="noStrike" dirty="0">
                          <a:effectLst/>
                        </a:rPr>
                        <a:t>1975-1980</a:t>
                      </a:r>
                      <a:endParaRPr lang="en-GB"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2000" u="none" strike="noStrike" dirty="0">
                          <a:effectLst/>
                        </a:rPr>
                        <a:t>22.1</a:t>
                      </a:r>
                      <a:endParaRPr lang="en-GB"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2000" u="none" strike="noStrike" dirty="0">
                          <a:effectLst/>
                        </a:rPr>
                        <a:t>6.1</a:t>
                      </a:r>
                      <a:endParaRPr lang="en-GB" sz="20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2382499983"/>
                  </a:ext>
                </a:extLst>
              </a:tr>
              <a:tr h="335949">
                <a:tc>
                  <a:txBody>
                    <a:bodyPr/>
                    <a:lstStyle/>
                    <a:p>
                      <a:pPr algn="l" fontAlgn="b"/>
                      <a:r>
                        <a:rPr lang="en-GB" sz="2000" u="none" strike="noStrike" dirty="0">
                          <a:effectLst/>
                        </a:rPr>
                        <a:t>1981-1986</a:t>
                      </a:r>
                      <a:endParaRPr lang="en-GB"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2000" u="none" strike="noStrike" dirty="0">
                          <a:effectLst/>
                        </a:rPr>
                        <a:t>22.4</a:t>
                      </a:r>
                      <a:endParaRPr lang="en-GB"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2000" u="none" strike="noStrike" dirty="0">
                          <a:effectLst/>
                        </a:rPr>
                        <a:t>3.9</a:t>
                      </a:r>
                      <a:endParaRPr lang="en-GB" sz="20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2578148729"/>
                  </a:ext>
                </a:extLst>
              </a:tr>
              <a:tr h="335949">
                <a:tc>
                  <a:txBody>
                    <a:bodyPr/>
                    <a:lstStyle/>
                    <a:p>
                      <a:pPr algn="l" fontAlgn="b"/>
                      <a:r>
                        <a:rPr lang="en-GB" sz="2000" u="none" strike="noStrike" dirty="0">
                          <a:effectLst/>
                        </a:rPr>
                        <a:t>1987-1992</a:t>
                      </a:r>
                      <a:endParaRPr lang="en-GB"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2000" u="none" strike="noStrike" dirty="0">
                          <a:effectLst/>
                        </a:rPr>
                        <a:t>18.0</a:t>
                      </a:r>
                      <a:endParaRPr lang="en-GB"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2000" u="none" strike="noStrike" dirty="0">
                          <a:effectLst/>
                        </a:rPr>
                        <a:t>5.6</a:t>
                      </a:r>
                      <a:endParaRPr lang="en-GB" sz="20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269758229"/>
                  </a:ext>
                </a:extLst>
              </a:tr>
              <a:tr h="335949">
                <a:tc>
                  <a:txBody>
                    <a:bodyPr/>
                    <a:lstStyle/>
                    <a:p>
                      <a:pPr algn="l" fontAlgn="b"/>
                      <a:r>
                        <a:rPr lang="en-GB" sz="2000" u="none" strike="noStrike" dirty="0">
                          <a:effectLst/>
                        </a:rPr>
                        <a:t>1993-1998</a:t>
                      </a:r>
                      <a:endParaRPr lang="en-GB"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2000" u="none" strike="noStrike" dirty="0">
                          <a:effectLst/>
                        </a:rPr>
                        <a:t>17.4</a:t>
                      </a:r>
                      <a:endParaRPr lang="en-GB"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2000" u="none" strike="noStrike" dirty="0">
                          <a:effectLst/>
                        </a:rPr>
                        <a:t>6.1</a:t>
                      </a:r>
                      <a:endParaRPr lang="en-GB" sz="20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2051256055"/>
                  </a:ext>
                </a:extLst>
              </a:tr>
              <a:tr h="335949">
                <a:tc>
                  <a:txBody>
                    <a:bodyPr/>
                    <a:lstStyle/>
                    <a:p>
                      <a:pPr algn="l" fontAlgn="b"/>
                      <a:r>
                        <a:rPr lang="en-GB" sz="2000" u="none" strike="noStrike" dirty="0">
                          <a:effectLst/>
                        </a:rPr>
                        <a:t>1999-2004</a:t>
                      </a:r>
                      <a:endParaRPr lang="en-GB"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2000" u="none" strike="noStrike" dirty="0">
                          <a:effectLst/>
                        </a:rPr>
                        <a:t>18.9</a:t>
                      </a:r>
                      <a:endParaRPr lang="en-GB"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2000" u="none" strike="noStrike" dirty="0">
                          <a:effectLst/>
                        </a:rPr>
                        <a:t>7.0</a:t>
                      </a:r>
                      <a:endParaRPr lang="en-GB" sz="20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716718111"/>
                  </a:ext>
                </a:extLst>
              </a:tr>
              <a:tr h="335949">
                <a:tc>
                  <a:txBody>
                    <a:bodyPr/>
                    <a:lstStyle/>
                    <a:p>
                      <a:pPr algn="l" fontAlgn="b"/>
                      <a:r>
                        <a:rPr lang="en-GB" sz="2000" u="none" strike="noStrike" dirty="0">
                          <a:effectLst/>
                        </a:rPr>
                        <a:t>2005-2010</a:t>
                      </a:r>
                      <a:endParaRPr lang="en-GB"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2000" u="none" strike="noStrike" dirty="0">
                          <a:effectLst/>
                        </a:rPr>
                        <a:t>16.6</a:t>
                      </a:r>
                      <a:endParaRPr lang="en-GB"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2000" u="none" strike="noStrike" dirty="0">
                          <a:effectLst/>
                        </a:rPr>
                        <a:t>4.4</a:t>
                      </a:r>
                      <a:endParaRPr lang="en-GB" sz="20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3679514117"/>
                  </a:ext>
                </a:extLst>
              </a:tr>
              <a:tr h="335949">
                <a:tc>
                  <a:txBody>
                    <a:bodyPr/>
                    <a:lstStyle/>
                    <a:p>
                      <a:pPr algn="l" fontAlgn="b"/>
                      <a:r>
                        <a:rPr lang="en-GB" sz="2000" u="none" strike="noStrike" dirty="0">
                          <a:effectLst/>
                        </a:rPr>
                        <a:t>2011-2018</a:t>
                      </a:r>
                      <a:endParaRPr lang="en-GB"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2000" u="none" strike="noStrike" dirty="0">
                          <a:effectLst/>
                        </a:rPr>
                        <a:t>16.9</a:t>
                      </a:r>
                      <a:endParaRPr lang="en-GB"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2000" u="none" strike="noStrike" dirty="0">
                          <a:effectLst/>
                        </a:rPr>
                        <a:t>5.6</a:t>
                      </a:r>
                      <a:endParaRPr lang="en-GB" sz="20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259839814"/>
                  </a:ext>
                </a:extLst>
              </a:tr>
            </a:tbl>
          </a:graphicData>
        </a:graphic>
      </p:graphicFrame>
      <p:sp>
        <p:nvSpPr>
          <p:cNvPr id="5" name="Rectangle 4">
            <a:extLst>
              <a:ext uri="{FF2B5EF4-FFF2-40B4-BE49-F238E27FC236}">
                <a16:creationId xmlns:a16="http://schemas.microsoft.com/office/drawing/2014/main" xmlns="" id="{99F28B7D-FBB1-4090-BF1D-4BEF30E4B7A5}"/>
              </a:ext>
            </a:extLst>
          </p:cNvPr>
          <p:cNvSpPr/>
          <p:nvPr/>
        </p:nvSpPr>
        <p:spPr>
          <a:xfrm>
            <a:off x="2092452" y="5983550"/>
            <a:ext cx="5178360" cy="569387"/>
          </a:xfrm>
          <a:prstGeom prst="rect">
            <a:avLst/>
          </a:prstGeom>
        </p:spPr>
        <p:txBody>
          <a:bodyPr wrap="square">
            <a:spAutoFit/>
          </a:bodyPr>
          <a:lstStyle/>
          <a:p>
            <a:pPr defTabSz="457200" eaLnBrk="1" fontAlgn="auto" hangingPunct="1">
              <a:spcBef>
                <a:spcPts val="0"/>
              </a:spcBef>
              <a:spcAft>
                <a:spcPts val="0"/>
              </a:spcAft>
            </a:pPr>
            <a:r>
              <a:rPr lang="en-GB" sz="3100" dirty="0">
                <a:solidFill>
                  <a:srgbClr val="FF0000"/>
                </a:solidFill>
                <a:latin typeface="Arial"/>
                <a:ea typeface="+mn-ea"/>
                <a:cs typeface="Arial"/>
              </a:rPr>
              <a:t>and why isn't it increasing?</a:t>
            </a:r>
          </a:p>
        </p:txBody>
      </p:sp>
    </p:spTree>
    <p:extLst>
      <p:ext uri="{BB962C8B-B14F-4D97-AF65-F5344CB8AC3E}">
        <p14:creationId xmlns:p14="http://schemas.microsoft.com/office/powerpoint/2010/main" val="251896735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15911E3A-C35B-4EF7-A355-B84E9A14AF4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9144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endParaRPr lang="en-US" sz="1800" dirty="0">
              <a:solidFill>
                <a:prstClr val="white"/>
              </a:solidFill>
            </a:endParaRPr>
          </a:p>
        </p:txBody>
      </p:sp>
      <p:grpSp>
        <p:nvGrpSpPr>
          <p:cNvPr id="11" name="Group 10">
            <a:extLst>
              <a:ext uri="{FF2B5EF4-FFF2-40B4-BE49-F238E27FC236}">
                <a16:creationId xmlns:a16="http://schemas.microsoft.com/office/drawing/2014/main" xmlns="" id="{E21ADB3D-AD65-44B4-847D-5E90E90A5D16}"/>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313134" y="0"/>
            <a:ext cx="9438087" cy="6853238"/>
            <a:chOff x="-417513" y="0"/>
            <a:chExt cx="12584114" cy="6853238"/>
          </a:xfrm>
        </p:grpSpPr>
        <p:sp>
          <p:nvSpPr>
            <p:cNvPr id="12" name="Freeform 5">
              <a:extLst>
                <a:ext uri="{FF2B5EF4-FFF2-40B4-BE49-F238E27FC236}">
                  <a16:creationId xmlns:a16="http://schemas.microsoft.com/office/drawing/2014/main" xmlns="" id="{CF580C70-814C-4845-B645-919BFFBD16B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6">
              <a:extLst>
                <a:ext uri="{FF2B5EF4-FFF2-40B4-BE49-F238E27FC236}">
                  <a16:creationId xmlns:a16="http://schemas.microsoft.com/office/drawing/2014/main" xmlns="" id="{34D7BF57-4CAA-45B2-9EF0-0AA1FCF70B1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7">
              <a:extLst>
                <a:ext uri="{FF2B5EF4-FFF2-40B4-BE49-F238E27FC236}">
                  <a16:creationId xmlns:a16="http://schemas.microsoft.com/office/drawing/2014/main" xmlns="" id="{7886F306-C03A-40C6-8FD5-DCE3D4595D6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8">
              <a:extLst>
                <a:ext uri="{FF2B5EF4-FFF2-40B4-BE49-F238E27FC236}">
                  <a16:creationId xmlns:a16="http://schemas.microsoft.com/office/drawing/2014/main" xmlns="" id="{2FDC9A36-C7C3-47D7-A64E-ED25C47EC70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9">
              <a:extLst>
                <a:ext uri="{FF2B5EF4-FFF2-40B4-BE49-F238E27FC236}">
                  <a16:creationId xmlns:a16="http://schemas.microsoft.com/office/drawing/2014/main" xmlns="" id="{BB19BC37-158A-43DC-9A9E-E45CC71954D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0">
              <a:extLst>
                <a:ext uri="{FF2B5EF4-FFF2-40B4-BE49-F238E27FC236}">
                  <a16:creationId xmlns:a16="http://schemas.microsoft.com/office/drawing/2014/main" xmlns="" id="{077654CC-108F-48D5-B5E9-437F164F52A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8" name="Freeform 11">
              <a:extLst>
                <a:ext uri="{FF2B5EF4-FFF2-40B4-BE49-F238E27FC236}">
                  <a16:creationId xmlns:a16="http://schemas.microsoft.com/office/drawing/2014/main" xmlns="" id="{A3CF3A63-1C1E-4E85-A78A-FDC16431E3A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2">
              <a:extLst>
                <a:ext uri="{FF2B5EF4-FFF2-40B4-BE49-F238E27FC236}">
                  <a16:creationId xmlns:a16="http://schemas.microsoft.com/office/drawing/2014/main" xmlns="" id="{8740FC9A-72DD-4D9B-BA25-1CCED135240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3">
              <a:extLst>
                <a:ext uri="{FF2B5EF4-FFF2-40B4-BE49-F238E27FC236}">
                  <a16:creationId xmlns:a16="http://schemas.microsoft.com/office/drawing/2014/main" xmlns="" id="{7FBF5743-F2AE-4D0D-BCD1-01F7686D012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4">
              <a:extLst>
                <a:ext uri="{FF2B5EF4-FFF2-40B4-BE49-F238E27FC236}">
                  <a16:creationId xmlns:a16="http://schemas.microsoft.com/office/drawing/2014/main" xmlns="" id="{CED32316-D4F7-4795-BBE0-DEBB60E27CE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5">
              <a:extLst>
                <a:ext uri="{FF2B5EF4-FFF2-40B4-BE49-F238E27FC236}">
                  <a16:creationId xmlns:a16="http://schemas.microsoft.com/office/drawing/2014/main" xmlns="" id="{583B23C9-B9B7-4E93-9538-CBE316F83FD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6">
              <a:extLst>
                <a:ext uri="{FF2B5EF4-FFF2-40B4-BE49-F238E27FC236}">
                  <a16:creationId xmlns:a16="http://schemas.microsoft.com/office/drawing/2014/main" xmlns="" id="{5B144260-9F2C-4ADB-A37C-1CFB4B428B1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7">
              <a:extLst>
                <a:ext uri="{FF2B5EF4-FFF2-40B4-BE49-F238E27FC236}">
                  <a16:creationId xmlns:a16="http://schemas.microsoft.com/office/drawing/2014/main" xmlns="" id="{53FF918D-79D3-4F55-A68C-0DD5880DABD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8">
              <a:extLst>
                <a:ext uri="{FF2B5EF4-FFF2-40B4-BE49-F238E27FC236}">
                  <a16:creationId xmlns:a16="http://schemas.microsoft.com/office/drawing/2014/main" xmlns="" id="{B9FC1440-933F-44FE-8D77-4827DD0F99A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19">
              <a:extLst>
                <a:ext uri="{FF2B5EF4-FFF2-40B4-BE49-F238E27FC236}">
                  <a16:creationId xmlns:a16="http://schemas.microsoft.com/office/drawing/2014/main" xmlns="" id="{0F67F308-A67C-4D2E-B081-59BB31D8EC5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0">
              <a:extLst>
                <a:ext uri="{FF2B5EF4-FFF2-40B4-BE49-F238E27FC236}">
                  <a16:creationId xmlns:a16="http://schemas.microsoft.com/office/drawing/2014/main" xmlns="" id="{80112F01-90EB-4AEC-A39C-5C6875FFB99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8" name="Freeform 21">
              <a:extLst>
                <a:ext uri="{FF2B5EF4-FFF2-40B4-BE49-F238E27FC236}">
                  <a16:creationId xmlns:a16="http://schemas.microsoft.com/office/drawing/2014/main" xmlns="" id="{893F6B05-90EB-4C75-A0F0-C7247553BD8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9" name="Freeform 22">
              <a:extLst>
                <a:ext uri="{FF2B5EF4-FFF2-40B4-BE49-F238E27FC236}">
                  <a16:creationId xmlns:a16="http://schemas.microsoft.com/office/drawing/2014/main" xmlns="" id="{227B563B-E0C0-4D81-966D-B5E2DBAAE8B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3">
              <a:extLst>
                <a:ext uri="{FF2B5EF4-FFF2-40B4-BE49-F238E27FC236}">
                  <a16:creationId xmlns:a16="http://schemas.microsoft.com/office/drawing/2014/main" xmlns="" id="{130DF93D-D1FF-477A-BDCE-C8B01C3B476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4">
              <a:extLst>
                <a:ext uri="{FF2B5EF4-FFF2-40B4-BE49-F238E27FC236}">
                  <a16:creationId xmlns:a16="http://schemas.microsoft.com/office/drawing/2014/main" xmlns="" id="{44ED67A1-C6FE-4AC8-8473-11DAC03DCD3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2" name="Freeform 25">
              <a:extLst>
                <a:ext uri="{FF2B5EF4-FFF2-40B4-BE49-F238E27FC236}">
                  <a16:creationId xmlns:a16="http://schemas.microsoft.com/office/drawing/2014/main" xmlns="" id="{213A54F3-15FA-4C8F-8ABF-CE77E721965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4" name="Group 33">
            <a:extLst>
              <a:ext uri="{FF2B5EF4-FFF2-40B4-BE49-F238E27FC236}">
                <a16:creationId xmlns:a16="http://schemas.microsoft.com/office/drawing/2014/main" xmlns="" id="{5F8A7F7F-DD1A-4F41-98AC-B9CE2A620CD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600108" y="1699589"/>
            <a:ext cx="2755857" cy="3470421"/>
            <a:chOff x="697883" y="1816768"/>
            <a:chExt cx="3674476" cy="3470421"/>
          </a:xfrm>
        </p:grpSpPr>
        <p:sp>
          <p:nvSpPr>
            <p:cNvPr id="35" name="Rectangle 34">
              <a:extLst>
                <a:ext uri="{FF2B5EF4-FFF2-40B4-BE49-F238E27FC236}">
                  <a16:creationId xmlns:a16="http://schemas.microsoft.com/office/drawing/2014/main" xmlns="" id="{CEF47228-EB7C-4EBA-BE01-DA6CB241028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Isosceles Triangle 22">
              <a:extLst>
                <a:ext uri="{FF2B5EF4-FFF2-40B4-BE49-F238E27FC236}">
                  <a16:creationId xmlns:a16="http://schemas.microsoft.com/office/drawing/2014/main" xmlns="" id="{3D2FD25A-EFFD-4F5C-9258-981F5907DE2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7" name="Rectangle 36">
              <a:extLst>
                <a:ext uri="{FF2B5EF4-FFF2-40B4-BE49-F238E27FC236}">
                  <a16:creationId xmlns:a16="http://schemas.microsoft.com/office/drawing/2014/main" xmlns="" id="{DCF573BC-A06F-4036-A3A8-9D07DDE6225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el 1"/>
          <p:cNvSpPr>
            <a:spLocks noGrp="1"/>
          </p:cNvSpPr>
          <p:nvPr>
            <p:ph type="title"/>
          </p:nvPr>
        </p:nvSpPr>
        <p:spPr>
          <a:xfrm>
            <a:off x="678657" y="2415322"/>
            <a:ext cx="2588798" cy="2399869"/>
          </a:xfrm>
        </p:spPr>
        <p:txBody>
          <a:bodyPr>
            <a:normAutofit/>
          </a:bodyPr>
          <a:lstStyle/>
          <a:p>
            <a:pPr algn="ctr"/>
            <a:r>
              <a:rPr lang="en-GB" sz="3000" dirty="0">
                <a:solidFill>
                  <a:srgbClr val="FFFFFF"/>
                </a:solidFill>
              </a:rPr>
              <a:t>Distinguishing Short &amp; Long-term factors</a:t>
            </a:r>
            <a:endParaRPr lang="nl-BE" sz="3000" dirty="0">
              <a:solidFill>
                <a:srgbClr val="FFFFFF"/>
              </a:solidFill>
            </a:endParaRPr>
          </a:p>
        </p:txBody>
      </p:sp>
      <p:sp>
        <p:nvSpPr>
          <p:cNvPr id="4" name="Content Placeholder 3">
            <a:extLst>
              <a:ext uri="{FF2B5EF4-FFF2-40B4-BE49-F238E27FC236}">
                <a16:creationId xmlns:a16="http://schemas.microsoft.com/office/drawing/2014/main" xmlns="" id="{A5BAFC0B-02E1-448D-9244-70CE3BA676B3}"/>
              </a:ext>
            </a:extLst>
          </p:cNvPr>
          <p:cNvSpPr>
            <a:spLocks noGrp="1"/>
          </p:cNvSpPr>
          <p:nvPr>
            <p:ph idx="1"/>
          </p:nvPr>
        </p:nvSpPr>
        <p:spPr>
          <a:xfrm>
            <a:off x="3840480" y="804672"/>
            <a:ext cx="4711446" cy="5248656"/>
          </a:xfrm>
        </p:spPr>
        <p:txBody>
          <a:bodyPr anchor="ctr">
            <a:normAutofit/>
          </a:bodyPr>
          <a:lstStyle/>
          <a:p>
            <a:r>
              <a:rPr lang="en-GB" sz="1700" dirty="0"/>
              <a:t>Evidence of slow-down recently</a:t>
            </a:r>
          </a:p>
          <a:p>
            <a:r>
              <a:rPr lang="en-GB" sz="1700" dirty="0"/>
              <a:t>General long-term improvements</a:t>
            </a:r>
          </a:p>
          <a:p>
            <a:r>
              <a:rPr lang="en-GB" sz="1700" dirty="0"/>
              <a:t>Substantial annual fluctuations, generally diminishing over time (early 2000s low variability)</a:t>
            </a:r>
          </a:p>
          <a:p>
            <a:r>
              <a:rPr lang="en-GB" sz="1700" dirty="0"/>
              <a:t>Gender trend differences small and predictable (e.g. male:female crossover)</a:t>
            </a:r>
          </a:p>
          <a:p>
            <a:r>
              <a:rPr lang="en-GB" sz="1700" dirty="0"/>
              <a:t>Patterns within UK similar (NI shows greatest differences)</a:t>
            </a:r>
          </a:p>
          <a:p>
            <a:r>
              <a:rPr lang="en-GB" sz="1700" u="sng" dirty="0"/>
              <a:t>Accelerating improvement since 1970s until sharp reduction around 2010</a:t>
            </a:r>
          </a:p>
        </p:txBody>
      </p:sp>
    </p:spTree>
    <p:extLst>
      <p:ext uri="{BB962C8B-B14F-4D97-AF65-F5344CB8AC3E}">
        <p14:creationId xmlns:p14="http://schemas.microsoft.com/office/powerpoint/2010/main" val="352527807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Presentation 5</a:t>
            </a:r>
            <a:endParaRPr lang="en-GB" dirty="0"/>
          </a:p>
        </p:txBody>
      </p:sp>
      <p:sp>
        <p:nvSpPr>
          <p:cNvPr id="3" name="Subtitle 2"/>
          <p:cNvSpPr>
            <a:spLocks noGrp="1"/>
          </p:cNvSpPr>
          <p:nvPr>
            <p:ph type="subTitle" idx="1"/>
          </p:nvPr>
        </p:nvSpPr>
        <p:spPr/>
        <p:txBody>
          <a:bodyPr/>
          <a:lstStyle/>
          <a:p>
            <a:r>
              <a:rPr lang="en-GB" dirty="0" smtClean="0"/>
              <a:t>Jim </a:t>
            </a:r>
            <a:r>
              <a:rPr lang="en-GB" dirty="0" err="1" smtClean="0"/>
              <a:t>McMenamin</a:t>
            </a:r>
            <a:endParaRPr lang="en-GB" dirty="0" smtClean="0"/>
          </a:p>
          <a:p>
            <a:r>
              <a:rPr lang="en-GB" dirty="0" smtClean="0"/>
              <a:t>Health Protection Scotland</a:t>
            </a:r>
            <a:endParaRPr lang="en-GB" dirty="0"/>
          </a:p>
        </p:txBody>
      </p:sp>
    </p:spTree>
    <p:extLst>
      <p:ext uri="{BB962C8B-B14F-4D97-AF65-F5344CB8AC3E}">
        <p14:creationId xmlns:p14="http://schemas.microsoft.com/office/powerpoint/2010/main" val="174742002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709739" y="2781300"/>
            <a:ext cx="5598319" cy="857250"/>
          </a:xfrm>
        </p:spPr>
        <p:txBody>
          <a:bodyPr/>
          <a:lstStyle/>
          <a:p>
            <a:pPr algn="ctr"/>
            <a:r>
              <a:rPr lang="en-GB" sz="2700" b="1" dirty="0">
                <a:solidFill>
                  <a:srgbClr val="00B0F0"/>
                </a:solidFill>
                <a:latin typeface="Tahoma" pitchFamily="34" charset="0"/>
                <a:cs typeface="Tahoma" pitchFamily="34" charset="0"/>
              </a:rPr>
              <a:t>What contribution did influenza make to the excess mortality observed in the winter of 2017/18?</a:t>
            </a:r>
            <a:r>
              <a:rPr lang="en-GB" sz="1200" dirty="0">
                <a:solidFill>
                  <a:srgbClr val="00B0F0"/>
                </a:solidFill>
              </a:rPr>
              <a:t/>
            </a:r>
            <a:br>
              <a:rPr lang="en-GB" sz="1200" dirty="0">
                <a:solidFill>
                  <a:srgbClr val="00B0F0"/>
                </a:solidFill>
              </a:rPr>
            </a:br>
            <a:endParaRPr lang="en-US" sz="1800" dirty="0">
              <a:solidFill>
                <a:srgbClr val="00B0F0"/>
              </a:solidFill>
            </a:endParaRPr>
          </a:p>
        </p:txBody>
      </p:sp>
      <p:sp>
        <p:nvSpPr>
          <p:cNvPr id="3080" name="Rectangle 8"/>
          <p:cNvSpPr>
            <a:spLocks noGrp="1" noChangeArrowheads="1"/>
          </p:cNvSpPr>
          <p:nvPr>
            <p:ph type="subTitle" idx="1"/>
          </p:nvPr>
        </p:nvSpPr>
        <p:spPr>
          <a:xfrm>
            <a:off x="1601392" y="4779169"/>
            <a:ext cx="6103144" cy="796889"/>
          </a:xfrm>
        </p:spPr>
        <p:txBody>
          <a:bodyPr>
            <a:normAutofit fontScale="70000" lnSpcReduction="20000"/>
          </a:bodyPr>
          <a:lstStyle/>
          <a:p>
            <a:r>
              <a:rPr lang="en-GB" dirty="0"/>
              <a:t>Dr Jim </a:t>
            </a:r>
            <a:r>
              <a:rPr lang="en-GB" dirty="0" err="1"/>
              <a:t>McMenamin</a:t>
            </a:r>
            <a:endParaRPr lang="en-GB" dirty="0"/>
          </a:p>
          <a:p>
            <a:r>
              <a:rPr lang="en-GB" dirty="0"/>
              <a:t>Consultant Epidemiologist</a:t>
            </a:r>
          </a:p>
          <a:p>
            <a:r>
              <a:rPr lang="en-GB" dirty="0"/>
              <a:t>Interim Clinical Director</a:t>
            </a:r>
          </a:p>
          <a:p>
            <a:endParaRPr lang="en-GB" dirty="0"/>
          </a:p>
        </p:txBody>
      </p:sp>
    </p:spTree>
    <p:extLst>
      <p:ext uri="{BB962C8B-B14F-4D97-AF65-F5344CB8AC3E}">
        <p14:creationId xmlns:p14="http://schemas.microsoft.com/office/powerpoint/2010/main" val="20283187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C1D576-64FE-4B80-B5F4-7323D9C4C611}"/>
              </a:ext>
            </a:extLst>
          </p:cNvPr>
          <p:cNvSpPr>
            <a:spLocks noGrp="1"/>
          </p:cNvSpPr>
          <p:nvPr>
            <p:ph type="title"/>
          </p:nvPr>
        </p:nvSpPr>
        <p:spPr>
          <a:xfrm>
            <a:off x="395536" y="332656"/>
            <a:ext cx="8568952" cy="648072"/>
          </a:xfrm>
        </p:spPr>
        <p:txBody>
          <a:bodyPr/>
          <a:lstStyle/>
          <a:p>
            <a:r>
              <a:rPr lang="en-US" sz="2400" dirty="0"/>
              <a:t>Example of a segmented regression analysis</a:t>
            </a:r>
            <a:endParaRPr lang="en-GB" sz="2400" dirty="0"/>
          </a:p>
        </p:txBody>
      </p:sp>
      <p:pic>
        <p:nvPicPr>
          <p:cNvPr id="4" name="Picture 3">
            <a:extLst>
              <a:ext uri="{FF2B5EF4-FFF2-40B4-BE49-F238E27FC236}">
                <a16:creationId xmlns:a16="http://schemas.microsoft.com/office/drawing/2014/main" xmlns="" id="{00BF4BDC-4CF8-4F12-A3C3-4011DCA299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2887" y="1556792"/>
            <a:ext cx="5946218" cy="4405372"/>
          </a:xfrm>
          <a:prstGeom prst="rect">
            <a:avLst/>
          </a:prstGeom>
        </p:spPr>
      </p:pic>
    </p:spTree>
    <p:extLst>
      <p:ext uri="{BB962C8B-B14F-4D97-AF65-F5344CB8AC3E}">
        <p14:creationId xmlns:p14="http://schemas.microsoft.com/office/powerpoint/2010/main" val="38038060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709739" y="2781300"/>
            <a:ext cx="5598319" cy="857250"/>
          </a:xfrm>
        </p:spPr>
        <p:txBody>
          <a:bodyPr/>
          <a:lstStyle/>
          <a:p>
            <a:pPr algn="ctr"/>
            <a:r>
              <a:rPr lang="en-GB" sz="2700" b="1" dirty="0">
                <a:solidFill>
                  <a:srgbClr val="00B0F0"/>
                </a:solidFill>
                <a:latin typeface="Tahoma" pitchFamily="34" charset="0"/>
                <a:cs typeface="Tahoma" pitchFamily="34" charset="0"/>
              </a:rPr>
              <a:t>What contribution did influenza make to the excess mortality observed in the winter of 2017/18?</a:t>
            </a:r>
            <a:r>
              <a:rPr lang="en-GB" sz="1200" dirty="0">
                <a:solidFill>
                  <a:srgbClr val="00B0F0"/>
                </a:solidFill>
              </a:rPr>
              <a:t/>
            </a:r>
            <a:br>
              <a:rPr lang="en-GB" sz="1200" dirty="0">
                <a:solidFill>
                  <a:srgbClr val="00B0F0"/>
                </a:solidFill>
              </a:rPr>
            </a:br>
            <a:endParaRPr lang="en-US" sz="1800" dirty="0">
              <a:solidFill>
                <a:srgbClr val="00B0F0"/>
              </a:solidFill>
            </a:endParaRPr>
          </a:p>
        </p:txBody>
      </p:sp>
      <p:sp>
        <p:nvSpPr>
          <p:cNvPr id="3080" name="Rectangle 8"/>
          <p:cNvSpPr>
            <a:spLocks noGrp="1" noChangeArrowheads="1"/>
          </p:cNvSpPr>
          <p:nvPr>
            <p:ph type="subTitle" idx="1"/>
          </p:nvPr>
        </p:nvSpPr>
        <p:spPr>
          <a:xfrm>
            <a:off x="1601392" y="4779169"/>
            <a:ext cx="6103144" cy="796889"/>
          </a:xfrm>
        </p:spPr>
        <p:txBody>
          <a:bodyPr>
            <a:normAutofit fontScale="70000" lnSpcReduction="20000"/>
          </a:bodyPr>
          <a:lstStyle/>
          <a:p>
            <a:r>
              <a:rPr lang="en-GB" dirty="0"/>
              <a:t>Dr Jim </a:t>
            </a:r>
            <a:r>
              <a:rPr lang="en-GB" dirty="0" err="1"/>
              <a:t>McMenamin</a:t>
            </a:r>
            <a:endParaRPr lang="en-GB" dirty="0"/>
          </a:p>
          <a:p>
            <a:r>
              <a:rPr lang="en-GB" dirty="0"/>
              <a:t>Consultant Epidemiologist</a:t>
            </a:r>
          </a:p>
          <a:p>
            <a:r>
              <a:rPr lang="en-GB" dirty="0"/>
              <a:t>Interim Clinical Director</a:t>
            </a:r>
          </a:p>
          <a:p>
            <a:endParaRPr lang="en-GB" dirty="0"/>
          </a:p>
        </p:txBody>
      </p:sp>
    </p:spTree>
    <p:extLst>
      <p:ext uri="{BB962C8B-B14F-4D97-AF65-F5344CB8AC3E}">
        <p14:creationId xmlns:p14="http://schemas.microsoft.com/office/powerpoint/2010/main" val="202831877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7886" y="1160860"/>
            <a:ext cx="6928945" cy="857250"/>
          </a:xfrm>
        </p:spPr>
        <p:txBody>
          <a:bodyPr/>
          <a:lstStyle/>
          <a:p>
            <a:pPr algn="ctr"/>
            <a:r>
              <a:rPr lang="en-GB" b="1" dirty="0" smtClean="0">
                <a:solidFill>
                  <a:srgbClr val="00B0F0"/>
                </a:solidFill>
                <a:latin typeface="Tahoma" pitchFamily="34" charset="0"/>
                <a:cs typeface="Tahoma" pitchFamily="34" charset="0"/>
              </a:rPr>
              <a:t>What am I going to cover?</a:t>
            </a:r>
            <a:endParaRPr lang="en-GB" b="1" dirty="0">
              <a:solidFill>
                <a:srgbClr val="00B0F0"/>
              </a:solidFill>
              <a:latin typeface="Tahoma" pitchFamily="34" charset="0"/>
              <a:cs typeface="Tahoma" pitchFamily="34" charset="0"/>
            </a:endParaRPr>
          </a:p>
        </p:txBody>
      </p:sp>
      <p:sp>
        <p:nvSpPr>
          <p:cNvPr id="4" name="Text Placeholder 3"/>
          <p:cNvSpPr>
            <a:spLocks noGrp="1"/>
          </p:cNvSpPr>
          <p:nvPr>
            <p:ph type="body" sz="half" idx="1"/>
          </p:nvPr>
        </p:nvSpPr>
        <p:spPr>
          <a:xfrm>
            <a:off x="388855" y="1862302"/>
            <a:ext cx="8467424" cy="3834839"/>
          </a:xfrm>
        </p:spPr>
        <p:txBody>
          <a:bodyPr>
            <a:noAutofit/>
          </a:bodyPr>
          <a:lstStyle/>
          <a:p>
            <a:r>
              <a:rPr lang="en-GB" sz="2400" dirty="0"/>
              <a:t>Flu key points</a:t>
            </a:r>
          </a:p>
          <a:p>
            <a:r>
              <a:rPr lang="en-GB" sz="2400" dirty="0"/>
              <a:t>What does flu surveillance &amp; modelling demonstrate?</a:t>
            </a:r>
          </a:p>
          <a:p>
            <a:pPr lvl="1"/>
            <a:r>
              <a:rPr lang="en-GB" sz="2400" dirty="0"/>
              <a:t>Real time excess all cause mortality (</a:t>
            </a:r>
            <a:r>
              <a:rPr lang="en-GB" sz="2400" dirty="0" err="1"/>
              <a:t>EuroMOMO</a:t>
            </a:r>
            <a:r>
              <a:rPr lang="en-GB" sz="2400" dirty="0"/>
              <a:t>)</a:t>
            </a:r>
          </a:p>
          <a:p>
            <a:pPr lvl="1"/>
            <a:r>
              <a:rPr lang="en-GB" sz="2400" dirty="0"/>
              <a:t>Real time contribution of flu, cold weather and unmeasured confounders to excess all cause mortality (</a:t>
            </a:r>
            <a:r>
              <a:rPr lang="en-GB" sz="2400" dirty="0" err="1"/>
              <a:t>FluMOMO</a:t>
            </a:r>
            <a:r>
              <a:rPr lang="en-GB" sz="2400" dirty="0"/>
              <a:t>)</a:t>
            </a:r>
          </a:p>
          <a:p>
            <a:pPr lvl="1"/>
            <a:r>
              <a:rPr lang="en-GB" sz="2400" dirty="0"/>
              <a:t>What is the correlation between respiratory infection and excess all cause mortality?</a:t>
            </a:r>
          </a:p>
          <a:p>
            <a:pPr lvl="1"/>
            <a:r>
              <a:rPr lang="en-GB" sz="2400" dirty="0"/>
              <a:t>What does data-linkage of NRS, ISD &amp; HPS data show?</a:t>
            </a:r>
          </a:p>
          <a:p>
            <a:r>
              <a:rPr lang="en-GB" sz="2400" dirty="0"/>
              <a:t>Conclusions </a:t>
            </a:r>
          </a:p>
          <a:p>
            <a:r>
              <a:rPr lang="en-GB" sz="2400" dirty="0"/>
              <a:t>Next steps?</a:t>
            </a:r>
            <a:endParaRPr lang="en-GB" sz="2400" dirty="0"/>
          </a:p>
        </p:txBody>
      </p:sp>
    </p:spTree>
    <p:extLst>
      <p:ext uri="{BB962C8B-B14F-4D97-AF65-F5344CB8AC3E}">
        <p14:creationId xmlns:p14="http://schemas.microsoft.com/office/powerpoint/2010/main" val="98750762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7886" y="1160860"/>
            <a:ext cx="6928945" cy="857250"/>
          </a:xfrm>
        </p:spPr>
        <p:txBody>
          <a:bodyPr/>
          <a:lstStyle/>
          <a:p>
            <a:pPr algn="ctr"/>
            <a:r>
              <a:rPr lang="en-GB" b="1" dirty="0" smtClean="0">
                <a:solidFill>
                  <a:srgbClr val="00B0F0"/>
                </a:solidFill>
                <a:latin typeface="Tahoma" pitchFamily="34" charset="0"/>
                <a:cs typeface="Tahoma" pitchFamily="34" charset="0"/>
              </a:rPr>
              <a:t>Flu key points</a:t>
            </a:r>
            <a:endParaRPr lang="en-GB" b="1" dirty="0">
              <a:solidFill>
                <a:srgbClr val="00B0F0"/>
              </a:solidFill>
              <a:latin typeface="Tahoma" pitchFamily="34" charset="0"/>
              <a:cs typeface="Tahoma" pitchFamily="34" charset="0"/>
            </a:endParaRPr>
          </a:p>
        </p:txBody>
      </p:sp>
      <p:sp>
        <p:nvSpPr>
          <p:cNvPr id="4" name="Text Placeholder 3"/>
          <p:cNvSpPr>
            <a:spLocks noGrp="1"/>
          </p:cNvSpPr>
          <p:nvPr>
            <p:ph type="body" sz="half" idx="1"/>
          </p:nvPr>
        </p:nvSpPr>
        <p:spPr>
          <a:xfrm>
            <a:off x="295604" y="1803181"/>
            <a:ext cx="8619797" cy="3893960"/>
          </a:xfrm>
        </p:spPr>
        <p:txBody>
          <a:bodyPr>
            <a:normAutofit fontScale="92500" lnSpcReduction="20000"/>
          </a:bodyPr>
          <a:lstStyle/>
          <a:p>
            <a:r>
              <a:rPr lang="en-GB" dirty="0" smtClean="0"/>
              <a:t>Influenza (flu) is a viral infection that easily spreads through coughs and sneezes</a:t>
            </a:r>
          </a:p>
          <a:p>
            <a:r>
              <a:rPr lang="en-GB" dirty="0" smtClean="0"/>
              <a:t>In the Northern Hemisphere incidence increases in the winter as environmental conditions favour transmission &amp; affect 5-25% of the population each season</a:t>
            </a:r>
          </a:p>
          <a:p>
            <a:r>
              <a:rPr lang="en-GB" dirty="0" smtClean="0"/>
              <a:t>Although must people will recover without consequence it may produce severe complications in some clinical risk group &amp; the elderly</a:t>
            </a:r>
          </a:p>
          <a:p>
            <a:r>
              <a:rPr lang="en-GB" dirty="0" smtClean="0"/>
              <a:t>Prior natural infection or immunisation may reduce the rate of complications</a:t>
            </a:r>
          </a:p>
          <a:p>
            <a:r>
              <a:rPr lang="en-GB" dirty="0" smtClean="0"/>
              <a:t>The hospital admission &amp; case fatality rate are related to this prior exposure/immunity</a:t>
            </a:r>
          </a:p>
          <a:p>
            <a:pPr lvl="1"/>
            <a:r>
              <a:rPr lang="en-GB" dirty="0" smtClean="0"/>
              <a:t>Influenza A (H1N1) strains most likely to affect the young &amp; working age</a:t>
            </a:r>
          </a:p>
          <a:p>
            <a:pPr lvl="1"/>
            <a:r>
              <a:rPr lang="en-GB" dirty="0" smtClean="0"/>
              <a:t>Influenza A (H3N2) strains most likely to affect the elderly</a:t>
            </a:r>
          </a:p>
          <a:p>
            <a:pPr lvl="1"/>
            <a:r>
              <a:rPr lang="en-GB" dirty="0" smtClean="0"/>
              <a:t>Influenza B strains most likely to affect the young and the elderly </a:t>
            </a:r>
          </a:p>
          <a:p>
            <a:r>
              <a:rPr lang="en-GB" dirty="0" smtClean="0"/>
              <a:t>Vaccination is targeted to those most at risk of these complications on an annual basis with Scotland leading the EU in uptake of vaccine in those 65+ years.</a:t>
            </a:r>
          </a:p>
          <a:p>
            <a:r>
              <a:rPr lang="en-GB" dirty="0" smtClean="0"/>
              <a:t>Effectiveness of the vaccine varies from season to season</a:t>
            </a:r>
          </a:p>
        </p:txBody>
      </p:sp>
    </p:spTree>
    <p:extLst>
      <p:ext uri="{BB962C8B-B14F-4D97-AF65-F5344CB8AC3E}">
        <p14:creationId xmlns:p14="http://schemas.microsoft.com/office/powerpoint/2010/main" val="221508281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7886" y="1160860"/>
            <a:ext cx="6928945" cy="857250"/>
          </a:xfrm>
        </p:spPr>
        <p:txBody>
          <a:bodyPr/>
          <a:lstStyle/>
          <a:p>
            <a:pPr algn="ctr"/>
            <a:r>
              <a:rPr lang="en-GB" b="1" dirty="0" smtClean="0">
                <a:solidFill>
                  <a:srgbClr val="00B0F0"/>
                </a:solidFill>
                <a:latin typeface="Tahoma" pitchFamily="34" charset="0"/>
                <a:cs typeface="Tahoma" pitchFamily="34" charset="0"/>
              </a:rPr>
              <a:t>Pre 2017/18 season </a:t>
            </a:r>
            <a:r>
              <a:rPr lang="en-GB" b="1" dirty="0">
                <a:solidFill>
                  <a:srgbClr val="00B0F0"/>
                </a:solidFill>
                <a:latin typeface="Tahoma" pitchFamily="34" charset="0"/>
                <a:cs typeface="Tahoma" pitchFamily="34" charset="0"/>
              </a:rPr>
              <a:t>prediction?</a:t>
            </a:r>
          </a:p>
        </p:txBody>
      </p:sp>
      <p:sp>
        <p:nvSpPr>
          <p:cNvPr id="4" name="Text Placeholder 3"/>
          <p:cNvSpPr>
            <a:spLocks noGrp="1"/>
          </p:cNvSpPr>
          <p:nvPr>
            <p:ph type="body" sz="half" idx="1"/>
          </p:nvPr>
        </p:nvSpPr>
        <p:spPr>
          <a:xfrm>
            <a:off x="388855" y="2240758"/>
            <a:ext cx="5429840" cy="3456383"/>
          </a:xfrm>
        </p:spPr>
        <p:txBody>
          <a:bodyPr>
            <a:normAutofit fontScale="92500" lnSpcReduction="20000"/>
          </a:bodyPr>
          <a:lstStyle/>
          <a:p>
            <a:pPr marL="0" indent="0">
              <a:buNone/>
            </a:pPr>
            <a:r>
              <a:rPr lang="en-GB" dirty="0"/>
              <a:t>Severe flu season expected?</a:t>
            </a:r>
          </a:p>
          <a:p>
            <a:r>
              <a:rPr lang="en-GB" dirty="0"/>
              <a:t>“Aussie flu” of influenza A(H3N2) in June 2017; Southern Hemisphere flu vaccine less effective than hoped for against this dominant seasonal strain</a:t>
            </a:r>
          </a:p>
          <a:p>
            <a:r>
              <a:rPr lang="en-GB" dirty="0"/>
              <a:t>Experience replicated the same findings in UK from their 2016/17 season – particularly those &gt;65 </a:t>
            </a:r>
            <a:r>
              <a:rPr lang="en-GB" dirty="0" err="1"/>
              <a:t>yrs</a:t>
            </a:r>
            <a:endParaRPr lang="en-GB" dirty="0"/>
          </a:p>
          <a:p>
            <a:r>
              <a:rPr lang="en-GB" dirty="0"/>
              <a:t>Same influenza A(H3N2) component contained in the vaccine pre-ordered for Northern Hemisphere</a:t>
            </a:r>
          </a:p>
          <a:p>
            <a:r>
              <a:rPr lang="en-GB" dirty="0"/>
              <a:t>Flu viruses constantly evolving </a:t>
            </a:r>
            <a:r>
              <a:rPr lang="en-GB"/>
              <a:t>- </a:t>
            </a:r>
            <a:r>
              <a:rPr lang="en-GB" smtClean="0"/>
              <a:t>Uncertainty </a:t>
            </a:r>
            <a:r>
              <a:rPr lang="en-GB" dirty="0"/>
              <a:t>of which flu strain would dominate in the 2017/18 season</a:t>
            </a:r>
          </a:p>
          <a:p>
            <a:r>
              <a:rPr lang="en-GB" dirty="0"/>
              <a:t>This and other information fed into pre-season planning </a:t>
            </a:r>
          </a:p>
        </p:txBody>
      </p:sp>
      <p:pic>
        <p:nvPicPr>
          <p:cNvPr id="7" name="Picture 6" descr="Contagion beaker.jpg"/>
          <p:cNvPicPr>
            <a:picLocks noChangeAspect="1"/>
          </p:cNvPicPr>
          <p:nvPr/>
        </p:nvPicPr>
        <p:blipFill>
          <a:blip r:embed="rId2" cstate="print"/>
          <a:stretch>
            <a:fillRect/>
          </a:stretch>
        </p:blipFill>
        <p:spPr>
          <a:xfrm>
            <a:off x="6068307" y="3864783"/>
            <a:ext cx="2592288" cy="1627169"/>
          </a:xfrm>
          <a:prstGeom prst="rect">
            <a:avLst/>
          </a:prstGeom>
        </p:spPr>
      </p:pic>
      <p:pic>
        <p:nvPicPr>
          <p:cNvPr id="8" name="Picture 7" descr="Crystall ball 1.jpg"/>
          <p:cNvPicPr>
            <a:picLocks noChangeAspect="1"/>
          </p:cNvPicPr>
          <p:nvPr/>
        </p:nvPicPr>
        <p:blipFill>
          <a:blip r:embed="rId3" cstate="print"/>
          <a:stretch>
            <a:fillRect/>
          </a:stretch>
        </p:blipFill>
        <p:spPr>
          <a:xfrm>
            <a:off x="6076215" y="2240758"/>
            <a:ext cx="2592288" cy="1615616"/>
          </a:xfrm>
          <a:prstGeom prst="rect">
            <a:avLst/>
          </a:prstGeom>
        </p:spPr>
      </p:pic>
    </p:spTree>
    <p:extLst>
      <p:ext uri="{BB962C8B-B14F-4D97-AF65-F5344CB8AC3E}">
        <p14:creationId xmlns:p14="http://schemas.microsoft.com/office/powerpoint/2010/main" val="413775238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6249" y="1160860"/>
            <a:ext cx="6822650" cy="857250"/>
          </a:xfrm>
        </p:spPr>
        <p:txBody>
          <a:bodyPr/>
          <a:lstStyle/>
          <a:p>
            <a:pPr algn="ctr"/>
            <a:r>
              <a:rPr lang="en-GB" b="1" dirty="0">
                <a:solidFill>
                  <a:srgbClr val="00B0F0"/>
                </a:solidFill>
                <a:latin typeface="Tahoma" pitchFamily="34" charset="0"/>
                <a:cs typeface="Tahoma" pitchFamily="34" charset="0"/>
              </a:rPr>
              <a:t>HPS </a:t>
            </a:r>
            <a:r>
              <a:rPr lang="en-GB" b="1" dirty="0" smtClean="0">
                <a:solidFill>
                  <a:srgbClr val="00B0F0"/>
                </a:solidFill>
                <a:latin typeface="Tahoma" pitchFamily="34" charset="0"/>
                <a:cs typeface="Tahoma" pitchFamily="34" charset="0"/>
              </a:rPr>
              <a:t>role?</a:t>
            </a:r>
            <a:endParaRPr lang="en-GB" b="1" dirty="0">
              <a:solidFill>
                <a:srgbClr val="00B0F0"/>
              </a:solidFill>
              <a:latin typeface="Tahoma" pitchFamily="34" charset="0"/>
              <a:cs typeface="Tahoma" pitchFamily="34" charset="0"/>
            </a:endParaRPr>
          </a:p>
        </p:txBody>
      </p:sp>
      <p:sp>
        <p:nvSpPr>
          <p:cNvPr id="4" name="Text Placeholder 3"/>
          <p:cNvSpPr>
            <a:spLocks noGrp="1"/>
          </p:cNvSpPr>
          <p:nvPr>
            <p:ph type="body" sz="half" idx="1"/>
          </p:nvPr>
        </p:nvSpPr>
        <p:spPr>
          <a:xfrm>
            <a:off x="183823" y="1700809"/>
            <a:ext cx="8724507" cy="4246916"/>
          </a:xfrm>
        </p:spPr>
        <p:txBody>
          <a:bodyPr>
            <a:normAutofit lnSpcReduction="10000"/>
          </a:bodyPr>
          <a:lstStyle/>
          <a:p>
            <a:pPr marL="0" indent="0">
              <a:buNone/>
            </a:pPr>
            <a:r>
              <a:rPr lang="en-GB" b="1" dirty="0"/>
              <a:t>Surveillance</a:t>
            </a:r>
          </a:p>
          <a:p>
            <a:r>
              <a:rPr lang="en-GB" dirty="0"/>
              <a:t>Detect the start of the season</a:t>
            </a:r>
          </a:p>
          <a:p>
            <a:r>
              <a:rPr lang="en-GB" dirty="0"/>
              <a:t>Determine peak</a:t>
            </a:r>
          </a:p>
          <a:p>
            <a:r>
              <a:rPr lang="en-GB" dirty="0"/>
              <a:t>Determine the end of the season</a:t>
            </a:r>
          </a:p>
          <a:p>
            <a:r>
              <a:rPr lang="en-GB" dirty="0"/>
              <a:t>Determine whether the flu viruses match strains in the vaccine</a:t>
            </a:r>
          </a:p>
          <a:p>
            <a:pPr marL="0" indent="0">
              <a:buNone/>
            </a:pPr>
            <a:r>
              <a:rPr lang="en-GB" b="1" dirty="0"/>
              <a:t>Risk Assessment, Advise, Coordinate HP Response &amp; Managing outbreak(s)</a:t>
            </a:r>
          </a:p>
          <a:p>
            <a:r>
              <a:rPr lang="en-GB" dirty="0"/>
              <a:t>Determine the effectiveness (or otherwise) of countermeasures</a:t>
            </a:r>
          </a:p>
          <a:p>
            <a:r>
              <a:rPr lang="en-GB" dirty="0"/>
              <a:t>Determine the public health impact (or otherwise) of countermeasures</a:t>
            </a:r>
          </a:p>
          <a:p>
            <a:pPr marL="0" indent="0">
              <a:buNone/>
            </a:pPr>
            <a:r>
              <a:rPr lang="en-GB" b="1" dirty="0"/>
              <a:t>Communication</a:t>
            </a:r>
          </a:p>
          <a:p>
            <a:r>
              <a:rPr lang="en-GB" dirty="0"/>
              <a:t>Describe the effectiveness (or otherwise) of countermeasures</a:t>
            </a:r>
          </a:p>
          <a:p>
            <a:r>
              <a:rPr lang="en-GB" dirty="0"/>
              <a:t>Describe the public health impact (or otherwise) of countermeasures</a:t>
            </a:r>
          </a:p>
          <a:p>
            <a:endParaRPr lang="en-GB" dirty="0"/>
          </a:p>
        </p:txBody>
      </p:sp>
    </p:spTree>
    <p:extLst>
      <p:ext uri="{BB962C8B-B14F-4D97-AF65-F5344CB8AC3E}">
        <p14:creationId xmlns:p14="http://schemas.microsoft.com/office/powerpoint/2010/main" val="150369929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a:xfrm>
            <a:off x="1871700" y="1052514"/>
            <a:ext cx="5562618" cy="702469"/>
          </a:xfrm>
        </p:spPr>
        <p:txBody>
          <a:bodyPr>
            <a:normAutofit/>
          </a:bodyPr>
          <a:lstStyle/>
          <a:p>
            <a:pPr algn="ctr"/>
            <a:r>
              <a:rPr lang="en-GB" sz="2100" b="1" dirty="0">
                <a:solidFill>
                  <a:srgbClr val="00B0F0"/>
                </a:solidFill>
              </a:rPr>
              <a:t>Influenza surveillance - Scotland, 2017/18</a:t>
            </a:r>
          </a:p>
        </p:txBody>
      </p:sp>
      <p:graphicFrame>
        <p:nvGraphicFramePr>
          <p:cNvPr id="29" name="Diagram 28"/>
          <p:cNvGraphicFramePr/>
          <p:nvPr>
            <p:extLst/>
          </p:nvPr>
        </p:nvGraphicFramePr>
        <p:xfrm>
          <a:off x="1485900" y="1863329"/>
          <a:ext cx="6172200" cy="39421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9050054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C93DEBA3-4706-455D-B12D-DB4E843E1DCC}"/>
              </a:ext>
            </a:extLst>
          </p:cNvPr>
          <p:cNvSpPr txBox="1"/>
          <p:nvPr/>
        </p:nvSpPr>
        <p:spPr>
          <a:xfrm>
            <a:off x="2194560" y="2855867"/>
            <a:ext cx="5009606" cy="553998"/>
          </a:xfrm>
          <a:prstGeom prst="rect">
            <a:avLst/>
          </a:prstGeom>
          <a:noFill/>
        </p:spPr>
        <p:txBody>
          <a:bodyPr wrap="square" rtlCol="0">
            <a:spAutoFit/>
          </a:bodyPr>
          <a:lstStyle/>
          <a:p>
            <a:pPr algn="ctr"/>
            <a:r>
              <a:rPr lang="en-GB" sz="3000" b="1" dirty="0">
                <a:solidFill>
                  <a:srgbClr val="00B0F0"/>
                </a:solidFill>
              </a:rPr>
              <a:t>Flu in the community</a:t>
            </a:r>
          </a:p>
        </p:txBody>
      </p:sp>
    </p:spTree>
    <p:extLst>
      <p:ext uri="{BB962C8B-B14F-4D97-AF65-F5344CB8AC3E}">
        <p14:creationId xmlns:p14="http://schemas.microsoft.com/office/powerpoint/2010/main" val="212908266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16521" y="857250"/>
            <a:ext cx="6101255" cy="1200329"/>
          </a:xfrm>
          <a:prstGeom prst="rect">
            <a:avLst/>
          </a:prstGeom>
        </p:spPr>
        <p:txBody>
          <a:bodyPr wrap="square">
            <a:spAutoFit/>
          </a:bodyPr>
          <a:lstStyle/>
          <a:p>
            <a:pPr algn="ctr"/>
            <a:r>
              <a:rPr lang="en-GB" b="1" dirty="0">
                <a:solidFill>
                  <a:srgbClr val="00B0F0"/>
                </a:solidFill>
                <a:latin typeface="Arial" pitchFamily="34" charset="0"/>
                <a:cs typeface="Arial" pitchFamily="34" charset="0"/>
              </a:rPr>
              <a:t>GP Influenza like illness (ILI) rates/100,000 with Moving Epidemic Method (MEM) thresholds</a:t>
            </a:r>
            <a:endParaRPr lang="en-GB" b="1" dirty="0">
              <a:solidFill>
                <a:srgbClr val="00B0F0"/>
              </a:solidFill>
              <a:latin typeface="Arial" pitchFamily="34" charset="0"/>
              <a:cs typeface="Arial" pitchFamily="34" charset="0"/>
            </a:endParaRPr>
          </a:p>
        </p:txBody>
      </p:sp>
      <p:sp>
        <p:nvSpPr>
          <p:cNvPr id="7" name="TextBox 6"/>
          <p:cNvSpPr txBox="1"/>
          <p:nvPr/>
        </p:nvSpPr>
        <p:spPr>
          <a:xfrm>
            <a:off x="1331640" y="5769918"/>
            <a:ext cx="6673622" cy="253916"/>
          </a:xfrm>
          <a:prstGeom prst="rect">
            <a:avLst/>
          </a:prstGeom>
          <a:noFill/>
        </p:spPr>
        <p:txBody>
          <a:bodyPr wrap="none" rtlCol="0">
            <a:spAutoFit/>
          </a:bodyPr>
          <a:lstStyle/>
          <a:p>
            <a:r>
              <a:rPr lang="en-GB" sz="1050" dirty="0"/>
              <a:t>†As year 2015 had 53 weeks, weeks 52 and 53 were added together to produce week 52 figures for 2015/16</a:t>
            </a:r>
          </a:p>
        </p:txBody>
      </p:sp>
      <p:graphicFrame>
        <p:nvGraphicFramePr>
          <p:cNvPr id="8" name="Table 7"/>
          <p:cNvGraphicFramePr>
            <a:graphicFrameLocks noGrp="1"/>
          </p:cNvGraphicFramePr>
          <p:nvPr/>
        </p:nvGraphicFramePr>
        <p:xfrm>
          <a:off x="1655677" y="5211198"/>
          <a:ext cx="5940659" cy="571500"/>
        </p:xfrm>
        <a:graphic>
          <a:graphicData uri="http://schemas.openxmlformats.org/drawingml/2006/table">
            <a:tbl>
              <a:tblPr/>
              <a:tblGrid>
                <a:gridCol w="550486">
                  <a:extLst>
                    <a:ext uri="{9D8B030D-6E8A-4147-A177-3AD203B41FA5}">
                      <a16:colId xmlns="" xmlns:a16="http://schemas.microsoft.com/office/drawing/2014/main" val="20000"/>
                    </a:ext>
                  </a:extLst>
                </a:gridCol>
                <a:gridCol w="1599029">
                  <a:extLst>
                    <a:ext uri="{9D8B030D-6E8A-4147-A177-3AD203B41FA5}">
                      <a16:colId xmlns="" xmlns:a16="http://schemas.microsoft.com/office/drawing/2014/main" val="20001"/>
                    </a:ext>
                  </a:extLst>
                </a:gridCol>
                <a:gridCol w="983011">
                  <a:extLst>
                    <a:ext uri="{9D8B030D-6E8A-4147-A177-3AD203B41FA5}">
                      <a16:colId xmlns="" xmlns:a16="http://schemas.microsoft.com/office/drawing/2014/main" val="20002"/>
                    </a:ext>
                  </a:extLst>
                </a:gridCol>
                <a:gridCol w="1051821">
                  <a:extLst>
                    <a:ext uri="{9D8B030D-6E8A-4147-A177-3AD203B41FA5}">
                      <a16:colId xmlns="" xmlns:a16="http://schemas.microsoft.com/office/drawing/2014/main" val="20003"/>
                    </a:ext>
                  </a:extLst>
                </a:gridCol>
                <a:gridCol w="1127186">
                  <a:extLst>
                    <a:ext uri="{9D8B030D-6E8A-4147-A177-3AD203B41FA5}">
                      <a16:colId xmlns="" xmlns:a16="http://schemas.microsoft.com/office/drawing/2014/main" val="20004"/>
                    </a:ext>
                  </a:extLst>
                </a:gridCol>
                <a:gridCol w="629127">
                  <a:extLst>
                    <a:ext uri="{9D8B030D-6E8A-4147-A177-3AD203B41FA5}">
                      <a16:colId xmlns="" xmlns:a16="http://schemas.microsoft.com/office/drawing/2014/main" val="20005"/>
                    </a:ext>
                  </a:extLst>
                </a:gridCol>
              </a:tblGrid>
              <a:tr h="428625">
                <a:tc>
                  <a:txBody>
                    <a:bodyPr/>
                    <a:lstStyle/>
                    <a:p>
                      <a:pPr algn="ctr" fontAlgn="ctr"/>
                      <a:r>
                        <a:rPr lang="en-GB" sz="800" b="1" i="0" u="none" strike="noStrike">
                          <a:solidFill>
                            <a:srgbClr val="000000"/>
                          </a:solidFill>
                          <a:latin typeface="Calibri"/>
                        </a:rPr>
                        <a:t>All ages</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800" b="1" i="0" u="none" strike="noStrike">
                          <a:solidFill>
                            <a:srgbClr val="000000"/>
                          </a:solidFill>
                          <a:latin typeface="Calibri"/>
                        </a:rPr>
                        <a:t>baseline activity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GB" sz="800" b="1" i="0" u="none" strike="noStrike">
                          <a:solidFill>
                            <a:srgbClr val="000000"/>
                          </a:solidFill>
                          <a:latin typeface="Calibri"/>
                        </a:rPr>
                        <a:t>low activity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800" b="1" i="0" u="none" strike="noStrike">
                          <a:solidFill>
                            <a:srgbClr val="000000"/>
                          </a:solidFill>
                          <a:latin typeface="Calibri"/>
                        </a:rPr>
                        <a:t>moderate activity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800" b="1" i="0" u="none" strike="noStrike">
                          <a:solidFill>
                            <a:srgbClr val="000000"/>
                          </a:solidFill>
                          <a:latin typeface="Calibri"/>
                        </a:rPr>
                        <a:t>high activity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GB" sz="800" b="1" i="0" u="none" strike="noStrike">
                          <a:solidFill>
                            <a:srgbClr val="000000"/>
                          </a:solidFill>
                          <a:latin typeface="Calibri"/>
                        </a:rPr>
                        <a:t>very high activity</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extLst>
                  <a:ext uri="{0D108BD9-81ED-4DB2-BD59-A6C34878D82A}">
                    <a16:rowId xmlns="" xmlns:a16="http://schemas.microsoft.com/office/drawing/2014/main" val="10000"/>
                  </a:ext>
                </a:extLst>
              </a:tr>
              <a:tr h="142875">
                <a:tc>
                  <a:txBody>
                    <a:bodyPr/>
                    <a:lstStyle/>
                    <a:p>
                      <a:pPr algn="ctr" fontAlgn="b"/>
                      <a:r>
                        <a:rPr lang="en-GB" sz="800" b="0" i="0" u="none" strike="noStrike">
                          <a:solidFill>
                            <a:srgbClr val="000000"/>
                          </a:solidFill>
                          <a:latin typeface="Calibri"/>
                        </a:rPr>
                        <a:t>2017/18</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800" b="0" i="0" u="none" strike="noStrike">
                          <a:solidFill>
                            <a:srgbClr val="000000"/>
                          </a:solidFill>
                          <a:latin typeface="Calibri"/>
                        </a:rPr>
                        <a:t>&lt; 34.53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800" b="0" i="0" u="none" strike="noStrike">
                          <a:solidFill>
                            <a:srgbClr val="000000"/>
                          </a:solidFill>
                          <a:latin typeface="Calibri"/>
                        </a:rPr>
                        <a:t>34.53 to &lt;45.92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800" b="0" i="0" u="none" strike="noStrike">
                          <a:solidFill>
                            <a:srgbClr val="000000"/>
                          </a:solidFill>
                          <a:latin typeface="Calibri"/>
                        </a:rPr>
                        <a:t>45.92 to &lt;212.73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800" b="0" i="0" u="none" strike="noStrike">
                          <a:solidFill>
                            <a:srgbClr val="000000"/>
                          </a:solidFill>
                          <a:latin typeface="Calibri"/>
                        </a:rPr>
                        <a:t>212.73 to &lt;418.92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800" b="0" i="0" u="none" strike="noStrike" dirty="0">
                          <a:solidFill>
                            <a:srgbClr val="000000"/>
                          </a:solidFill>
                          <a:latin typeface="Calibri"/>
                        </a:rPr>
                        <a:t> &gt;418.92</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bl>
          </a:graphicData>
        </a:graphic>
      </p:graphicFrame>
      <p:pic>
        <p:nvPicPr>
          <p:cNvPr id="1026" name="Picture 2"/>
          <p:cNvPicPr>
            <a:picLocks noChangeAspect="1" noChangeArrowheads="1"/>
          </p:cNvPicPr>
          <p:nvPr/>
        </p:nvPicPr>
        <p:blipFill>
          <a:blip r:embed="rId2" cstate="print"/>
          <a:srcRect/>
          <a:stretch>
            <a:fillRect/>
          </a:stretch>
        </p:blipFill>
        <p:spPr bwMode="auto">
          <a:xfrm>
            <a:off x="1331640" y="2024845"/>
            <a:ext cx="6480720" cy="3132347"/>
          </a:xfrm>
          <a:prstGeom prst="rect">
            <a:avLst/>
          </a:prstGeom>
          <a:noFill/>
          <a:ln w="9525">
            <a:noFill/>
            <a:miter lim="800000"/>
            <a:headEnd/>
            <a:tailEnd/>
          </a:ln>
          <a:effectLst/>
        </p:spPr>
      </p:pic>
    </p:spTree>
    <p:extLst>
      <p:ext uri="{BB962C8B-B14F-4D97-AF65-F5344CB8AC3E}">
        <p14:creationId xmlns:p14="http://schemas.microsoft.com/office/powerpoint/2010/main" val="340379192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2F251CA3-036A-4356-BE82-DA04BB7642AE}"/>
              </a:ext>
            </a:extLst>
          </p:cNvPr>
          <p:cNvPicPr>
            <a:picLocks noChangeAspect="1"/>
          </p:cNvPicPr>
          <p:nvPr/>
        </p:nvPicPr>
        <p:blipFill>
          <a:blip r:embed="rId2" cstate="print"/>
          <a:stretch>
            <a:fillRect/>
          </a:stretch>
        </p:blipFill>
        <p:spPr>
          <a:xfrm>
            <a:off x="0" y="1009674"/>
            <a:ext cx="9144000" cy="4838652"/>
          </a:xfrm>
          <a:prstGeom prst="rect">
            <a:avLst/>
          </a:prstGeom>
        </p:spPr>
      </p:pic>
    </p:spTree>
    <p:extLst>
      <p:ext uri="{BB962C8B-B14F-4D97-AF65-F5344CB8AC3E}">
        <p14:creationId xmlns:p14="http://schemas.microsoft.com/office/powerpoint/2010/main" val="263815841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21928" y="1160748"/>
            <a:ext cx="5285390" cy="830997"/>
          </a:xfrm>
          <a:prstGeom prst="rect">
            <a:avLst/>
          </a:prstGeom>
        </p:spPr>
        <p:txBody>
          <a:bodyPr wrap="square">
            <a:spAutoFit/>
          </a:bodyPr>
          <a:lstStyle/>
          <a:p>
            <a:pPr algn="ctr"/>
            <a:r>
              <a:rPr lang="en-GB" b="1" dirty="0">
                <a:solidFill>
                  <a:srgbClr val="00B0F0"/>
                </a:solidFill>
                <a:latin typeface="Arial" pitchFamily="34" charset="0"/>
                <a:cs typeface="Arial" pitchFamily="34" charset="0"/>
              </a:rPr>
              <a:t>Scotland 2017/18 - Maximum </a:t>
            </a:r>
            <a:r>
              <a:rPr lang="en-GB" b="1" dirty="0">
                <a:solidFill>
                  <a:srgbClr val="00B0F0"/>
                </a:solidFill>
                <a:latin typeface="Arial" pitchFamily="34" charset="0"/>
                <a:cs typeface="Arial" pitchFamily="34" charset="0"/>
              </a:rPr>
              <a:t>ILI rate reached by age group</a:t>
            </a:r>
          </a:p>
        </p:txBody>
      </p:sp>
      <p:pic>
        <p:nvPicPr>
          <p:cNvPr id="3074" name="Picture 2"/>
          <p:cNvPicPr>
            <a:picLocks noChangeAspect="1" noChangeArrowheads="1"/>
          </p:cNvPicPr>
          <p:nvPr/>
        </p:nvPicPr>
        <p:blipFill>
          <a:blip r:embed="rId2" cstate="print"/>
          <a:srcRect/>
          <a:stretch>
            <a:fillRect/>
          </a:stretch>
        </p:blipFill>
        <p:spPr bwMode="auto">
          <a:xfrm>
            <a:off x="1385646" y="2132856"/>
            <a:ext cx="6426714" cy="3672408"/>
          </a:xfrm>
          <a:prstGeom prst="rect">
            <a:avLst/>
          </a:prstGeom>
          <a:noFill/>
          <a:ln w="9525">
            <a:noFill/>
            <a:miter lim="800000"/>
            <a:headEnd/>
            <a:tailEnd/>
          </a:ln>
          <a:effectLst/>
        </p:spPr>
      </p:pic>
    </p:spTree>
    <p:extLst>
      <p:ext uri="{BB962C8B-B14F-4D97-AF65-F5344CB8AC3E}">
        <p14:creationId xmlns:p14="http://schemas.microsoft.com/office/powerpoint/2010/main" val="3151072984"/>
      </p:ext>
    </p:extLst>
  </p:cSld>
  <p:clrMapOvr>
    <a:masterClrMapping/>
  </p:clrMapOvr>
  <p:timing>
    <p:tnLst>
      <p:par>
        <p:cTn id="1" dur="indefinite" restart="never" nodeType="tmRoot"/>
      </p:par>
    </p:tnLst>
  </p:timing>
</p:sld>
</file>

<file path=ppt/theme/theme1.xml><?xml version="1.0" encoding="utf-8"?>
<a:theme xmlns:a="http://schemas.openxmlformats.org/drawingml/2006/main" name="white_bil_tcm67-60701_tcm67-60701 (1)">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2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2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2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2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2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2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3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3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Slide Master: blank">
  <a:themeElements>
    <a:clrScheme name="Default Design Slide Master: 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Slide Master: 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Default Design Slide Master: 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Slide Master: 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Slide Master: 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Slide Master: 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Slide Master: 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Slide Master: 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Slide Master: blan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Slide Master: 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Slide Master: 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Slide Master: 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Slide Master: 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Slide Master: 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3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4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3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3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9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9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9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9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9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9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0.xml><?xml version="1.0" encoding="utf-8"?>
<a:theme xmlns:a="http://schemas.openxmlformats.org/drawingml/2006/main" name="9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9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9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3.xml><?xml version="1.0" encoding="utf-8"?>
<a:theme xmlns:a="http://schemas.openxmlformats.org/drawingml/2006/main" name="9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4.xml><?xml version="1.0" encoding="utf-8"?>
<a:theme xmlns:a="http://schemas.openxmlformats.org/drawingml/2006/main" name="10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10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6.xml><?xml version="1.0" encoding="utf-8"?>
<a:theme xmlns:a="http://schemas.openxmlformats.org/drawingml/2006/main" name="10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7.xml><?xml version="1.0" encoding="utf-8"?>
<a:theme xmlns:a="http://schemas.openxmlformats.org/drawingml/2006/main" name="10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8.xml><?xml version="1.0" encoding="utf-8"?>
<a:theme xmlns:a="http://schemas.openxmlformats.org/drawingml/2006/main" name="10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6_Office Theme">
  <a:themeElements>
    <a:clrScheme name="Public Health England">
      <a:dk1>
        <a:sysClr val="windowText" lastClr="000000"/>
      </a:dk1>
      <a:lt1>
        <a:sysClr val="window" lastClr="FFFFFF"/>
      </a:lt1>
      <a:dk2>
        <a:srgbClr val="009966"/>
      </a:dk2>
      <a:lt2>
        <a:srgbClr val="98002E"/>
      </a:lt2>
      <a:accent1>
        <a:srgbClr val="11175E"/>
      </a:accent1>
      <a:accent2>
        <a:srgbClr val="D8B5A3"/>
      </a:accent2>
      <a:accent3>
        <a:srgbClr val="F9A25E"/>
      </a:accent3>
      <a:accent4>
        <a:srgbClr val="EEB111"/>
      </a:accent4>
      <a:accent5>
        <a:srgbClr val="00B274"/>
      </a:accent5>
      <a:accent6>
        <a:srgbClr val="A7A9AC"/>
      </a:accent6>
      <a:hlink>
        <a:srgbClr val="000000"/>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HS PHO Output" ma:contentTypeID="0x010100AB71BC9B4D1D724495B6D89DE9CAF1833E010049AF150FC1FBD54FB3865DBD6374D858" ma:contentTypeVersion="5" ma:contentTypeDescription="Standard Health Scotland document" ma:contentTypeScope="" ma:versionID="2347fcc05ab6fbcb08cf212d9a09d971">
  <xsd:schema xmlns:xsd="http://www.w3.org/2001/XMLSchema" xmlns:xs="http://www.w3.org/2001/XMLSchema" xmlns:p="http://schemas.microsoft.com/office/2006/metadata/properties" xmlns:ns1="http://schemas.microsoft.com/sharepoint/v3" xmlns:ns2="79392c51-0192-4e0e-b858-3a8b41b0fb8c" xmlns:ns3="1f9c2a4e-c33c-4586-94ce-504a756e9502" xmlns:ns4="fe5f4087-ee4e-473d-9fd7-38afcd6be3a0" targetNamespace="http://schemas.microsoft.com/office/2006/metadata/properties" ma:root="true" ma:fieldsID="91dfbbe5140ce0592bb2925929c3aa22" ns1:_="" ns2:_="" ns3:_="" ns4:_="">
    <xsd:import namespace="http://schemas.microsoft.com/sharepoint/v3"/>
    <xsd:import namespace="79392c51-0192-4e0e-b858-3a8b41b0fb8c"/>
    <xsd:import namespace="1f9c2a4e-c33c-4586-94ce-504a756e9502"/>
    <xsd:import namespace="fe5f4087-ee4e-473d-9fd7-38afcd6be3a0"/>
    <xsd:element name="properties">
      <xsd:complexType>
        <xsd:sequence>
          <xsd:element name="documentManagement">
            <xsd:complexType>
              <xsd:all>
                <xsd:element ref="ns2:TaxCatchAll" minOccurs="0"/>
                <xsd:element ref="ns2:TaxCatchAllLabel" minOccurs="0"/>
                <xsd:element ref="ns3:daa1262b318242d28987a366a1d743c9" minOccurs="0"/>
                <xsd:element ref="ns3:f15ab22896834ccda9dd19a0d9fb96a7" minOccurs="0"/>
                <xsd:element ref="ns3:pec585762dee4a4ea7f3d0f1b611b462" minOccurs="0"/>
                <xsd:element ref="ns3:ld300b2b0b794dcab1c61f72098850b3" minOccurs="0"/>
                <xsd:element ref="ns3:dc8bdd57f6044d68ba2ad0d355b4e94f" minOccurs="0"/>
                <xsd:element ref="ns4:_x0063_ei0" minOccurs="0"/>
                <xsd:element ref="ns1:DocumentSetDescrip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ocumentSetDescription" ma:index="21" nillable="true" ma:displayName="Description" ma:description="A description of the Document Set" ma:internalName="DocumentSetDescription">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9392c51-0192-4e0e-b858-3a8b41b0fb8c" elementFormDefault="qualified">
    <xsd:import namespace="http://schemas.microsoft.com/office/2006/documentManagement/types"/>
    <xsd:import namespace="http://schemas.microsoft.com/office/infopath/2007/PartnerControls"/>
    <xsd:element name="TaxCatchAll" ma:index="8" nillable="true" ma:displayName="Taxonomy Catch All Column" ma:description="" ma:hidden="true" ma:list="{c6bb179b-2e3d-4740-bae1-cd660314586c}" ma:internalName="TaxCatchAll" ma:showField="CatchAllData" ma:web="1f9c2a4e-c33c-4586-94ce-504a756e9502">
      <xsd:complexType>
        <xsd:complexContent>
          <xsd:extension base="dms:MultiChoiceLookup">
            <xsd:sequence>
              <xsd:element name="Value" type="dms:Lookup" maxOccurs="unbounded" minOccurs="0" nillable="true"/>
            </xsd:sequence>
          </xsd:extension>
        </xsd:complexContent>
      </xsd:complexType>
    </xsd:element>
    <xsd:element name="TaxCatchAllLabel" ma:index="9" nillable="true" ma:displayName="Taxonomy Catch All Column1" ma:description="" ma:hidden="true" ma:list="{c6bb179b-2e3d-4740-bae1-cd660314586c}" ma:internalName="TaxCatchAllLabel" ma:readOnly="true" ma:showField="CatchAllDataLabel" ma:web="1f9c2a4e-c33c-4586-94ce-504a756e950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f9c2a4e-c33c-4586-94ce-504a756e9502" elementFormDefault="qualified">
    <xsd:import namespace="http://schemas.microsoft.com/office/2006/documentManagement/types"/>
    <xsd:import namespace="http://schemas.microsoft.com/office/infopath/2007/PartnerControls"/>
    <xsd:element name="daa1262b318242d28987a366a1d743c9" ma:index="10" ma:taxonomy="true" ma:internalName="daa1262b318242d28987a366a1d743c9" ma:taxonomyFieldName="HSDocumentTag" ma:displayName="HS Document Tag" ma:readOnly="false" ma:default="" ma:fieldId="{daa1262b-3182-42d2-8987-a366a1d743c9}" ma:taxonomyMulti="true" ma:sspId="c0f6cbc1-8b72-4b83-9c85-1dd2ec6ede9a" ma:termSetId="de4b84b4-8f63-4e23-8c8c-3fef434f4083" ma:anchorId="00000000-0000-0000-0000-000000000000" ma:open="false" ma:isKeyword="false">
      <xsd:complexType>
        <xsd:sequence>
          <xsd:element ref="pc:Terms" minOccurs="0" maxOccurs="1"/>
        </xsd:sequence>
      </xsd:complexType>
    </xsd:element>
    <xsd:element name="f15ab22896834ccda9dd19a0d9fb96a7" ma:index="12" nillable="true" ma:taxonomy="true" ma:internalName="f15ab22896834ccda9dd19a0d9fb96a7" ma:taxonomyFieldName="HSYear" ma:displayName="HS Year" ma:indexed="true" ma:fieldId="{f15ab228-9683-4ccd-a9dd-19a0d9fb96a7}" ma:sspId="c0f6cbc1-8b72-4b83-9c85-1dd2ec6ede9a" ma:termSetId="9144fb4a-73f0-4b6e-aed3-3dd2466e0982" ma:anchorId="00000000-0000-0000-0000-000000000000" ma:open="false" ma:isKeyword="false">
      <xsd:complexType>
        <xsd:sequence>
          <xsd:element ref="pc:Terms" minOccurs="0" maxOccurs="1"/>
        </xsd:sequence>
      </xsd:complexType>
    </xsd:element>
    <xsd:element name="pec585762dee4a4ea7f3d0f1b611b462" ma:index="14" nillable="true" ma:taxonomy="true" ma:internalName="pec585762dee4a4ea7f3d0f1b611b462" ma:taxonomyFieldName="HSMonth" ma:displayName="HS Month" ma:indexed="true" ma:fieldId="{9ec58576-2dee-4a4e-a7f3-d0f1b611b462}" ma:sspId="c0f6cbc1-8b72-4b83-9c85-1dd2ec6ede9a" ma:termSetId="ac3c59ba-1895-4a12-af7b-2d04ef4651d3" ma:anchorId="00000000-0000-0000-0000-000000000000" ma:open="false" ma:isKeyword="false">
      <xsd:complexType>
        <xsd:sequence>
          <xsd:element ref="pc:Terms" minOccurs="0" maxOccurs="1"/>
        </xsd:sequence>
      </xsd:complexType>
    </xsd:element>
    <xsd:element name="ld300b2b0b794dcab1c61f72098850b3" ma:index="16" ma:taxonomy="true" ma:internalName="ld300b2b0b794dcab1c61f72098850b3" ma:taxonomyFieldName="HSPHOOutput" ma:displayName="HS PHO Output" ma:indexed="true" ma:readOnly="false" ma:fieldId="{5d300b2b-0b79-4dca-b1c6-1f72098850b3}" ma:sspId="c0f6cbc1-8b72-4b83-9c85-1dd2ec6ede9a" ma:termSetId="49238e4c-4e25-4ce0-a22e-ca055ee3e32b" ma:anchorId="00000000-0000-0000-0000-000000000000" ma:open="false" ma:isKeyword="false">
      <xsd:complexType>
        <xsd:sequence>
          <xsd:element ref="pc:Terms" minOccurs="0" maxOccurs="1"/>
        </xsd:sequence>
      </xsd:complexType>
    </xsd:element>
    <xsd:element name="dc8bdd57f6044d68ba2ad0d355b4e94f" ma:index="18" ma:taxonomy="true" ma:internalName="dc8bdd57f6044d68ba2ad0d355b4e94f" ma:taxonomyFieldName="HSPHOOutputFileType" ma:displayName="HS PHO Output File Type" ma:indexed="true" ma:readOnly="false" ma:fieldId="{dc8bdd57-f604-4d68-ba2a-d0d355b4e94f}" ma:sspId="c0f6cbc1-8b72-4b83-9c85-1dd2ec6ede9a" ma:termSetId="72c4f0a3-9d8b-4a44-911b-d7e3aa81e313"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e5f4087-ee4e-473d-9fd7-38afcd6be3a0" elementFormDefault="qualified">
    <xsd:import namespace="http://schemas.microsoft.com/office/2006/documentManagement/types"/>
    <xsd:import namespace="http://schemas.microsoft.com/office/infopath/2007/PartnerControls"/>
    <xsd:element name="_x0063_ei0" ma:index="20" nillable="true" ma:displayName="Text" ma:internalName="_x0063_ei0">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c0f6cbc1-8b72-4b83-9c85-1dd2ec6ede9a" ContentTypeId="0x010100AB71BC9B4D1D724495B6D89DE9CAF183" PreviousValue="false"/>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ld300b2b0b794dcab1c61f72098850b3 xmlns="1f9c2a4e-c33c-4586-94ce-504a756e9502">
      <Terms xmlns="http://schemas.microsoft.com/office/infopath/2007/PartnerControls">
        <TermInfo xmlns="http://schemas.microsoft.com/office/infopath/2007/PartnerControls">
          <TermName>Mortality trends</TermName>
          <TermId>95c21edd-a8d9-4cb2-898e-e98fc24643e5</TermId>
        </TermInfo>
      </Terms>
    </ld300b2b0b794dcab1c61f72098850b3>
    <DocumentSetDescription xmlns="http://schemas.microsoft.com/sharepoint/v3" xsi:nil="true"/>
    <TaxCatchAll xmlns="79392c51-0192-4e0e-b858-3a8b41b0fb8c">
      <Value>1663</Value>
      <Value>1526</Value>
      <Value>1508</Value>
      <Value>4325</Value>
      <Value>6477</Value>
      <Value>4710</Value>
      <Value>6426</Value>
    </TaxCatchAll>
    <_x0063_ei0 xmlns="fe5f4087-ee4e-473d-9fd7-38afcd6be3a0" xsi:nil="true"/>
    <daa1262b318242d28987a366a1d743c9 xmlns="1f9c2a4e-c33c-4586-94ce-504a756e9502">
      <Terms xmlns="http://schemas.microsoft.com/office/infopath/2007/PartnerControls">
        <TermInfo xmlns="http://schemas.microsoft.com/office/infopath/2007/PartnerControls">
          <TermName xmlns="http://schemas.microsoft.com/office/infopath/2007/PartnerControls">Public Health Science</TermName>
          <TermId xmlns="http://schemas.microsoft.com/office/infopath/2007/PartnerControls">b2b77e3c-2681-456c-b814-5de530825b32</TermId>
        </TermInfo>
        <TermInfo xmlns="http://schemas.microsoft.com/office/infopath/2007/PartnerControls">
          <TermName xmlns="http://schemas.microsoft.com/office/infopath/2007/PartnerControls">Public Health Observatory</TermName>
          <TermId xmlns="http://schemas.microsoft.com/office/infopath/2007/PartnerControls">93aae3ef-e663-4f27-9869-119d88d797dd</TermId>
        </TermInfo>
        <TermInfo xmlns="http://schemas.microsoft.com/office/infopath/2007/PartnerControls">
          <TermName xmlns="http://schemas.microsoft.com/office/infopath/2007/PartnerControls">Output</TermName>
          <TermId xmlns="http://schemas.microsoft.com/office/infopath/2007/PartnerControls">e7b7f30c-8859-4ebb-99e3-0d77a47f6e11</TermId>
        </TermInfo>
      </Terms>
    </daa1262b318242d28987a366a1d743c9>
    <dc8bdd57f6044d68ba2ad0d355b4e94f xmlns="1f9c2a4e-c33c-4586-94ce-504a756e9502">
      <Terms xmlns="http://schemas.microsoft.com/office/infopath/2007/PartnerControls">
        <TermInfo xmlns="http://schemas.microsoft.com/office/infopath/2007/PartnerControls">
          <TermName>Report</TermName>
          <TermId>e4a3a80e-27a3-4a29-9c01-f06f869ebbe3</TermId>
        </TermInfo>
      </Terms>
    </dc8bdd57f6044d68ba2ad0d355b4e94f>
    <f15ab22896834ccda9dd19a0d9fb96a7 xmlns="1f9c2a4e-c33c-4586-94ce-504a756e9502">
      <Terms xmlns="http://schemas.microsoft.com/office/infopath/2007/PartnerControls">
        <TermInfo xmlns="http://schemas.microsoft.com/office/infopath/2007/PartnerControls">
          <TermName>2018</TermName>
          <TermId>4b0c185b-194e-4c4b-9212-d13c66febe68</TermId>
        </TermInfo>
      </Terms>
    </f15ab22896834ccda9dd19a0d9fb96a7>
    <pec585762dee4a4ea7f3d0f1b611b462 xmlns="1f9c2a4e-c33c-4586-94ce-504a756e9502">
      <Terms xmlns="http://schemas.microsoft.com/office/infopath/2007/PartnerControls">
        <TermInfo xmlns="http://schemas.microsoft.com/office/infopath/2007/PartnerControls">
          <TermName>November</TermName>
          <TermId>6dcc3fc1-0ac8-4e1e-bd04-dc76d20de94b</TermId>
        </TermInfo>
      </Terms>
    </pec585762dee4a4ea7f3d0f1b611b462>
  </documentManagement>
</p:properties>
</file>

<file path=customXml/itemProps1.xml><?xml version="1.0" encoding="utf-8"?>
<ds:datastoreItem xmlns:ds="http://schemas.openxmlformats.org/officeDocument/2006/customXml" ds:itemID="{00D3991A-D3A6-4DBD-9EDC-09345CD51AB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9392c51-0192-4e0e-b858-3a8b41b0fb8c"/>
    <ds:schemaRef ds:uri="1f9c2a4e-c33c-4586-94ce-504a756e9502"/>
    <ds:schemaRef ds:uri="fe5f4087-ee4e-473d-9fd7-38afcd6be3a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BC2102B-ABAE-4C03-89E1-0605F4D18A51}">
  <ds:schemaRefs>
    <ds:schemaRef ds:uri="Microsoft.SharePoint.Taxonomy.ContentTypeSync"/>
  </ds:schemaRefs>
</ds:datastoreItem>
</file>

<file path=customXml/itemProps3.xml><?xml version="1.0" encoding="utf-8"?>
<ds:datastoreItem xmlns:ds="http://schemas.openxmlformats.org/officeDocument/2006/customXml" ds:itemID="{3C429B1A-035F-4C25-97A8-9A0940C0FF52}">
  <ds:schemaRefs>
    <ds:schemaRef ds:uri="http://schemas.microsoft.com/sharepoint/v3/contenttype/forms"/>
  </ds:schemaRefs>
</ds:datastoreItem>
</file>

<file path=customXml/itemProps4.xml><?xml version="1.0" encoding="utf-8"?>
<ds:datastoreItem xmlns:ds="http://schemas.openxmlformats.org/officeDocument/2006/customXml" ds:itemID="{B0395ACA-2C72-4424-9CE3-1ABD88A00B6A}">
  <ds:schemaRefs>
    <ds:schemaRef ds:uri="1f9c2a4e-c33c-4586-94ce-504a756e9502"/>
    <ds:schemaRef ds:uri="79392c51-0192-4e0e-b858-3a8b41b0fb8c"/>
    <ds:schemaRef ds:uri="http://www.w3.org/XML/1998/namespace"/>
    <ds:schemaRef ds:uri="fe5f4087-ee4e-473d-9fd7-38afcd6be3a0"/>
    <ds:schemaRef ds:uri="http://schemas.microsoft.com/office/2006/documentManagement/types"/>
    <ds:schemaRef ds:uri="http://schemas.microsoft.com/office/2006/metadata/properties"/>
    <ds:schemaRef ds:uri="http://purl.org/dc/dcmitype/"/>
    <ds:schemaRef ds:uri="http://purl.org/dc/elements/1.1/"/>
    <ds:schemaRef ds:uri="http://purl.org/dc/terms/"/>
    <ds:schemaRef ds:uri="http://schemas.microsoft.com/office/infopath/2007/PartnerControls"/>
    <ds:schemaRef ds:uri="http://schemas.openxmlformats.org/package/2006/metadata/core-properties"/>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emplate>white_bil_tcm67-60701_tcm67-60701 (1)</Template>
  <TotalTime>2946</TotalTime>
  <Words>9106</Words>
  <Application>Microsoft Office PowerPoint</Application>
  <PresentationFormat>On-screen Show (4:3)</PresentationFormat>
  <Paragraphs>1115</Paragraphs>
  <Slides>198</Slides>
  <Notes>63</Notes>
  <HiddenSlides>0</HiddenSlides>
  <MMClips>0</MMClips>
  <ScaleCrop>false</ScaleCrop>
  <HeadingPairs>
    <vt:vector size="6" baseType="variant">
      <vt:variant>
        <vt:lpstr>Fonts Used</vt:lpstr>
      </vt:variant>
      <vt:variant>
        <vt:i4>11</vt:i4>
      </vt:variant>
      <vt:variant>
        <vt:lpstr>Theme</vt:lpstr>
      </vt:variant>
      <vt:variant>
        <vt:i4>38</vt:i4>
      </vt:variant>
      <vt:variant>
        <vt:lpstr>Slide Titles</vt:lpstr>
      </vt:variant>
      <vt:variant>
        <vt:i4>198</vt:i4>
      </vt:variant>
    </vt:vector>
  </HeadingPairs>
  <TitlesOfParts>
    <vt:vector size="247" baseType="lpstr">
      <vt:lpstr>ＭＳ Ｐゴシック</vt:lpstr>
      <vt:lpstr>Aharoni</vt:lpstr>
      <vt:lpstr>Arial</vt:lpstr>
      <vt:lpstr>Calibri</vt:lpstr>
      <vt:lpstr>Calibri Light</vt:lpstr>
      <vt:lpstr>Cambria Math</vt:lpstr>
      <vt:lpstr>Candara</vt:lpstr>
      <vt:lpstr>Courier New</vt:lpstr>
      <vt:lpstr>Tahoma</vt:lpstr>
      <vt:lpstr>Times New Roman</vt:lpstr>
      <vt:lpstr>ヒラギノ角ゴ Pro W3</vt:lpstr>
      <vt:lpstr>white_bil_tcm67-60701_tcm67-60701 (1)</vt:lpstr>
      <vt:lpstr>Default Design Slide Master: blank</vt:lpstr>
      <vt:lpstr>Office Theme</vt:lpstr>
      <vt:lpstr>16_Office Theme</vt:lpstr>
      <vt:lpstr>17_Office Theme</vt:lpstr>
      <vt:lpstr>18_Office Theme</vt:lpstr>
      <vt:lpstr>19_Office Theme</vt:lpstr>
      <vt:lpstr>20_Office Theme</vt:lpstr>
      <vt:lpstr>21_Office Theme</vt:lpstr>
      <vt:lpstr>22_Office Theme</vt:lpstr>
      <vt:lpstr>23_Office Theme</vt:lpstr>
      <vt:lpstr>24_Office Theme</vt:lpstr>
      <vt:lpstr>25_Office Theme</vt:lpstr>
      <vt:lpstr>26_Office Theme</vt:lpstr>
      <vt:lpstr>27_Office Theme</vt:lpstr>
      <vt:lpstr>28_Office Theme</vt:lpstr>
      <vt:lpstr>29_Office Theme</vt:lpstr>
      <vt:lpstr>37_Office Theme</vt:lpstr>
      <vt:lpstr>38_Office Theme</vt:lpstr>
      <vt:lpstr>39_Office Theme</vt:lpstr>
      <vt:lpstr>40_Office Theme</vt:lpstr>
      <vt:lpstr>30_Office Theme</vt:lpstr>
      <vt:lpstr>31_Office Theme</vt:lpstr>
      <vt:lpstr>90_Office Theme</vt:lpstr>
      <vt:lpstr>91_Office Theme</vt:lpstr>
      <vt:lpstr>92_Office Theme</vt:lpstr>
      <vt:lpstr>93_Office Theme</vt:lpstr>
      <vt:lpstr>94_Office Theme</vt:lpstr>
      <vt:lpstr>95_Office Theme</vt:lpstr>
      <vt:lpstr>96_Office Theme</vt:lpstr>
      <vt:lpstr>97_Office Theme</vt:lpstr>
      <vt:lpstr>98_Office Theme</vt:lpstr>
      <vt:lpstr>99_Office Theme</vt:lpstr>
      <vt:lpstr>100_Office Theme</vt:lpstr>
      <vt:lpstr>101_Office Theme</vt:lpstr>
      <vt:lpstr>102_Office Theme</vt:lpstr>
      <vt:lpstr>103_Office Theme</vt:lpstr>
      <vt:lpstr>105_Office Theme</vt:lpstr>
      <vt:lpstr>Presentation 1</vt:lpstr>
      <vt:lpstr>PowerPoint Presentation</vt:lpstr>
      <vt:lpstr>Background</vt:lpstr>
      <vt:lpstr>Trend 1981-2016 age-standardised mortality rates: Wales</vt:lpstr>
      <vt:lpstr>The Issue (1)</vt:lpstr>
      <vt:lpstr>The Issue (2)</vt:lpstr>
      <vt:lpstr>Objectives</vt:lpstr>
      <vt:lpstr>Data &amp; Methods used</vt:lpstr>
      <vt:lpstr>Example of a segmented regression analysis</vt:lpstr>
      <vt:lpstr>Results - descriptive</vt:lpstr>
      <vt:lpstr>Segmented regression analysis – Wales (all ages)</vt:lpstr>
      <vt:lpstr>Breakpoints – Wales</vt:lpstr>
      <vt:lpstr>Segmented regression analysis – England (all ages)</vt:lpstr>
      <vt:lpstr>Breakpoints - England</vt:lpstr>
      <vt:lpstr>When two breakpoints are allowed…</vt:lpstr>
      <vt:lpstr>Conclusions</vt:lpstr>
      <vt:lpstr>Findings from PHW</vt:lpstr>
      <vt:lpstr>Findings from PHW</vt:lpstr>
      <vt:lpstr>Additional work by ONS</vt:lpstr>
      <vt:lpstr>Next steps</vt:lpstr>
      <vt:lpstr>PowerPoint Presentation</vt:lpstr>
      <vt:lpstr>Avoidable Mortality</vt:lpstr>
      <vt:lpstr>Coverage</vt:lpstr>
      <vt:lpstr>Recent publication content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Health State Life Expectancy</vt:lpstr>
      <vt:lpstr>Geographic Coverage</vt:lpstr>
      <vt:lpstr>Geographic Content</vt:lpstr>
      <vt:lpstr>PowerPoint Presentation</vt:lpstr>
      <vt:lpstr>PowerPoint Presentation</vt:lpstr>
      <vt:lpstr>PowerPoint Presentation</vt:lpstr>
      <vt:lpstr>PowerPoint Presentation</vt:lpstr>
      <vt:lpstr>PowerPoint Presentation</vt:lpstr>
      <vt:lpstr>Upcoming publications</vt:lpstr>
      <vt:lpstr>Questions?</vt:lpstr>
      <vt:lpstr>Presentation 2</vt:lpstr>
      <vt:lpstr>Scottish mortality trends</vt:lpstr>
      <vt:lpstr>Overview</vt:lpstr>
      <vt:lpstr>Life expectancy in Scotland  </vt:lpstr>
      <vt:lpstr>Average annual change in life expectancy - Scotland</vt:lpstr>
      <vt:lpstr>International comparison: women</vt:lpstr>
      <vt:lpstr>Age standardised mortality rates</vt:lpstr>
      <vt:lpstr>Segmented regression results</vt:lpstr>
      <vt:lpstr>Segmented regression results</vt:lpstr>
      <vt:lpstr>Indexed age-group mortality rates – male 1981-2016</vt:lpstr>
      <vt:lpstr>Summary of findings part 1</vt:lpstr>
      <vt:lpstr>Life expectancy at birth - Scotland</vt:lpstr>
      <vt:lpstr>Life expectancy changes: age, men</vt:lpstr>
      <vt:lpstr>PowerPoint Presentation</vt:lpstr>
      <vt:lpstr>Life expectancy changes: cause of death, men</vt:lpstr>
      <vt:lpstr>Number of drug-related deaths in each period, by age, male</vt:lpstr>
      <vt:lpstr>Composition of life expectancy changes: cause of death, women</vt:lpstr>
      <vt:lpstr>Life expectancy changes: area deprivation - male</vt:lpstr>
      <vt:lpstr>Life expectancy changes: area deprivation - female</vt:lpstr>
      <vt:lpstr>Summary</vt:lpstr>
      <vt:lpstr>Ongoing descriptive work</vt:lpstr>
      <vt:lpstr>Acknowledgements</vt:lpstr>
      <vt:lpstr>Supplemental slides</vt:lpstr>
      <vt:lpstr>International comparison: men</vt:lpstr>
      <vt:lpstr>Indexed age- group mortality rates – females 1981-2016</vt:lpstr>
      <vt:lpstr>Presentation 3</vt:lpstr>
      <vt:lpstr>PowerPoint Presentation</vt:lpstr>
      <vt:lpstr>The 2015 “spike” in long-term context</vt:lpstr>
      <vt:lpstr>The Context: the 2015 “spike”</vt:lpstr>
      <vt:lpstr>Explaining the 2015 Spike </vt:lpstr>
      <vt:lpstr>Research questions  </vt:lpstr>
      <vt:lpstr>Separating long- and short-term factors</vt:lpstr>
      <vt:lpstr>Monthly deaths United Kingdom Distinguishing Short &amp; Long-term factors:</vt:lpstr>
      <vt:lpstr>Annual deaths United Kingdom Distinguishing Short &amp; Long-term factors:</vt:lpstr>
      <vt:lpstr>Decomposition of SDRs</vt:lpstr>
      <vt:lpstr>UK SDR Trends original and adjusted for annual fluctuations</vt:lpstr>
      <vt:lpstr>PowerPoint Presentation</vt:lpstr>
      <vt:lpstr>Decomposition terms</vt:lpstr>
      <vt:lpstr>Counterfactual scenario for UK mortality: annual deaths with Winter 2014−15 imputed</vt:lpstr>
      <vt:lpstr>UK annual deaths with Winter 2014−15 imputed</vt:lpstr>
      <vt:lpstr>UK SDR Trends adjusted for annual fluctuations, original and imputed</vt:lpstr>
      <vt:lpstr>UK percentage SDR improvement, adjusted original and 2014−15 imputed</vt:lpstr>
      <vt:lpstr>Distinguishing Short &amp; Long-term factors:</vt:lpstr>
      <vt:lpstr>Distinguishing Short &amp; Long-term factors:</vt:lpstr>
      <vt:lpstr>What’s happening to Excess Winter Mortality Index (%), UK 1960-2018?</vt:lpstr>
      <vt:lpstr>Distinguishing Short &amp; Long-term factors</vt:lpstr>
      <vt:lpstr>Presentation 5</vt:lpstr>
      <vt:lpstr>What contribution did influenza make to the excess mortality observed in the winter of 2017/18? </vt:lpstr>
      <vt:lpstr>What contribution did influenza make to the excess mortality observed in the winter of 2017/18? </vt:lpstr>
      <vt:lpstr>What am I going to cover?</vt:lpstr>
      <vt:lpstr>Flu key points</vt:lpstr>
      <vt:lpstr>Pre 2017/18 season prediction?</vt:lpstr>
      <vt:lpstr>HPS role?</vt:lpstr>
      <vt:lpstr>Influenza surveillance - Scotland, 2017/18</vt:lpstr>
      <vt:lpstr>PowerPoint Presentation</vt:lpstr>
      <vt:lpstr>PowerPoint Presentation</vt:lpstr>
      <vt:lpstr>PowerPoint Presentation</vt:lpstr>
      <vt:lpstr>PowerPoint Presentation</vt:lpstr>
      <vt:lpstr>Overall weekly RCGP ILI rate, England, 2017-18</vt:lpstr>
      <vt:lpstr>PowerPoint Presentation</vt:lpstr>
      <vt:lpstr>PowerPoint Presentation</vt:lpstr>
      <vt:lpstr>Hospitalisation – SMR data?</vt:lpstr>
      <vt:lpstr>PowerPoint Presentation</vt:lpstr>
      <vt:lpstr>PowerPoint Presentation</vt:lpstr>
      <vt:lpstr>Vaccine effectiveness?</vt:lpstr>
      <vt:lpstr>UK Flu VE by TNCC ,Oct 2017–April 2018 – omitted as submitted for academic submission </vt:lpstr>
      <vt:lpstr>UK Flu VE by TNCC ,Oct 2017–April 2018 – omitted as submitted for academic submission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Conclusions</vt:lpstr>
      <vt:lpstr>Next steps</vt:lpstr>
      <vt:lpstr>Respiratory team</vt:lpstr>
      <vt:lpstr>Further acknowledgements</vt:lpstr>
      <vt:lpstr>Presentation 6</vt:lpstr>
      <vt:lpstr>Austerity and the economic downturn</vt:lpstr>
      <vt:lpstr>Background </vt:lpstr>
      <vt:lpstr>PowerPoint Presentation</vt:lpstr>
      <vt:lpstr>PowerPoint Presentation</vt:lpstr>
      <vt:lpstr>PowerPoint Presentation</vt:lpstr>
      <vt:lpstr>PowerPoint Presentation</vt:lpstr>
      <vt:lpstr>PowerPoint Presentation</vt:lpstr>
      <vt:lpstr>PowerPoint Presentation</vt:lpstr>
      <vt:lpstr>Hypothesised pathways </vt:lpstr>
      <vt:lpstr>PowerPoint Presentation</vt:lpstr>
      <vt:lpstr>Evidence testing this hypothesis for all-cause mortality </vt:lpstr>
      <vt:lpstr>PowerPoint Presentation</vt:lpstr>
      <vt:lpstr>PowerPoint Presentation</vt:lpstr>
      <vt:lpstr>PowerPoint Presentation</vt:lpstr>
      <vt:lpstr>PowerPoint Presentation</vt:lpstr>
      <vt:lpstr> …and examples for specific outcomes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so far </vt:lpstr>
      <vt:lpstr>An example of possible interactions </vt:lpstr>
      <vt:lpstr>PowerPoint Presentation</vt:lpstr>
      <vt:lpstr>PowerPoint Presentation</vt:lpstr>
      <vt:lpstr>PowerPoint Presentation</vt:lpstr>
      <vt:lpstr>PowerPoint Presentation</vt:lpstr>
      <vt:lpstr>PowerPoint Presentation</vt:lpstr>
      <vt:lpstr>PowerPoint Presentation</vt:lpstr>
      <vt:lpstr>Discussion </vt:lpstr>
      <vt:lpstr>Presentation 7 </vt:lpstr>
      <vt:lpstr>Hypotheses to explain the recent mortality trends (in no particular order)</vt:lpstr>
      <vt:lpstr>Outline </vt:lpstr>
      <vt:lpstr>PowerPoint Presentation</vt:lpstr>
      <vt:lpstr>PowerPoint Presentation</vt:lpstr>
      <vt:lpstr>PowerPoint Presentation</vt:lpstr>
      <vt:lpstr>PowerPoint Presentation</vt:lpstr>
      <vt:lpstr>PowerPoint Presentation</vt:lpstr>
      <vt:lpstr>Are there any other approaches that might be useful?</vt:lpstr>
      <vt:lpstr>Rothman’s component cause model</vt:lpstr>
      <vt:lpstr>Directed Acyclic Graphs</vt:lpstr>
      <vt:lpstr>Presentation 8 </vt:lpstr>
      <vt:lpstr>Observational evidence, causal conclusions</vt:lpstr>
      <vt:lpstr>Understanding mortality trends</vt:lpstr>
      <vt:lpstr>1. Strength of association</vt:lpstr>
      <vt:lpstr>2. Consistency</vt:lpstr>
      <vt:lpstr>3. Specificity</vt:lpstr>
      <vt:lpstr>4. Temporality</vt:lpstr>
      <vt:lpstr>5. Dose-response relationship</vt:lpstr>
      <vt:lpstr>6. Biological plausibility</vt:lpstr>
      <vt:lpstr>7. Coherence</vt:lpstr>
      <vt:lpstr>8. Experiment</vt:lpstr>
      <vt:lpstr>9. Analogy</vt:lpstr>
      <vt:lpstr>PowerPoint Presentation</vt:lpstr>
      <vt:lpstr>Are there any other approaches that might be useful?</vt:lpstr>
      <vt:lpstr>Rothman’s component cause model</vt:lpstr>
      <vt:lpstr>Directed Acyclic Graphs</vt:lpstr>
      <vt:lpstr>Summing up</vt:lpstr>
      <vt:lpstr>Summing up</vt:lpstr>
    </vt:vector>
  </TitlesOfParts>
  <Company>ONS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GRIFFS3</dc:creator>
  <cp:lastModifiedBy>Gerry McCartney</cp:lastModifiedBy>
  <cp:revision>122</cp:revision>
  <cp:lastPrinted>2018-11-07T10:01:01Z</cp:lastPrinted>
  <dcterms:created xsi:type="dcterms:W3CDTF">2016-05-12T08:51:41Z</dcterms:created>
  <dcterms:modified xsi:type="dcterms:W3CDTF">2018-12-05T08:48:54Z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0x010100AB71BC9B4D1D724495B6D89DE9CAF1833E010049AF150FC1FBD54FB3865DBD6374D858</vt:lpwstr>
  </property>
  <property fmtid="{D5CDD505-2E9C-101B-9397-08002B2CF9AE}" pid="3" name="HSPHOOutputFileType">
    <vt:lpwstr>6477;#Report|e4a3a80e-27a3-4a29-9c01-f06f869ebbe3</vt:lpwstr>
  </property>
  <property fmtid="{D5CDD505-2E9C-101B-9397-08002B2CF9AE}" pid="4" name="HSDocumentTag">
    <vt:lpwstr>1508;#Public Health Science|b2b77e3c-2681-456c-b814-5de530825b32;#1526;#Public Health Observatory|93aae3ef-e663-4f27-9869-119d88d797dd;#4325;#Output|e7b7f30c-8859-4ebb-99e3-0d77a47f6e11</vt:lpwstr>
  </property>
  <property fmtid="{D5CDD505-2E9C-101B-9397-08002B2CF9AE}" pid="5" name="HSYear">
    <vt:lpwstr>4710;#2018|4b0c185b-194e-4c4b-9212-d13c66febe68</vt:lpwstr>
  </property>
  <property fmtid="{D5CDD505-2E9C-101B-9397-08002B2CF9AE}" pid="6" name="HSPHOOutput">
    <vt:lpwstr>6426;#Mortality trends|95c21edd-a8d9-4cb2-898e-e98fc24643e5</vt:lpwstr>
  </property>
  <property fmtid="{D5CDD505-2E9C-101B-9397-08002B2CF9AE}" pid="7" name="HSMonth">
    <vt:lpwstr>1663;#November|6dcc3fc1-0ac8-4e1e-bd04-dc76d20de94b</vt:lpwstr>
  </property>
</Properties>
</file>