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2" r:id="rId2"/>
    <p:sldId id="265" r:id="rId3"/>
    <p:sldId id="308" r:id="rId4"/>
    <p:sldId id="307" r:id="rId5"/>
    <p:sldId id="289" r:id="rId6"/>
    <p:sldId id="309" r:id="rId7"/>
    <p:sldId id="310" r:id="rId8"/>
    <p:sldId id="311" r:id="rId9"/>
    <p:sldId id="268" r:id="rId10"/>
    <p:sldId id="266" r:id="rId11"/>
    <p:sldId id="290" r:id="rId12"/>
    <p:sldId id="267" r:id="rId13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B9"/>
    <a:srgbClr val="006EC7"/>
    <a:srgbClr val="C6D9F1"/>
    <a:srgbClr val="4BBFFF"/>
    <a:srgbClr val="689CCA"/>
    <a:srgbClr val="C5E2FF"/>
    <a:srgbClr val="65B2FF"/>
    <a:srgbClr val="007FFE"/>
    <a:srgbClr val="005EB8"/>
    <a:srgbClr val="B3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01" autoAdjust="0"/>
  </p:normalViewPr>
  <p:slideViewPr>
    <p:cSldViewPr snapToGrid="0" snapToObjects="1">
      <p:cViewPr>
        <p:scale>
          <a:sx n="90" d="100"/>
          <a:sy n="90" d="100"/>
        </p:scale>
        <p:origin x="-1157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12.09.2016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12.09.2016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648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648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648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648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310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pic>
        <p:nvPicPr>
          <p:cNvPr id="20" name="Bild 19" descr="RKI_Jubilaeumslogo_PPT_EN-0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8"/>
            <a:ext cx="1729250" cy="5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5" name="Bild 14" descr="RKI_Jubilaeumslogo_PPT_EN-0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8"/>
            <a:ext cx="1729250" cy="5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15.09.2016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Edinburgh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pic>
        <p:nvPicPr>
          <p:cNvPr id="8" name="Picture 3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06376"/>
            <a:ext cx="111601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15.09.2016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Edinburgh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15.09.2016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Edinburgh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15.09.2016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Edinburgh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 smtClean="0"/>
              <a:t>15.09.2016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 smtClean="0"/>
              <a:t>Edinburgh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8042054" y="6636373"/>
            <a:ext cx="10866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2114905"/>
            <a:ext cx="4504844" cy="1420775"/>
          </a:xfrm>
        </p:spPr>
        <p:txBody>
          <a:bodyPr>
            <a:noAutofit/>
          </a:bodyPr>
          <a:lstStyle/>
          <a:p>
            <a:r>
              <a:rPr lang="de-DE" dirty="0" smtClean="0"/>
              <a:t>National </a:t>
            </a:r>
            <a:r>
              <a:rPr lang="de-DE" dirty="0" err="1" smtClean="0"/>
              <a:t>Burden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Disease</a:t>
            </a:r>
            <a:r>
              <a:rPr lang="de-DE" dirty="0" smtClean="0"/>
              <a:t> Study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Country </a:t>
            </a:r>
            <a:r>
              <a:rPr lang="de-DE" dirty="0" err="1" smtClean="0"/>
              <a:t>overview</a:t>
            </a:r>
            <a:r>
              <a:rPr lang="de-DE" dirty="0" smtClean="0"/>
              <a:t>: Germany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18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Elena von der Lippe</a:t>
            </a:r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15.09.2016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Edinburgh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Plans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Preparation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en-US" dirty="0"/>
              <a:t>topic-specific </a:t>
            </a:r>
            <a:r>
              <a:rPr lang="en-US" dirty="0" smtClean="0"/>
              <a:t>data needed for national Burden of Disease study on regional and national level, identifying data gaps. </a:t>
            </a:r>
          </a:p>
          <a:p>
            <a:r>
              <a:rPr lang="en-US" dirty="0" smtClean="0"/>
              <a:t>Development of </a:t>
            </a:r>
            <a:r>
              <a:rPr lang="en-US" dirty="0"/>
              <a:t>a national indicator-based surveillance , </a:t>
            </a:r>
            <a:r>
              <a:rPr lang="en-US" dirty="0" smtClean="0"/>
              <a:t>including communicable </a:t>
            </a:r>
            <a:r>
              <a:rPr lang="en-US" dirty="0"/>
              <a:t>and non-communicable diseases </a:t>
            </a:r>
            <a:r>
              <a:rPr lang="de-DE" dirty="0" smtClean="0"/>
              <a:t>(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instance</a:t>
            </a:r>
            <a:r>
              <a:rPr lang="de-DE" dirty="0" smtClean="0"/>
              <a:t>: </a:t>
            </a:r>
            <a:r>
              <a:rPr lang="de-DE" dirty="0"/>
              <a:t>Diabetes-</a:t>
            </a:r>
            <a:r>
              <a:rPr lang="de-DE" dirty="0" err="1"/>
              <a:t>Surveillance</a:t>
            </a:r>
            <a:r>
              <a:rPr lang="de-DE" dirty="0" smtClean="0"/>
              <a:t>)</a:t>
            </a:r>
          </a:p>
          <a:p>
            <a:r>
              <a:rPr lang="de-DE" dirty="0" smtClean="0"/>
              <a:t>Further </a:t>
            </a:r>
            <a:r>
              <a:rPr lang="en-US" dirty="0" smtClean="0"/>
              <a:t>content </a:t>
            </a:r>
            <a:r>
              <a:rPr lang="en-US" dirty="0"/>
              <a:t>and methodology development , </a:t>
            </a:r>
            <a:r>
              <a:rPr lang="en-US" dirty="0" smtClean="0"/>
              <a:t>for instance </a:t>
            </a:r>
            <a:r>
              <a:rPr lang="en-US" dirty="0"/>
              <a:t>for detecting social inequality or gender differences in the burden of </a:t>
            </a:r>
            <a:r>
              <a:rPr lang="en-US" dirty="0" smtClean="0"/>
              <a:t>disease, or </a:t>
            </a:r>
            <a:r>
              <a:rPr lang="en-US" dirty="0"/>
              <a:t>better </a:t>
            </a:r>
            <a:r>
              <a:rPr lang="en-US" dirty="0" smtClean="0"/>
              <a:t>identification of age-related </a:t>
            </a:r>
            <a:r>
              <a:rPr lang="en-US" dirty="0"/>
              <a:t>health problems and the burden of disease of very old </a:t>
            </a:r>
            <a:r>
              <a:rPr lang="en-US" dirty="0" smtClean="0"/>
              <a:t>population, </a:t>
            </a:r>
            <a:r>
              <a:rPr lang="en-US" dirty="0"/>
              <a:t>to quantify adverse health effects </a:t>
            </a:r>
            <a:r>
              <a:rPr lang="en-US" dirty="0" smtClean="0"/>
              <a:t>("disability weights") </a:t>
            </a:r>
          </a:p>
          <a:p>
            <a:r>
              <a:rPr lang="en-US" dirty="0" smtClean="0"/>
              <a:t>To have a regular </a:t>
            </a:r>
            <a:r>
              <a:rPr lang="en-US" dirty="0"/>
              <a:t>international exchange through workshops and training </a:t>
            </a:r>
            <a:r>
              <a:rPr lang="en-US" dirty="0" smtClean="0"/>
              <a:t>programs</a:t>
            </a:r>
            <a:r>
              <a:rPr lang="de-DE" dirty="0" smtClean="0"/>
              <a:t>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3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15.09.2016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Edinburgh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collaboration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looking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collaborators</a:t>
            </a:r>
            <a:r>
              <a:rPr lang="de-DE" dirty="0" smtClean="0"/>
              <a:t> on national </a:t>
            </a:r>
            <a:r>
              <a:rPr lang="de-DE" dirty="0" err="1" smtClean="0"/>
              <a:t>and</a:t>
            </a:r>
            <a:r>
              <a:rPr lang="de-DE" dirty="0" smtClean="0"/>
              <a:t> international </a:t>
            </a:r>
            <a:r>
              <a:rPr lang="de-DE" dirty="0" err="1" smtClean="0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978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15.09.2016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Edinburgh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do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hope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out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workshop</a:t>
            </a:r>
            <a:endParaRPr lang="de-DE" dirty="0"/>
          </a:p>
        </p:txBody>
      </p:sp>
      <p:pic>
        <p:nvPicPr>
          <p:cNvPr id="16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06376"/>
            <a:ext cx="111601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Connect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experts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on national </a:t>
            </a:r>
            <a:r>
              <a:rPr lang="de-DE" dirty="0" err="1" smtClean="0"/>
              <a:t>burden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disease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/>
              <a:t>Learn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experience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 smtClean="0"/>
              <a:t>others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ideas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inspiration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collaborations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conducting</a:t>
            </a:r>
            <a:r>
              <a:rPr lang="de-DE" dirty="0" smtClean="0"/>
              <a:t> national BD </a:t>
            </a:r>
            <a:r>
              <a:rPr lang="de-DE" dirty="0" err="1" smtClean="0"/>
              <a:t>study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78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15.09.2016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Edinburgh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Who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(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role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Robert Koch Institute </a:t>
            </a:r>
            <a:r>
              <a:rPr lang="en-US" dirty="0"/>
              <a:t>(RKI) is one of the most important </a:t>
            </a:r>
            <a:r>
              <a:rPr lang="en-US" dirty="0" smtClean="0"/>
              <a:t>institutes </a:t>
            </a:r>
            <a:r>
              <a:rPr lang="en-US" dirty="0"/>
              <a:t>of public health in Germany. As leading institution of the government in the field of biomedicine it plays a major role in the prevention and combating of infectious diseases as well as in the analysis of long-term public health trends in </a:t>
            </a:r>
            <a:r>
              <a:rPr lang="en-US" dirty="0" smtClean="0"/>
              <a:t>health.</a:t>
            </a:r>
            <a:endParaRPr lang="en-US" dirty="0" smtClean="0"/>
          </a:p>
          <a:p>
            <a:endParaRPr lang="de-DE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33" y="2980264"/>
            <a:ext cx="4927600" cy="328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15.09.2016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Edinburgh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Who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(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role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Department </a:t>
            </a:r>
            <a:r>
              <a:rPr lang="en-US" b="1" dirty="0"/>
              <a:t>2: Epidemiology and Health </a:t>
            </a:r>
            <a:r>
              <a:rPr lang="en-US" b="1" dirty="0" smtClean="0"/>
              <a:t>Monitoring: </a:t>
            </a:r>
            <a:r>
              <a:rPr lang="en-US" dirty="0" smtClean="0"/>
              <a:t>The </a:t>
            </a:r>
            <a:r>
              <a:rPr lang="en-US" dirty="0"/>
              <a:t>main topics handled in this department are the significant challenges and burdens placed on the population in general and the healthcare system in particular. These challenges are </a:t>
            </a:r>
            <a:r>
              <a:rPr lang="en-US" dirty="0" err="1"/>
              <a:t>characterised</a:t>
            </a:r>
            <a:r>
              <a:rPr lang="en-US" dirty="0"/>
              <a:t> by rapidly changing working and living conditions, demographic change, the increase in life expectancy and associated ageing of the population, and the shift in the spectrum of diseases towards chronic-degenerative and mental illnesses.</a:t>
            </a:r>
          </a:p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51" y="3871649"/>
            <a:ext cx="4026355" cy="268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070" y="3663151"/>
            <a:ext cx="1931396" cy="289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5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15.09.2016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Edinburgh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Who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(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role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4385733" cy="5302250"/>
          </a:xfrm>
        </p:spPr>
        <p:txBody>
          <a:bodyPr/>
          <a:lstStyle/>
          <a:p>
            <a:r>
              <a:rPr lang="de-DE" b="1" dirty="0"/>
              <a:t>Unit 24 Health Reporting</a:t>
            </a:r>
          </a:p>
          <a:p>
            <a:pPr marL="0" indent="0">
              <a:buNone/>
            </a:pPr>
            <a:r>
              <a:rPr lang="en-US" dirty="0" smtClean="0"/>
              <a:t>Federal </a:t>
            </a:r>
            <a:r>
              <a:rPr lang="en-US" dirty="0"/>
              <a:t>Health Reporting </a:t>
            </a:r>
            <a:r>
              <a:rPr lang="en-US" dirty="0" smtClean="0"/>
              <a:t>analyses </a:t>
            </a:r>
            <a:r>
              <a:rPr lang="en-US" dirty="0"/>
              <a:t>and describes the state of health of the German population, their health-related </a:t>
            </a:r>
            <a:r>
              <a:rPr lang="en-US" dirty="0" err="1"/>
              <a:t>behaviour</a:t>
            </a:r>
            <a:r>
              <a:rPr lang="en-US" dirty="0"/>
              <a:t>, the prevalence of risk factors, the use of healthcare services, and the costs and resources of the </a:t>
            </a:r>
            <a:r>
              <a:rPr lang="en-US" dirty="0" smtClean="0"/>
              <a:t>healthcare.</a:t>
            </a:r>
            <a:endParaRPr lang="de-DE" dirty="0"/>
          </a:p>
        </p:txBody>
      </p:sp>
      <p:sp>
        <p:nvSpPr>
          <p:cNvPr id="5" name="AutoShape 2" descr="Nordufer Erinnerungsansicht"/>
          <p:cNvSpPr>
            <a:spLocks noChangeAspect="1" noChangeArrowheads="1"/>
          </p:cNvSpPr>
          <p:nvPr/>
        </p:nvSpPr>
        <p:spPr bwMode="auto">
          <a:xfrm>
            <a:off x="155575" y="-2979738"/>
            <a:ext cx="6219825" cy="621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1031250"/>
            <a:ext cx="2981325" cy="529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67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15.09.2016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Edinburgh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en-US" dirty="0" smtClean="0"/>
              <a:t>History of BOD in your country</a:t>
            </a:r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"/>
          <a:stretch/>
        </p:blipFill>
        <p:spPr bwMode="auto">
          <a:xfrm>
            <a:off x="572570" y="1111702"/>
            <a:ext cx="7699363" cy="543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15.09.2016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Edinburgh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en-US" dirty="0" smtClean="0"/>
              <a:t>History of BOD in your country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"/>
          <a:stretch/>
        </p:blipFill>
        <p:spPr bwMode="auto">
          <a:xfrm>
            <a:off x="651932" y="1064535"/>
            <a:ext cx="7890947" cy="543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08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15.09.2016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Edinburgh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en-US" dirty="0" smtClean="0"/>
              <a:t>History of BOD in your country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5" y="1105149"/>
            <a:ext cx="8263467" cy="55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41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15.09.2016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Edinburgh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en-US" dirty="0" smtClean="0"/>
              <a:t>History of BOD in your country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11" y="1234458"/>
            <a:ext cx="8891882" cy="524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62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15.09.2016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Edinburgh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 currently doing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397933" y="1708684"/>
            <a:ext cx="8255000" cy="3713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en-US" sz="2200" dirty="0"/>
              <a:t>We have started an initiative group with the aim to increase the network and to involve other institutions in order to successfully carry out a national study. </a:t>
            </a:r>
          </a:p>
          <a:p>
            <a:pPr marL="342900" indent="-342900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</a:pPr>
            <a:endParaRPr lang="en-US" sz="2200" dirty="0"/>
          </a:p>
          <a:p>
            <a:pPr marL="342900" indent="-342900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en-US" sz="2200" dirty="0"/>
              <a:t>The RKI can play a leading role as it has the responsibility for the health reporting in Germany. The Federal Environment Agency (UBA) would be responsible for the area of the Environmental Burden of Disease. </a:t>
            </a:r>
          </a:p>
          <a:p>
            <a:pPr marL="342900" indent="-342900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</a:pPr>
            <a:endParaRPr lang="en-US" sz="2200" dirty="0"/>
          </a:p>
          <a:p>
            <a:pPr marL="342900" indent="-342900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en-US" sz="2200" dirty="0"/>
              <a:t>Possible ways of financing </a:t>
            </a:r>
            <a:r>
              <a:rPr lang="en-US" sz="2200" dirty="0" smtClean="0"/>
              <a:t>are discussed.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707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Microsoft Office PowerPoint</Application>
  <PresentationFormat>Bildschirmpräsentation (4:3)</PresentationFormat>
  <Paragraphs>76</Paragraphs>
  <Slides>12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Office-Design</vt:lpstr>
      <vt:lpstr>National Burden of Disease Study  Country overview: Germany     </vt:lpstr>
      <vt:lpstr>Who are you (and what your role is)</vt:lpstr>
      <vt:lpstr>Who are you (and what your role is)</vt:lpstr>
      <vt:lpstr>Who are you (and what your role is)</vt:lpstr>
      <vt:lpstr>History of BOD in your country</vt:lpstr>
      <vt:lpstr>History of BOD in your country</vt:lpstr>
      <vt:lpstr>History of BOD in your country</vt:lpstr>
      <vt:lpstr>History of BOD in your country</vt:lpstr>
      <vt:lpstr>What are you currently doing</vt:lpstr>
      <vt:lpstr>Plans for the future</vt:lpstr>
      <vt:lpstr>Current and future collaboration</vt:lpstr>
      <vt:lpstr>What do you hope to get out of the workshop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von der Lippe, Elena</cp:lastModifiedBy>
  <cp:revision>225</cp:revision>
  <cp:lastPrinted>2016-08-26T08:20:46Z</cp:lastPrinted>
  <dcterms:created xsi:type="dcterms:W3CDTF">2015-11-02T12:29:13Z</dcterms:created>
  <dcterms:modified xsi:type="dcterms:W3CDTF">2016-09-12T12:13:56Z</dcterms:modified>
</cp:coreProperties>
</file>